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468" r:id="rId4"/>
    <p:sldId id="496" r:id="rId5"/>
    <p:sldId id="497" r:id="rId6"/>
    <p:sldId id="470" r:id="rId7"/>
    <p:sldId id="506" r:id="rId8"/>
    <p:sldId id="508" r:id="rId9"/>
    <p:sldId id="499" r:id="rId10"/>
    <p:sldId id="559" r:id="rId11"/>
    <p:sldId id="528" r:id="rId12"/>
    <p:sldId id="520" r:id="rId13"/>
    <p:sldId id="564" r:id="rId14"/>
    <p:sldId id="537" r:id="rId15"/>
    <p:sldId id="502" r:id="rId16"/>
    <p:sldId id="530" r:id="rId17"/>
    <p:sldId id="531" r:id="rId18"/>
    <p:sldId id="466" r:id="rId19"/>
    <p:sldId id="510" r:id="rId20"/>
    <p:sldId id="464" r:id="rId21"/>
    <p:sldId id="512" r:id="rId22"/>
    <p:sldId id="49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Stylus BT" panose="020E0402020206020304" pitchFamily="3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kes, E Craig (ecd3m)" initials="DEC(" lastIdx="1" clrIdx="0">
    <p:extLst>
      <p:ext uri="{19B8F6BF-5375-455C-9EA6-DF929625EA0E}">
        <p15:presenceInfo xmlns:p15="http://schemas.microsoft.com/office/powerpoint/2012/main" userId="Dukes, E Craig (ecd3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99"/>
    <a:srgbClr val="FFCCFF"/>
    <a:srgbClr val="669900"/>
    <a:srgbClr val="CC9900"/>
    <a:srgbClr val="00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4" autoAdjust="0"/>
    <p:restoredTop sz="94869" autoAdjust="0"/>
  </p:normalViewPr>
  <p:slideViewPr>
    <p:cSldViewPr>
      <p:cViewPr varScale="1">
        <p:scale>
          <a:sx n="82" d="100"/>
          <a:sy n="82" d="100"/>
        </p:scale>
        <p:origin x="67" y="72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29777-E30B-416D-9C92-F8DCDC920DF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0ED26-963E-45BA-B2DE-0BDDD058C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0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72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47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8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2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43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5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93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60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93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7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5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0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4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20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68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2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49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7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 duo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-14654"/>
            <a:ext cx="11704320" cy="10814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79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7963"/>
          </a:xfrm>
        </p:spPr>
        <p:txBody>
          <a:bodyPr>
            <a:normAutofit/>
          </a:bodyPr>
          <a:lstStyle>
            <a:lvl1pPr marL="114300" indent="-114300">
              <a:defRPr sz="1800"/>
            </a:lvl1pPr>
            <a:lvl2pPr marL="339725" indent="-163513">
              <a:defRPr sz="1800"/>
            </a:lvl2pPr>
            <a:lvl3pPr marL="633413" indent="-166688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057401"/>
            <a:ext cx="10566400" cy="1362075"/>
          </a:xfrm>
        </p:spPr>
        <p:txBody>
          <a:bodyPr anchor="t"/>
          <a:lstStyle>
            <a:lvl1pPr algn="l">
              <a:defRPr sz="4400" b="1" cap="none" baseline="0">
                <a:latin typeface="Stylus B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617" y="274638"/>
            <a:ext cx="10058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537200" cy="4708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50000" y="1371601"/>
            <a:ext cx="5537200" cy="2278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50000" y="3802063"/>
            <a:ext cx="5537200" cy="227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Craig Dukes / Virginia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E490BEF-F181-40EA-8BCF-C003B4E86D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IPA 2022:  Light Dark Matter eXperiment</a:t>
            </a:r>
          </a:p>
        </p:txBody>
      </p:sp>
    </p:spTree>
    <p:extLst>
      <p:ext uri="{BB962C8B-B14F-4D97-AF65-F5344CB8AC3E}">
        <p14:creationId xmlns:p14="http://schemas.microsoft.com/office/powerpoint/2010/main" val="141524875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33" y="92076"/>
            <a:ext cx="11887200" cy="593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868363"/>
            <a:ext cx="11277600" cy="52117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7014"/>
            <a:ext cx="2844800" cy="2809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Craig Dukes / Virginia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4433" y="6538914"/>
            <a:ext cx="3860800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IPA 2022:  Light Dark Matter eXperiment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4500" y="6538914"/>
            <a:ext cx="2844800" cy="319087"/>
          </a:xfrm>
        </p:spPr>
        <p:txBody>
          <a:bodyPr/>
          <a:lstStyle>
            <a:lvl1pPr>
              <a:defRPr/>
            </a:lvl1pPr>
          </a:lstStyle>
          <a:p>
            <a:fld id="{268C1770-8013-48DC-B723-B77D515FD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2633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73019" y="1295400"/>
            <a:ext cx="9698181" cy="2057400"/>
          </a:xfrm>
          <a:prstGeom prst="rect">
            <a:avLst/>
          </a:prstGeom>
          <a:effectLst/>
        </p:spPr>
        <p:txBody>
          <a:bodyPr/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tx1">
                <a:lumMod val="95000"/>
                <a:lumOff val="5000"/>
              </a:schemeClr>
            </a:gs>
            <a:gs pos="100000">
              <a:srgbClr val="000099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11704320" cy="624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38201"/>
            <a:ext cx="10972800" cy="528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C000"/>
                </a:solidFill>
              </a:defRPr>
            </a:lvl1pPr>
          </a:lstStyle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7200" y="6629400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IPA 2022:  Light Dark Matter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553" y="6629400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C000"/>
                </a:solidFill>
              </a:defRPr>
            </a:lvl1pPr>
          </a:lstStyle>
          <a:p>
            <a:fld id="{C95F3207-39C2-4B35-9EBF-195B2F555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4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4" r:id="rId2"/>
    <p:sldLayoutId id="2147483650" r:id="rId3"/>
    <p:sldLayoutId id="2147483651" r:id="rId4"/>
    <p:sldLayoutId id="2147483666" r:id="rId5"/>
    <p:sldLayoutId id="214748366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FFC000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2" y="685801"/>
            <a:ext cx="11029719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5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7.wmf"/><Relationship Id="rId12" Type="http://schemas.openxmlformats.org/officeDocument/2006/relationships/image" Target="../media/image2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6.w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5.wm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80" y="731520"/>
            <a:ext cx="10972800" cy="1631216"/>
          </a:xfrm>
        </p:spPr>
        <p:txBody>
          <a:bodyPr anchor="t"/>
          <a:lstStyle/>
          <a:p>
            <a:pPr algn="l">
              <a:lnSpc>
                <a:spcPts val="5400"/>
              </a:lnSpc>
              <a:spcBef>
                <a:spcPts val="3000"/>
              </a:spcBef>
              <a:spcAft>
                <a:spcPts val="3000"/>
              </a:spcAft>
            </a:pPr>
            <a:r>
              <a:rPr lang="en-US" sz="3200" dirty="0"/>
              <a:t>LDMX: A Search for Dark Matter Using </a:t>
            </a:r>
            <a:br>
              <a:rPr lang="en-US" sz="3200" dirty="0"/>
            </a:br>
            <a:r>
              <a:rPr lang="en-US" sz="3200" dirty="0"/>
              <a:t>a High Intensity Electron Beam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0760" y="2319205"/>
            <a:ext cx="6097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tylus BT" panose="020E0402020206020304" pitchFamily="34" charset="0"/>
              </a:rPr>
              <a:t>E. Craig Dukes</a:t>
            </a:r>
          </a:p>
          <a:p>
            <a:r>
              <a:rPr lang="en-US" sz="2000" dirty="0">
                <a:solidFill>
                  <a:schemeClr val="bg1"/>
                </a:solidFill>
                <a:latin typeface="Stylus BT" panose="020E0402020206020304" pitchFamily="34" charset="0"/>
              </a:rPr>
              <a:t>University of Virginia</a:t>
            </a:r>
          </a:p>
          <a:p>
            <a:endParaRPr lang="en-US" sz="1400" dirty="0">
              <a:solidFill>
                <a:schemeClr val="bg1"/>
              </a:solidFill>
              <a:latin typeface="Stylus BT" panose="020E04020202060203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Stylus BT" panose="020E0402020206020304" pitchFamily="34" charset="0"/>
              </a:rPr>
              <a:t>(on behalf of the LDMX collaboration)</a:t>
            </a:r>
          </a:p>
          <a:p>
            <a:endParaRPr lang="en-US" sz="1400" dirty="0">
              <a:solidFill>
                <a:schemeClr val="bg1"/>
              </a:solidFill>
              <a:latin typeface="Stylus BT" panose="020E04020202060203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Stylus BT" panose="020E0402020206020304" pitchFamily="34" charset="0"/>
              </a:rPr>
              <a:t>September 9,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243AA-E42A-7706-98FC-1D3567A42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14" y="4572000"/>
            <a:ext cx="10786932" cy="192356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944DEA3-E276-CC5C-BB2E-8BF92D1F2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49" y="960120"/>
            <a:ext cx="3224831" cy="109728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661257A-C2FA-775C-F17D-B573C56B69A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40" y="3109660"/>
            <a:ext cx="4937760" cy="9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D8F61C-A1B8-3CC5-9E2C-BC2C62CB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Technique in a Nutshell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38EEF-CC8E-1CD3-E5CB-DCD192848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76ABA-7CA4-6EE0-24EF-F06BB40E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27678-971E-CBB5-2D8C-5CE7A289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CABEA-C9B7-43FA-3D29-612993E87894}"/>
              </a:ext>
            </a:extLst>
          </p:cNvPr>
          <p:cNvSpPr txBox="1"/>
          <p:nvPr/>
        </p:nvSpPr>
        <p:spPr>
          <a:xfrm>
            <a:off x="7650480" y="2925618"/>
            <a:ext cx="394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00"/>
                </a:solidFill>
              </a:rPr>
              <a:t>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5C9EA-03F7-6721-77F1-C9583F81DA4E}"/>
              </a:ext>
            </a:extLst>
          </p:cNvPr>
          <p:cNvSpPr txBox="1"/>
          <p:nvPr/>
        </p:nvSpPr>
        <p:spPr>
          <a:xfrm>
            <a:off x="7522379" y="6212778"/>
            <a:ext cx="394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00"/>
                </a:solidFill>
              </a:rPr>
              <a:t>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41743-8377-3D78-D1A1-28677D9A7981}"/>
              </a:ext>
            </a:extLst>
          </p:cNvPr>
          <p:cNvSpPr txBox="1"/>
          <p:nvPr/>
        </p:nvSpPr>
        <p:spPr>
          <a:xfrm>
            <a:off x="86290" y="2788920"/>
            <a:ext cx="67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Beam: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Parasitically use the SLAC LCLS II beam (4 GeV): ~40 MHz e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Signal: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Substantial energy loss by the 4 GeV beam electron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Large recoil electron </a:t>
            </a:r>
            <a:r>
              <a:rPr lang="en-US" sz="2000" i="1" dirty="0">
                <a:solidFill>
                  <a:schemeClr val="bg1"/>
                </a:solidFill>
              </a:rPr>
              <a:t>p</a:t>
            </a:r>
            <a:r>
              <a:rPr lang="en-US" sz="2000" baseline="-25000" dirty="0">
                <a:solidFill>
                  <a:schemeClr val="bg1"/>
                </a:solidFill>
              </a:rPr>
              <a:t>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Absence of any additional visible final-state particles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Apparatus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Thin production target to produce DM bremsstrahlung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Precision tracking of the electron before/after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Excellent EM and Hadronic calorimetry to capture background gammas, neutrons produced by photo-nuclear and electro-nuclear processes, as well as other backgrounds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4B1C11-C121-BC9C-3704-FF485D863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071716"/>
            <a:ext cx="4206249" cy="15483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3BAA5A-E8DD-2F02-3879-84C090DB8A80}"/>
              </a:ext>
            </a:extLst>
          </p:cNvPr>
          <p:cNvSpPr txBox="1"/>
          <p:nvPr/>
        </p:nvSpPr>
        <p:spPr>
          <a:xfrm>
            <a:off x="86290" y="667593"/>
            <a:ext cx="453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LDMX uses missing momentum technique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38CAB7FD-3C4B-C416-A03D-24F14C4F2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58" y="284772"/>
            <a:ext cx="5214529" cy="2624334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607DA70F-4F43-2FDA-382B-BB6022D23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58" y="3588444"/>
            <a:ext cx="5118517" cy="26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152776-10F4-7918-043B-199DE0C8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Parameters: Signal &amp; 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C023C-5FCB-638E-5D78-E2CF196A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ACA42-D077-C5FA-B403-927F5670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4397F-B4DD-0E88-9241-36E234F8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971E220-8225-DDF4-4ECF-84A726854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28" y="173149"/>
            <a:ext cx="3707632" cy="3108960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3D802F3B-5295-E819-4F3E-78E0AB2C9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937" y="3455258"/>
            <a:ext cx="3721644" cy="3108960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A1AE5B0-220B-1E1F-F6F9-CD2FB581B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527093"/>
            <a:ext cx="5492508" cy="19534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631AEC-80FD-A266-F3CE-A24567EC1464}"/>
              </a:ext>
            </a:extLst>
          </p:cNvPr>
          <p:cNvSpPr txBox="1"/>
          <p:nvPr/>
        </p:nvSpPr>
        <p:spPr>
          <a:xfrm>
            <a:off x="182880" y="4709160"/>
            <a:ext cx="201168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Background: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2E5B4-1D95-36CF-0F55-383413E4A67B}"/>
              </a:ext>
            </a:extLst>
          </p:cNvPr>
          <p:cNvSpPr txBox="1"/>
          <p:nvPr/>
        </p:nvSpPr>
        <p:spPr>
          <a:xfrm>
            <a:off x="182880" y="2389933"/>
            <a:ext cx="196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Signal: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13976AF-9B59-F457-CA13-0F24BB11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166360"/>
            <a:ext cx="5083160" cy="1367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D405EC-E1E4-64D3-29E8-26540E5AF1A4}"/>
              </a:ext>
            </a:extLst>
          </p:cNvPr>
          <p:cNvSpPr txBox="1"/>
          <p:nvPr/>
        </p:nvSpPr>
        <p:spPr>
          <a:xfrm>
            <a:off x="124746" y="685800"/>
            <a:ext cx="70657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Difference between SM and Dark A’ bremsstrahlung is the latter carries away much more of the beam energy and transverse momentum than SM bremsstrahlung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Larger the A’ mass, the greater the difference from SM bremsstrahlung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257B6-390A-62DF-26A6-4BE2783403FA}"/>
              </a:ext>
            </a:extLst>
          </p:cNvPr>
          <p:cNvSpPr txBox="1"/>
          <p:nvPr/>
        </p:nvSpPr>
        <p:spPr>
          <a:xfrm rot="16200000">
            <a:off x="6511616" y="1496796"/>
            <a:ext cx="31089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Recoil Electron 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67716-0CFB-C289-811A-A12C507ECB5C}"/>
              </a:ext>
            </a:extLst>
          </p:cNvPr>
          <p:cNvSpPr txBox="1"/>
          <p:nvPr/>
        </p:nvSpPr>
        <p:spPr>
          <a:xfrm rot="16200000">
            <a:off x="6491625" y="4771488"/>
            <a:ext cx="31089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Recoil Electron p</a:t>
            </a:r>
            <a:r>
              <a:rPr lang="en-US" sz="2400" baseline="-25000" dirty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DC2B9-29F9-68A1-882E-53FBDEC7F045}"/>
              </a:ext>
            </a:extLst>
          </p:cNvPr>
          <p:cNvSpPr txBox="1"/>
          <p:nvPr/>
        </p:nvSpPr>
        <p:spPr>
          <a:xfrm>
            <a:off x="8666206" y="1947268"/>
            <a:ext cx="96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23496-F5A8-880F-72C5-4F9C7502DF22}"/>
              </a:ext>
            </a:extLst>
          </p:cNvPr>
          <p:cNvSpPr txBox="1"/>
          <p:nvPr/>
        </p:nvSpPr>
        <p:spPr>
          <a:xfrm>
            <a:off x="9707880" y="5557540"/>
            <a:ext cx="96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18942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C4D3-71A3-E501-5FEF-7E3F8B13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Apparatus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B5250-F3E9-AC6F-7D50-CCC83073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0C2A0-0F70-E57D-2FA1-3B48487D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A48FA-CD87-235B-ED14-C32F8FB5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06819FD-8777-93F6-CB7A-A6C130E6E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017520"/>
            <a:ext cx="6955971" cy="34290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8B889E08-093C-9C32-6335-BD16E1324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0" y="731519"/>
            <a:ext cx="4312920" cy="3887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A512C-DC4A-C451-4563-82A64DF2C6D7}"/>
              </a:ext>
            </a:extLst>
          </p:cNvPr>
          <p:cNvSpPr txBox="1"/>
          <p:nvPr/>
        </p:nvSpPr>
        <p:spPr>
          <a:xfrm>
            <a:off x="9761220" y="1463040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Hadronic Calorimeter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9B5F7-97FD-5FB8-1FBF-535BBE73EDB6}"/>
              </a:ext>
            </a:extLst>
          </p:cNvPr>
          <p:cNvSpPr txBox="1"/>
          <p:nvPr/>
        </p:nvSpPr>
        <p:spPr>
          <a:xfrm>
            <a:off x="9616440" y="4043699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 Calorimeter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316D1C-A95B-65DD-A4C7-525FA83C8599}"/>
              </a:ext>
            </a:extLst>
          </p:cNvPr>
          <p:cNvCxnSpPr/>
          <p:nvPr/>
        </p:nvCxnSpPr>
        <p:spPr>
          <a:xfrm flipH="1" flipV="1">
            <a:off x="9113520" y="2930094"/>
            <a:ext cx="1247833" cy="10932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3057466-846D-1C9C-AFEF-4234EA2B39D0}"/>
              </a:ext>
            </a:extLst>
          </p:cNvPr>
          <p:cNvSpPr/>
          <p:nvPr/>
        </p:nvSpPr>
        <p:spPr>
          <a:xfrm rot="20750278">
            <a:off x="7787640" y="2334832"/>
            <a:ext cx="1828800" cy="109326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36DED6-1883-41B8-A121-F4712F0D511B}"/>
              </a:ext>
            </a:extLst>
          </p:cNvPr>
          <p:cNvSpPr/>
          <p:nvPr/>
        </p:nvSpPr>
        <p:spPr>
          <a:xfrm>
            <a:off x="7247744" y="3222885"/>
            <a:ext cx="2053653" cy="3192905"/>
          </a:xfrm>
          <a:custGeom>
            <a:avLst/>
            <a:gdLst>
              <a:gd name="connsiteX0" fmla="*/ 0 w 2053653"/>
              <a:gd name="connsiteY0" fmla="*/ 3192905 h 3192905"/>
              <a:gd name="connsiteX1" fmla="*/ 359764 w 2053653"/>
              <a:gd name="connsiteY1" fmla="*/ 1761345 h 3192905"/>
              <a:gd name="connsiteX2" fmla="*/ 2053653 w 2053653"/>
              <a:gd name="connsiteY2" fmla="*/ 0 h 31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3653" h="3192905">
                <a:moveTo>
                  <a:pt x="0" y="3192905"/>
                </a:moveTo>
                <a:cubicBezTo>
                  <a:pt x="8744" y="2743200"/>
                  <a:pt x="17489" y="2293496"/>
                  <a:pt x="359764" y="1761345"/>
                </a:cubicBezTo>
                <a:cubicBezTo>
                  <a:pt x="702039" y="1229194"/>
                  <a:pt x="1377846" y="614597"/>
                  <a:pt x="2053653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0F1636-3EFA-AF52-6C00-8B7FF2F6F688}"/>
              </a:ext>
            </a:extLst>
          </p:cNvPr>
          <p:cNvSpPr/>
          <p:nvPr/>
        </p:nvSpPr>
        <p:spPr>
          <a:xfrm>
            <a:off x="274320" y="2413416"/>
            <a:ext cx="8030231" cy="582396"/>
          </a:xfrm>
          <a:custGeom>
            <a:avLst/>
            <a:gdLst>
              <a:gd name="connsiteX0" fmla="*/ 164655 w 8199383"/>
              <a:gd name="connsiteY0" fmla="*/ 577122 h 582396"/>
              <a:gd name="connsiteX1" fmla="*/ 292071 w 8199383"/>
              <a:gd name="connsiteY1" fmla="*/ 577122 h 582396"/>
              <a:gd name="connsiteX2" fmla="*/ 6138235 w 8199383"/>
              <a:gd name="connsiteY2" fmla="*/ 434715 h 582396"/>
              <a:gd name="connsiteX3" fmla="*/ 8199383 w 8199383"/>
              <a:gd name="connsiteY3" fmla="*/ 0 h 58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9383" h="582396">
                <a:moveTo>
                  <a:pt x="164655" y="577122"/>
                </a:moveTo>
                <a:cubicBezTo>
                  <a:pt x="-269436" y="588989"/>
                  <a:pt x="292071" y="577122"/>
                  <a:pt x="292071" y="577122"/>
                </a:cubicBezTo>
                <a:cubicBezTo>
                  <a:pt x="1287668" y="553388"/>
                  <a:pt x="4820350" y="530902"/>
                  <a:pt x="6138235" y="434715"/>
                </a:cubicBezTo>
                <a:cubicBezTo>
                  <a:pt x="7456120" y="338528"/>
                  <a:pt x="7827751" y="169264"/>
                  <a:pt x="8199383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31688-36BF-2720-B29C-9E8C474F7DA7}"/>
              </a:ext>
            </a:extLst>
          </p:cNvPr>
          <p:cNvSpPr txBox="1"/>
          <p:nvPr/>
        </p:nvSpPr>
        <p:spPr>
          <a:xfrm>
            <a:off x="179938" y="712549"/>
            <a:ext cx="69037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Quasi-beam dump experiment: tag and measure each incoming electron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Use existing detector technologies that have been designed for high rate / high radiation environments:  (1) to keep costs down, and (2) to allow the apparatus to be fabricated quickly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C932447-9175-5680-22E3-3482F278A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9" y="2503591"/>
            <a:ext cx="5751905" cy="4015481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DF503E-89C6-191D-9A40-4AB7A913429B}"/>
              </a:ext>
            </a:extLst>
          </p:cNvPr>
          <p:cNvSpPr/>
          <p:nvPr/>
        </p:nvSpPr>
        <p:spPr>
          <a:xfrm>
            <a:off x="6815766" y="3275390"/>
            <a:ext cx="2376615" cy="3265715"/>
          </a:xfrm>
          <a:custGeom>
            <a:avLst/>
            <a:gdLst>
              <a:gd name="connsiteX0" fmla="*/ 10786 w 2376615"/>
              <a:gd name="connsiteY0" fmla="*/ 3265715 h 3265715"/>
              <a:gd name="connsiteX1" fmla="*/ 359129 w 2376615"/>
              <a:gd name="connsiteY1" fmla="*/ 1823962 h 3265715"/>
              <a:gd name="connsiteX2" fmla="*/ 2376615 w 2376615"/>
              <a:gd name="connsiteY2" fmla="*/ 0 h 326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6615" h="3265715">
                <a:moveTo>
                  <a:pt x="10786" y="3265715"/>
                </a:moveTo>
                <a:cubicBezTo>
                  <a:pt x="-12195" y="2816981"/>
                  <a:pt x="-35176" y="2368248"/>
                  <a:pt x="359129" y="1823962"/>
                </a:cubicBezTo>
                <a:cubicBezTo>
                  <a:pt x="753434" y="1279676"/>
                  <a:pt x="1565024" y="639838"/>
                  <a:pt x="2376615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F8C1238-39F3-83EF-35CC-42098E654ECD}"/>
              </a:ext>
            </a:extLst>
          </p:cNvPr>
          <p:cNvSpPr/>
          <p:nvPr/>
        </p:nvSpPr>
        <p:spPr>
          <a:xfrm>
            <a:off x="6802362" y="2380343"/>
            <a:ext cx="1596571" cy="315973"/>
          </a:xfrm>
          <a:custGeom>
            <a:avLst/>
            <a:gdLst>
              <a:gd name="connsiteX0" fmla="*/ 0 w 1596571"/>
              <a:gd name="connsiteY0" fmla="*/ 96762 h 315973"/>
              <a:gd name="connsiteX1" fmla="*/ 827314 w 1596571"/>
              <a:gd name="connsiteY1" fmla="*/ 314476 h 315973"/>
              <a:gd name="connsiteX2" fmla="*/ 1596571 w 1596571"/>
              <a:gd name="connsiteY2" fmla="*/ 0 h 315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571" h="315973">
                <a:moveTo>
                  <a:pt x="0" y="96762"/>
                </a:moveTo>
                <a:cubicBezTo>
                  <a:pt x="280609" y="213682"/>
                  <a:pt x="561219" y="330603"/>
                  <a:pt x="827314" y="314476"/>
                </a:cubicBezTo>
                <a:cubicBezTo>
                  <a:pt x="1093409" y="298349"/>
                  <a:pt x="1344990" y="149174"/>
                  <a:pt x="1596571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BE6F4A-1AC5-65EC-5325-B4DDBC5608CD}"/>
              </a:ext>
            </a:extLst>
          </p:cNvPr>
          <p:cNvCxnSpPr>
            <a:cxnSpLocks/>
          </p:cNvCxnSpPr>
          <p:nvPr/>
        </p:nvCxnSpPr>
        <p:spPr>
          <a:xfrm flipV="1">
            <a:off x="2011680" y="3429000"/>
            <a:ext cx="1798320" cy="137160"/>
          </a:xfrm>
          <a:prstGeom prst="line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486B05-2BA7-94B5-BDD1-E53039AE34D2}"/>
              </a:ext>
            </a:extLst>
          </p:cNvPr>
          <p:cNvSpPr txBox="1"/>
          <p:nvPr/>
        </p:nvSpPr>
        <p:spPr>
          <a:xfrm>
            <a:off x="2424328" y="3053274"/>
            <a:ext cx="96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1115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0C6C47-B02F-243C-E7A0-B7C98008D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Apparatus:  Trigger Scintillator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261A4-14C0-C166-253B-0C9400DE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0F8984-DD75-0018-62BC-07829DA4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CF17C-C052-8D55-3268-05437EBF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C4A74CF-605C-0628-E219-5301BE6AD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017520"/>
            <a:ext cx="6955971" cy="3429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560710-8902-56E8-9B06-9DF8CDE2C5E4}"/>
              </a:ext>
            </a:extLst>
          </p:cNvPr>
          <p:cNvSpPr/>
          <p:nvPr/>
        </p:nvSpPr>
        <p:spPr>
          <a:xfrm>
            <a:off x="594359" y="3645337"/>
            <a:ext cx="320040" cy="1645920"/>
          </a:xfrm>
          <a:prstGeom prst="roundRect">
            <a:avLst/>
          </a:prstGeom>
          <a:solidFill>
            <a:srgbClr val="FFFF00">
              <a:alpha val="18000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FED6EB-088C-BE70-FFDB-C9C3430E37AF}"/>
              </a:ext>
            </a:extLst>
          </p:cNvPr>
          <p:cNvSpPr/>
          <p:nvPr/>
        </p:nvSpPr>
        <p:spPr>
          <a:xfrm>
            <a:off x="2194558" y="3703320"/>
            <a:ext cx="320040" cy="1645920"/>
          </a:xfrm>
          <a:prstGeom prst="roundRect">
            <a:avLst/>
          </a:prstGeom>
          <a:solidFill>
            <a:srgbClr val="FFFF00">
              <a:alpha val="18000"/>
            </a:srgbClr>
          </a:solidFill>
          <a:ln w="38100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9E9109-D20A-92A5-4666-7FE1EA6B4B13}"/>
              </a:ext>
            </a:extLst>
          </p:cNvPr>
          <p:cNvSpPr/>
          <p:nvPr/>
        </p:nvSpPr>
        <p:spPr>
          <a:xfrm>
            <a:off x="2529840" y="3703320"/>
            <a:ext cx="228600" cy="1645920"/>
          </a:xfrm>
          <a:prstGeom prst="roundRect">
            <a:avLst/>
          </a:prstGeom>
          <a:solidFill>
            <a:srgbClr val="FFFF00">
              <a:alpha val="18000"/>
            </a:srgbClr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text, indoor, line&#10;&#10;Description automatically generated">
            <a:extLst>
              <a:ext uri="{FF2B5EF4-FFF2-40B4-BE49-F238E27FC236}">
                <a16:creationId xmlns:a16="http://schemas.microsoft.com/office/drawing/2014/main" id="{4703DF23-1B99-85C5-F67F-3A0D32453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82" y="708114"/>
            <a:ext cx="6583470" cy="23005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0A3AE1-7349-4880-B1FE-759C69C1CAE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914399" y="1795344"/>
            <a:ext cx="5010363" cy="2672953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096A3E9-3FC1-D915-F035-73C0A7538069}"/>
              </a:ext>
            </a:extLst>
          </p:cNvPr>
          <p:cNvSpPr/>
          <p:nvPr/>
        </p:nvSpPr>
        <p:spPr>
          <a:xfrm rot="16356776">
            <a:off x="5495062" y="978021"/>
            <a:ext cx="1534304" cy="993562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4881F3-8C92-AB20-0DB9-872C26802A6A}"/>
              </a:ext>
            </a:extLst>
          </p:cNvPr>
          <p:cNvCxnSpPr>
            <a:cxnSpLocks/>
          </p:cNvCxnSpPr>
          <p:nvPr/>
        </p:nvCxnSpPr>
        <p:spPr>
          <a:xfrm flipV="1">
            <a:off x="2588243" y="2134367"/>
            <a:ext cx="7668277" cy="24125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3B1F43F7-A80D-DB26-850B-7514306D0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40" y="3100666"/>
            <a:ext cx="2775516" cy="326270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23D16F1-178A-F60B-BCDF-AB9591A27A80}"/>
              </a:ext>
            </a:extLst>
          </p:cNvPr>
          <p:cNvSpPr/>
          <p:nvPr/>
        </p:nvSpPr>
        <p:spPr>
          <a:xfrm rot="16356776">
            <a:off x="9752202" y="1272796"/>
            <a:ext cx="1534304" cy="993562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47B82-FF78-DAC3-3B7F-91B7C6291810}"/>
              </a:ext>
            </a:extLst>
          </p:cNvPr>
          <p:cNvSpPr txBox="1"/>
          <p:nvPr/>
        </p:nvSpPr>
        <p:spPr>
          <a:xfrm>
            <a:off x="8107680" y="6270717"/>
            <a:ext cx="3134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 mm deep x 3 mm wide strips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6CF29-3E7C-63D5-F2D6-5CB22C73A355}"/>
              </a:ext>
            </a:extLst>
          </p:cNvPr>
          <p:cNvSpPr txBox="1"/>
          <p:nvPr/>
        </p:nvSpPr>
        <p:spPr>
          <a:xfrm>
            <a:off x="61191" y="721868"/>
            <a:ext cx="534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Low-energy ECal trigger requires knowledge of #e</a:t>
            </a:r>
            <a:r>
              <a:rPr lang="en-US" sz="2000" baseline="30000" dirty="0">
                <a:solidFill>
                  <a:schemeClr val="bg1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/pulse:  average ~1 e</a:t>
            </a:r>
            <a:r>
              <a:rPr lang="en-US" sz="2000" baseline="30000" dirty="0">
                <a:solidFill>
                  <a:schemeClr val="bg1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/25 ns pulse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Thin segmented scintillator: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 offset layers/station: 48 total counters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3 mm pitch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Note: 40 MHz e</a:t>
            </a:r>
            <a:r>
              <a:rPr lang="en-US" sz="2000" baseline="30000" dirty="0">
                <a:solidFill>
                  <a:schemeClr val="bg1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beam spot is large: ~20 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27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3D836C-1509-CB52-B8E4-27CEA6370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017520"/>
            <a:ext cx="6955971" cy="3429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low confidence">
            <a:extLst>
              <a:ext uri="{FF2B5EF4-FFF2-40B4-BE49-F238E27FC236}">
                <a16:creationId xmlns:a16="http://schemas.microsoft.com/office/drawing/2014/main" id="{DBD6FE23-ED1E-B139-DA5F-22150B6E5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44" y="731053"/>
            <a:ext cx="4715135" cy="2506243"/>
          </a:xfrm>
          <a:prstGeom prst="rect">
            <a:avLst/>
          </a:prstGeom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3573E6-F520-DCA5-0F0A-26F5FFAC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Apparatus:  Tagger &amp; Recoil Tracker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8E4CB-1C27-2F8A-9B0E-BBBE01B0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6DC7C-9C59-257C-EB97-01E22CA7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A52C4-A183-D14F-31C5-8AF8FBEB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E2E5E-9B9D-2C0B-28AD-7F946B1FCBB4}"/>
              </a:ext>
            </a:extLst>
          </p:cNvPr>
          <p:cNvSpPr txBox="1"/>
          <p:nvPr/>
        </p:nvSpPr>
        <p:spPr>
          <a:xfrm>
            <a:off x="95822" y="643532"/>
            <a:ext cx="7123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Tagger / Recoil tracker inside 1.5 T dipole field / fringe field measure momentum of incoming / recoil e</a:t>
            </a:r>
            <a:r>
              <a:rPr lang="en-US" sz="2000" baseline="30000" dirty="0">
                <a:solidFill>
                  <a:schemeClr val="bg1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to &lt;1%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Double-sided silicon, Based on </a:t>
            </a:r>
            <a:r>
              <a:rPr lang="en-US" sz="2000" dirty="0" err="1">
                <a:solidFill>
                  <a:schemeClr val="bg1"/>
                </a:solidFill>
              </a:rPr>
              <a:t>Vtx</a:t>
            </a:r>
            <a:r>
              <a:rPr lang="en-US" sz="2000" dirty="0">
                <a:solidFill>
                  <a:schemeClr val="bg1"/>
                </a:solidFill>
              </a:rPr>
              <a:t> Tracker for HPS </a:t>
            </a:r>
            <a:r>
              <a:rPr lang="en-US" sz="2000" dirty="0" err="1">
                <a:solidFill>
                  <a:schemeClr val="bg1"/>
                </a:solidFill>
              </a:rPr>
              <a:t>expt</a:t>
            </a:r>
            <a:r>
              <a:rPr lang="en-US" sz="2000" dirty="0">
                <a:solidFill>
                  <a:schemeClr val="bg1"/>
                </a:solidFill>
              </a:rPr>
              <a:t> (JLab)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4 MHz/mm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rate capability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0.7% X</a:t>
            </a:r>
            <a:r>
              <a:rPr lang="sv-SE" sz="2000" baseline="-25000" dirty="0">
                <a:solidFill>
                  <a:schemeClr val="bg1"/>
                </a:solidFill>
              </a:rPr>
              <a:t>0</a:t>
            </a:r>
            <a:r>
              <a:rPr lang="sv-SE" sz="2000" dirty="0">
                <a:solidFill>
                  <a:schemeClr val="bg1"/>
                </a:solidFill>
              </a:rPr>
              <a:t> per 3d hit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6 (60) 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chemeClr val="bg1"/>
                </a:solidFill>
              </a:rPr>
              <a:t>m hor (ver) resolution</a:t>
            </a:r>
            <a:r>
              <a:rPr lang="sv-SE" sz="2000" dirty="0">
                <a:solidFill>
                  <a:schemeClr val="bg1"/>
                </a:solidFill>
              </a:rPr>
              <a:t>; </a:t>
            </a:r>
            <a:r>
              <a:rPr lang="en-US" sz="2000" dirty="0">
                <a:solidFill>
                  <a:schemeClr val="bg1"/>
                </a:solidFill>
              </a:rPr>
              <a:t>~2 ns timing resolution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8354A0-0D06-6305-C080-7EFCC001DD01}"/>
              </a:ext>
            </a:extLst>
          </p:cNvPr>
          <p:cNvSpPr/>
          <p:nvPr/>
        </p:nvSpPr>
        <p:spPr>
          <a:xfrm>
            <a:off x="740226" y="3703321"/>
            <a:ext cx="1515292" cy="1645920"/>
          </a:xfrm>
          <a:prstGeom prst="roundRect">
            <a:avLst/>
          </a:prstGeom>
          <a:solidFill>
            <a:srgbClr val="FFFF00">
              <a:alpha val="18000"/>
            </a:srgb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48CC41-EEDA-E94E-F2C7-F4D3283DEFC0}"/>
              </a:ext>
            </a:extLst>
          </p:cNvPr>
          <p:cNvSpPr/>
          <p:nvPr/>
        </p:nvSpPr>
        <p:spPr>
          <a:xfrm>
            <a:off x="2728442" y="3566160"/>
            <a:ext cx="1515292" cy="1920240"/>
          </a:xfrm>
          <a:prstGeom prst="roundRect">
            <a:avLst/>
          </a:prstGeom>
          <a:solidFill>
            <a:srgbClr val="FFFF00">
              <a:alpha val="1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C98F42-F81F-F81F-D597-95D3AEBB315E}"/>
              </a:ext>
            </a:extLst>
          </p:cNvPr>
          <p:cNvSpPr/>
          <p:nvPr/>
        </p:nvSpPr>
        <p:spPr>
          <a:xfrm rot="20692744">
            <a:off x="8120016" y="1480601"/>
            <a:ext cx="2377440" cy="1508778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852984-51B2-7AD6-3ADA-23883252E9BD}"/>
              </a:ext>
            </a:extLst>
          </p:cNvPr>
          <p:cNvCxnSpPr>
            <a:cxnSpLocks/>
          </p:cNvCxnSpPr>
          <p:nvPr/>
        </p:nvCxnSpPr>
        <p:spPr>
          <a:xfrm flipV="1">
            <a:off x="2255518" y="2371180"/>
            <a:ext cx="5852162" cy="1332141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oogle Shape;531;p55">
            <a:extLst>
              <a:ext uri="{FF2B5EF4-FFF2-40B4-BE49-F238E27FC236}">
                <a16:creationId xmlns:a16="http://schemas.microsoft.com/office/drawing/2014/main" id="{EA1B1DCB-73D4-CFC5-2FA7-C4BB5A96FD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8453"/>
          <a:stretch/>
        </p:blipFill>
        <p:spPr>
          <a:xfrm>
            <a:off x="7354945" y="3566160"/>
            <a:ext cx="4715134" cy="27992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2E3492B-4DE0-AC68-3F22-485A0A0EDD85}"/>
              </a:ext>
            </a:extLst>
          </p:cNvPr>
          <p:cNvSpPr/>
          <p:nvPr/>
        </p:nvSpPr>
        <p:spPr>
          <a:xfrm>
            <a:off x="7879023" y="3466847"/>
            <a:ext cx="2377440" cy="3119416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0F61CA-653B-4C3E-37FE-0F4FBD6F9B26}"/>
              </a:ext>
            </a:extLst>
          </p:cNvPr>
          <p:cNvCxnSpPr>
            <a:cxnSpLocks/>
          </p:cNvCxnSpPr>
          <p:nvPr/>
        </p:nvCxnSpPr>
        <p:spPr>
          <a:xfrm>
            <a:off x="4267200" y="4617720"/>
            <a:ext cx="3611823" cy="5486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3D298C87-20BD-A18D-AD72-49763920D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162652"/>
            <a:ext cx="4450080" cy="49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3D836C-1509-CB52-B8E4-27CEA6370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017520"/>
            <a:ext cx="6955970" cy="3429000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0682A59C-8A7B-04E9-028C-B100220C8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49" y="731520"/>
            <a:ext cx="3818431" cy="308304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3573E6-F520-DCA5-0F0A-26F5FFAC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Apparatus:  Electromagnetic Calorimeter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8E4CB-1C27-2F8A-9B0E-BBBE01B0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6DC7C-9C59-257C-EB97-01E22CA7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A52C4-A183-D14F-31C5-8AF8FBEB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E2E5E-9B9D-2C0B-28AD-7F946B1FCBB4}"/>
              </a:ext>
            </a:extLst>
          </p:cNvPr>
          <p:cNvSpPr txBox="1"/>
          <p:nvPr/>
        </p:nvSpPr>
        <p:spPr>
          <a:xfrm>
            <a:off x="35361" y="640174"/>
            <a:ext cx="832726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Based on CMS Phase-II forward high granularity calorimeter (HGC) upgrade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Tungsten-Silicon sampling calorimeter: 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2000" dirty="0">
                <a:solidFill>
                  <a:schemeClr val="bg1"/>
                </a:solidFill>
              </a:rPr>
              <a:t>(E)/E∼20%/√E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 granularity (0.56 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pad area): 68% of EM shower &lt;1 cm 1</a:t>
            </a:r>
            <a:r>
              <a:rPr lang="en-US" sz="2000" baseline="30000" dirty="0">
                <a:solidFill>
                  <a:schemeClr val="bg1"/>
                </a:solidFill>
              </a:rPr>
              <a:t>st</a:t>
            </a:r>
            <a:r>
              <a:rPr lang="en-US" sz="2000" dirty="0">
                <a:solidFill>
                  <a:schemeClr val="bg1"/>
                </a:solidFill>
              </a:rPr>
              <a:t> 15 layers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Deep: 40 </a:t>
            </a:r>
            <a:r>
              <a:rPr lang="en-US" sz="2000" i="1" dirty="0">
                <a:solidFill>
                  <a:schemeClr val="bg1"/>
                </a:solidFill>
              </a:rPr>
              <a:t>X</a:t>
            </a:r>
            <a:r>
              <a:rPr lang="en-US" sz="2000" baseline="-25000" dirty="0">
                <a:solidFill>
                  <a:schemeClr val="bg1"/>
                </a:solidFill>
              </a:rPr>
              <a:t>0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Radiation hard: max dose for LDMX is 3 x 10</a:t>
            </a:r>
            <a:r>
              <a:rPr lang="en-US" sz="2000" baseline="30000" dirty="0">
                <a:solidFill>
                  <a:schemeClr val="bg1"/>
                </a:solidFill>
              </a:rPr>
              <a:t>13</a:t>
            </a:r>
            <a:r>
              <a:rPr lang="en-US" sz="2000" dirty="0">
                <a:solidFill>
                  <a:schemeClr val="bg1"/>
                </a:solidFill>
              </a:rPr>
              <a:t> n/cm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Provides a fast energy trigger:  E &lt; 1.2 GeV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48CC41-EEDA-E94E-F2C7-F4D3283DEFC0}"/>
              </a:ext>
            </a:extLst>
          </p:cNvPr>
          <p:cNvSpPr/>
          <p:nvPr/>
        </p:nvSpPr>
        <p:spPr>
          <a:xfrm>
            <a:off x="4312920" y="3429001"/>
            <a:ext cx="1508760" cy="2086663"/>
          </a:xfrm>
          <a:prstGeom prst="roundRect">
            <a:avLst/>
          </a:prstGeom>
          <a:solidFill>
            <a:srgbClr val="FFFF00">
              <a:alpha val="1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0F61CA-653B-4C3E-37FE-0F4FBD6F9B26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821680" y="2240280"/>
            <a:ext cx="2802880" cy="22320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268E3F5-55F6-4AE8-BC14-5C8E3ABF1960}"/>
              </a:ext>
            </a:extLst>
          </p:cNvPr>
          <p:cNvSpPr txBox="1"/>
          <p:nvPr/>
        </p:nvSpPr>
        <p:spPr>
          <a:xfrm>
            <a:off x="9387840" y="1005840"/>
            <a:ext cx="82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ECal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3C930-41D9-C496-9C0D-9971799E798F}"/>
              </a:ext>
            </a:extLst>
          </p:cNvPr>
          <p:cNvSpPr txBox="1"/>
          <p:nvPr/>
        </p:nvSpPr>
        <p:spPr>
          <a:xfrm>
            <a:off x="10850880" y="2072988"/>
            <a:ext cx="82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E1D42-4C3E-A2DB-C33E-4CA0ADAEB070}"/>
              </a:ext>
            </a:extLst>
          </p:cNvPr>
          <p:cNvSpPr txBox="1"/>
          <p:nvPr/>
        </p:nvSpPr>
        <p:spPr>
          <a:xfrm>
            <a:off x="10027919" y="3156251"/>
            <a:ext cx="82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ECal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6B99E1-62BE-8EEF-519B-C2C208EDB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29" y="3921832"/>
            <a:ext cx="3541381" cy="25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0C3A11DF-E5BE-85B7-96BB-2D1FAB35A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94" y="2977476"/>
            <a:ext cx="3978646" cy="35858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3573E6-F520-DCA5-0F0A-26F5FFAC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Apparatus:  Hadronic Calorimeter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8E4CB-1C27-2F8A-9B0E-BBBE01B0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6DC7C-9C59-257C-EB97-01E22CA7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A52C4-A183-D14F-31C5-8AF8FBEB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E2E5E-9B9D-2C0B-28AD-7F946B1FCBB4}"/>
              </a:ext>
            </a:extLst>
          </p:cNvPr>
          <p:cNvSpPr txBox="1"/>
          <p:nvPr/>
        </p:nvSpPr>
        <p:spPr>
          <a:xfrm>
            <a:off x="60572" y="689849"/>
            <a:ext cx="82175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Detects neutral hadrons/neutrons produced in photonuclear reactions in ECal/target with high effi., EM showers escaping ECal, and MIPs (muons)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Iron-scintillator sampling calorimeter: 96 layers of 20/25 mm PS/Fe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Extruded 5x2 cm</a:t>
            </a:r>
            <a:r>
              <a:rPr lang="en-US" sz="2000" baseline="300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scintillator bars with inserted wavelength-shifting fibers, read out with Silicon Photomultipliers (SiPMs)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Active element based on the Mu2e Cosmic Ray Veto detector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Deep: </a:t>
            </a:r>
            <a:r>
              <a:rPr lang="el-GR" sz="2000" dirty="0">
                <a:solidFill>
                  <a:schemeClr val="bg1"/>
                </a:solidFill>
              </a:rPr>
              <a:t>17λ</a:t>
            </a:r>
            <a:r>
              <a:rPr lang="en-US" sz="2000" baseline="-25000" dirty="0">
                <a:solidFill>
                  <a:schemeClr val="bg1"/>
                </a:solidFill>
              </a:rPr>
              <a:t>I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8D22BBD-569C-D166-D9D1-098A9214A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04" y="376732"/>
            <a:ext cx="3728756" cy="25172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77B401-2770-A200-3397-E86A498B69AF}"/>
              </a:ext>
            </a:extLst>
          </p:cNvPr>
          <p:cNvSpPr/>
          <p:nvPr/>
        </p:nvSpPr>
        <p:spPr>
          <a:xfrm>
            <a:off x="8295604" y="2867942"/>
            <a:ext cx="3728756" cy="3951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resolution for neutrons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66895-23A7-0B54-A619-0CFE43D5F602}"/>
              </a:ext>
            </a:extLst>
          </p:cNvPr>
          <p:cNvSpPr txBox="1"/>
          <p:nvPr/>
        </p:nvSpPr>
        <p:spPr>
          <a:xfrm>
            <a:off x="3515295" y="370332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HCal</a:t>
            </a:r>
          </a:p>
        </p:txBody>
      </p:sp>
      <p:pic>
        <p:nvPicPr>
          <p:cNvPr id="16" name="Picture 1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699937C-8DCF-A540-92A5-A0AB6D201A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0" y="3505812"/>
            <a:ext cx="5039658" cy="33064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E7C791-0C3E-5617-082C-24431ECC42D2}"/>
              </a:ext>
            </a:extLst>
          </p:cNvPr>
          <p:cNvSpPr txBox="1"/>
          <p:nvPr/>
        </p:nvSpPr>
        <p:spPr>
          <a:xfrm>
            <a:off x="6385865" y="5688032"/>
            <a:ext cx="207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Readout manifold for 4 counters</a:t>
            </a:r>
          </a:p>
        </p:txBody>
      </p:sp>
    </p:spTree>
    <p:extLst>
      <p:ext uri="{BB962C8B-B14F-4D97-AF65-F5344CB8AC3E}">
        <p14:creationId xmlns:p14="http://schemas.microsoft.com/office/powerpoint/2010/main" val="25125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439F47-96BA-47FD-AFBC-437F546A7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Mounted SLAC Linac Coherent Light Source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D48D5-ED48-495A-8D37-E8CE47B7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CC8426-17D1-4E97-80D3-FFA35EA3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36528-95E1-45A8-954C-0ED88012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CCC1B138-2DD6-478B-84E0-1B8726B52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822960"/>
            <a:ext cx="4195368" cy="2788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0FED38-2324-46CF-8CEF-A7BBC04A660A}"/>
              </a:ext>
            </a:extLst>
          </p:cNvPr>
          <p:cNvSpPr txBox="1"/>
          <p:nvPr/>
        </p:nvSpPr>
        <p:spPr>
          <a:xfrm>
            <a:off x="4907280" y="701648"/>
            <a:ext cx="70866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LDMX will use new beamline (LESA) being built for the upgraded SLAC Light Source (LCLS-II) to be commissioned in 2023-2024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Need a tiny fraction of the LCLS-II beam</a:t>
            </a:r>
            <a:endParaRPr lang="en-US" sz="2000" baseline="300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Parasitic: 55% duty factor (600 ns/1100 ns)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Phase I:  4 GeV bean @ 40 MHz → O(10</a:t>
            </a:r>
            <a:r>
              <a:rPr lang="en-US" sz="2000" baseline="30000" dirty="0">
                <a:solidFill>
                  <a:schemeClr val="bg1"/>
                </a:solidFill>
              </a:rPr>
              <a:t>14</a:t>
            </a:r>
            <a:r>
              <a:rPr lang="en-US" sz="2000" dirty="0">
                <a:solidFill>
                  <a:schemeClr val="bg1"/>
                </a:solidFill>
              </a:rPr>
              <a:t>) e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in a 1 year run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Phase II: 8 GeV beam (LCLS-II-HE) → O(10</a:t>
            </a:r>
            <a:r>
              <a:rPr lang="en-US" sz="2000" baseline="30000" dirty="0">
                <a:solidFill>
                  <a:schemeClr val="bg1"/>
                </a:solidFill>
              </a:rPr>
              <a:t>16</a:t>
            </a:r>
            <a:r>
              <a:rPr lang="en-US" sz="2000" dirty="0">
                <a:solidFill>
                  <a:schemeClr val="bg1"/>
                </a:solidFill>
              </a:rPr>
              <a:t>) e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in a 3 year run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Future: </a:t>
            </a:r>
            <a:r>
              <a:rPr lang="en-US" sz="2000" dirty="0" err="1">
                <a:solidFill>
                  <a:schemeClr val="bg1"/>
                </a:solidFill>
              </a:rPr>
              <a:t>eSPS</a:t>
            </a:r>
            <a:r>
              <a:rPr lang="en-US" sz="2000" dirty="0">
                <a:solidFill>
                  <a:schemeClr val="bg1"/>
                </a:solidFill>
              </a:rPr>
              <a:t> (16 GeV) at CERN?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DE32D-5E6D-4F4E-A2C3-E62D4038E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37" t="-7140" r="-3340" b="-10039"/>
          <a:stretch/>
        </p:blipFill>
        <p:spPr>
          <a:xfrm>
            <a:off x="1779541" y="838429"/>
            <a:ext cx="2743200" cy="5053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2DDECC2B-241C-4E2C-CDB8-70280DB455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3331644"/>
            <a:ext cx="5796263" cy="321733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D23F965-825A-3EBD-8869-7FC3C4A3BC65}"/>
              </a:ext>
            </a:extLst>
          </p:cNvPr>
          <p:cNvSpPr/>
          <p:nvPr/>
        </p:nvSpPr>
        <p:spPr>
          <a:xfrm>
            <a:off x="2016348" y="2606040"/>
            <a:ext cx="594360" cy="41148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AF6D7-3823-2875-66DA-6B08A4BD357F}"/>
              </a:ext>
            </a:extLst>
          </p:cNvPr>
          <p:cNvSpPr txBox="1"/>
          <p:nvPr/>
        </p:nvSpPr>
        <p:spPr>
          <a:xfrm>
            <a:off x="2724858" y="2676443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Endstation</a:t>
            </a:r>
            <a:r>
              <a:rPr lang="en-US" dirty="0">
                <a:solidFill>
                  <a:srgbClr val="FFFF00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7393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Graphical user interface&#10;&#10;Description automatically generated">
            <a:extLst>
              <a:ext uri="{FF2B5EF4-FFF2-40B4-BE49-F238E27FC236}">
                <a16:creationId xmlns:a16="http://schemas.microsoft.com/office/drawing/2014/main" id="{1DF60D0A-5034-5B40-C122-C82B018C2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31520"/>
            <a:ext cx="7524613" cy="58366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F87800-448D-962E-C681-3F0612A7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Backgrounds, Backgrounds, Backgrounds . . 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17AB1D-C525-5C3C-214C-BF882CFF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849ED-0376-1D1D-9577-C30EF6F5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C229F-8E5D-5787-6D33-CB96A9FD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620DC-7A61-79AE-4A1E-E70ADFEFBCAD}"/>
              </a:ext>
            </a:extLst>
          </p:cNvPr>
          <p:cNvSpPr txBox="1"/>
          <p:nvPr/>
        </p:nvSpPr>
        <p:spPr>
          <a:xfrm>
            <a:off x="60960" y="1249579"/>
            <a:ext cx="1860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Gaussian energy fluctuations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C0B307-0791-A580-D3DF-36D47A529F12}"/>
              </a:ext>
            </a:extLst>
          </p:cNvPr>
          <p:cNvSpPr txBox="1"/>
          <p:nvPr/>
        </p:nvSpPr>
        <p:spPr>
          <a:xfrm>
            <a:off x="60960" y="2669167"/>
            <a:ext cx="1842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Rare reactions: products escape </a:t>
            </a:r>
            <a:r>
              <a:rPr lang="en-US" sz="1600" dirty="0" err="1">
                <a:solidFill>
                  <a:schemeClr val="bg1"/>
                </a:solidFill>
              </a:rPr>
              <a:t>HCal</a:t>
            </a:r>
            <a:r>
              <a:rPr lang="en-US" sz="1600" dirty="0">
                <a:solidFill>
                  <a:schemeClr val="bg1"/>
                </a:solidFill>
              </a:rPr>
              <a:t> and/or anomalous energy deposition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F1390-960B-C54D-4861-41B18E51CE5A}"/>
              </a:ext>
            </a:extLst>
          </p:cNvPr>
          <p:cNvSpPr txBox="1"/>
          <p:nvPr/>
        </p:nvSpPr>
        <p:spPr>
          <a:xfrm>
            <a:off x="96768" y="5096006"/>
            <a:ext cx="184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Neutrino “floor”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F96E02-159C-BF69-D2FF-43BA4C83C42A}"/>
              </a:ext>
            </a:extLst>
          </p:cNvPr>
          <p:cNvSpPr txBox="1"/>
          <p:nvPr/>
        </p:nvSpPr>
        <p:spPr>
          <a:xfrm>
            <a:off x="9547904" y="1508760"/>
            <a:ext cx="240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ECal</a:t>
            </a:r>
            <a:r>
              <a:rPr lang="en-US" sz="1600" dirty="0">
                <a:solidFill>
                  <a:schemeClr val="bg1"/>
                </a:solidFill>
              </a:rPr>
              <a:t> depth, resolution,</a:t>
            </a:r>
          </a:p>
          <a:p>
            <a:r>
              <a:rPr lang="en-US" sz="1600" dirty="0">
                <a:solidFill>
                  <a:schemeClr val="bg1"/>
                </a:solidFill>
              </a:rPr>
              <a:t>hermiticity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CBE481-F8A0-FE54-A3EF-A66D51EA5D59}"/>
              </a:ext>
            </a:extLst>
          </p:cNvPr>
          <p:cNvSpPr txBox="1"/>
          <p:nvPr/>
        </p:nvSpPr>
        <p:spPr>
          <a:xfrm>
            <a:off x="9502832" y="3044944"/>
            <a:ext cx="2567248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b="1" dirty="0" err="1">
                <a:solidFill>
                  <a:schemeClr val="bg1"/>
                </a:solidFill>
              </a:rPr>
              <a:t>HCal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depth, segmentation,</a:t>
            </a:r>
          </a:p>
          <a:p>
            <a:pPr>
              <a:lnSpc>
                <a:spcPts val="1400"/>
              </a:lnSpc>
            </a:pPr>
            <a:r>
              <a:rPr lang="en-US" sz="1600" dirty="0">
                <a:solidFill>
                  <a:schemeClr val="bg1"/>
                </a:solidFill>
              </a:rPr>
              <a:t>hermiticity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BB3D63-148D-8891-9963-0AE739E4EC71}"/>
              </a:ext>
            </a:extLst>
          </p:cNvPr>
          <p:cNvSpPr txBox="1"/>
          <p:nvPr/>
        </p:nvSpPr>
        <p:spPr>
          <a:xfrm>
            <a:off x="9502832" y="4297918"/>
            <a:ext cx="259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Recoil Tracker</a:t>
            </a:r>
            <a:r>
              <a:rPr lang="en-US" sz="1600" dirty="0">
                <a:solidFill>
                  <a:schemeClr val="bg1"/>
                </a:solidFill>
              </a:rPr>
              <a:t> acceptance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F34117-D3CD-C8D7-230E-CA53369F4E0C}"/>
              </a:ext>
            </a:extLst>
          </p:cNvPr>
          <p:cNvSpPr txBox="1"/>
          <p:nvPr/>
        </p:nvSpPr>
        <p:spPr>
          <a:xfrm>
            <a:off x="9547904" y="3721002"/>
            <a:ext cx="2567247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b="1" dirty="0">
                <a:solidFill>
                  <a:schemeClr val="bg1"/>
                </a:solidFill>
              </a:rPr>
              <a:t>ECal</a:t>
            </a:r>
            <a:r>
              <a:rPr lang="en-US" sz="1600" dirty="0">
                <a:solidFill>
                  <a:schemeClr val="bg1"/>
                </a:solidFill>
              </a:rPr>
              <a:t> 3D granularity, MIP-sensitivity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92E99C-27E1-4F9A-29FC-BEDAE8DA2FCF}"/>
              </a:ext>
            </a:extLst>
          </p:cNvPr>
          <p:cNvSpPr txBox="1"/>
          <p:nvPr/>
        </p:nvSpPr>
        <p:spPr>
          <a:xfrm>
            <a:off x="7924800" y="4810159"/>
            <a:ext cx="24135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Track momentum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Track multiplicity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ECal energy/segmentation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ECal Boosted decision tree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ECal track</a:t>
            </a:r>
          </a:p>
          <a:p>
            <a:pPr>
              <a:lnSpc>
                <a:spcPts val="1800"/>
              </a:lnSpc>
            </a:pPr>
            <a:r>
              <a:rPr lang="en-US" sz="1600" dirty="0" err="1">
                <a:solidFill>
                  <a:schemeClr val="bg1"/>
                </a:solidFill>
              </a:rPr>
              <a:t>HCal</a:t>
            </a:r>
            <a:r>
              <a:rPr lang="en-US" sz="1600" dirty="0">
                <a:solidFill>
                  <a:schemeClr val="bg1"/>
                </a:solidFill>
              </a:rPr>
              <a:t> hits/depth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Design driver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4654D-E992-4D3F-63CE-5B45EF39EA7B}"/>
              </a:ext>
            </a:extLst>
          </p:cNvPr>
          <p:cNvSpPr txBox="1"/>
          <p:nvPr/>
        </p:nvSpPr>
        <p:spPr>
          <a:xfrm>
            <a:off x="2560319" y="848603"/>
            <a:ext cx="902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Incoming                                       Outgoing                           Veto Handles                              Design Drivers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896C654F-32A4-9837-727F-514205716FF9}"/>
              </a:ext>
            </a:extLst>
          </p:cNvPr>
          <p:cNvSpPr/>
          <p:nvPr/>
        </p:nvSpPr>
        <p:spPr>
          <a:xfrm>
            <a:off x="10210800" y="4892039"/>
            <a:ext cx="344977" cy="1371601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CCB8E-9340-449B-11B4-976F4F84488C}"/>
              </a:ext>
            </a:extLst>
          </p:cNvPr>
          <p:cNvSpPr/>
          <p:nvPr/>
        </p:nvSpPr>
        <p:spPr>
          <a:xfrm>
            <a:off x="1386840" y="3733901"/>
            <a:ext cx="3977640" cy="18745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All systems combined: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&lt; 1 background event with signal efficiency ~30-50% for O(4x10</a:t>
            </a:r>
            <a:r>
              <a:rPr lang="en-US" sz="2400" baseline="30000" dirty="0">
                <a:solidFill>
                  <a:srgbClr val="FFFF00"/>
                </a:solidFill>
              </a:rPr>
              <a:t>14</a:t>
            </a:r>
            <a:r>
              <a:rPr lang="en-US" sz="2400" dirty="0">
                <a:solidFill>
                  <a:srgbClr val="FFFF00"/>
                </a:solidFill>
              </a:rPr>
              <a:t>) 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02E9F-A280-F70E-BF17-FE13295EBA5F}"/>
              </a:ext>
            </a:extLst>
          </p:cNvPr>
          <p:cNvSpPr txBox="1"/>
          <p:nvPr/>
        </p:nvSpPr>
        <p:spPr>
          <a:xfrm>
            <a:off x="10595473" y="5346951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CA8EF-1CFE-9A18-A6DA-05CFA53CD7EC}"/>
              </a:ext>
            </a:extLst>
          </p:cNvPr>
          <p:cNvSpPr txBox="1"/>
          <p:nvPr/>
        </p:nvSpPr>
        <p:spPr>
          <a:xfrm>
            <a:off x="2484120" y="5753030"/>
            <a:ext cx="445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Åkesson</a:t>
            </a:r>
            <a:r>
              <a:rPr lang="en-US" sz="1400" dirty="0">
                <a:solidFill>
                  <a:schemeClr val="bg1"/>
                </a:solidFill>
              </a:rPr>
              <a:t> et al, JHEP04 (2020) 003.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A0E8D9-023C-F4ED-73AD-736B2CD7B481}"/>
              </a:ext>
            </a:extLst>
          </p:cNvPr>
          <p:cNvSpPr/>
          <p:nvPr/>
        </p:nvSpPr>
        <p:spPr>
          <a:xfrm>
            <a:off x="518160" y="6015773"/>
            <a:ext cx="9363260" cy="4136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Note:  transverse </a:t>
            </a:r>
            <a:r>
              <a:rPr lang="en-US" sz="2400" dirty="0" err="1">
                <a:solidFill>
                  <a:srgbClr val="FFFF00"/>
                </a:solidFill>
              </a:rPr>
              <a:t>momtnum</a:t>
            </a:r>
            <a:r>
              <a:rPr lang="en-US" sz="2400" dirty="0">
                <a:solidFill>
                  <a:srgbClr val="FFFF00"/>
                </a:solidFill>
              </a:rPr>
              <a:t> not used as a discriminant in these studies</a:t>
            </a:r>
          </a:p>
        </p:txBody>
      </p:sp>
    </p:spTree>
    <p:extLst>
      <p:ext uri="{BB962C8B-B14F-4D97-AF65-F5344CB8AC3E}">
        <p14:creationId xmlns:p14="http://schemas.microsoft.com/office/powerpoint/2010/main" val="28051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2AEA352B-174D-0DC5-2213-FD3FA86B5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14400"/>
            <a:ext cx="8145277" cy="548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BD7794D-9663-461C-B0BB-A0534D1F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Together:  LDMX Dark Matter Reach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9C159-8E10-4BB3-80FC-F8EB7F32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404C9-38E0-4252-B9FC-0520B1F1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20F6C-1924-4C66-AFE0-1C22223F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5CE40-2567-4771-98CA-49B21A4126BF}"/>
              </a:ext>
            </a:extLst>
          </p:cNvPr>
          <p:cNvSpPr txBox="1"/>
          <p:nvPr/>
        </p:nvSpPr>
        <p:spPr>
          <a:xfrm>
            <a:off x="69084" y="1049843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are sensitive to a broad range of the m</a:t>
            </a:r>
            <a:r>
              <a:rPr lang="en-US" sz="2000" baseline="-25000" dirty="0">
                <a:solidFill>
                  <a:schemeClr val="bg1"/>
                </a:solidFill>
                <a:latin typeface="Symbol" panose="05050102010706020507" pitchFamily="18" charset="2"/>
              </a:rPr>
              <a:t>c</a:t>
            </a:r>
            <a:r>
              <a:rPr lang="en-US" sz="2000" dirty="0">
                <a:solidFill>
                  <a:schemeClr val="bg1"/>
                </a:solidFill>
              </a:rPr>
              <a:t> parameter space for a wide range of thermal targets, assuming a Dark Photon portal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3FC36FB-D583-A7BB-F9FA-00E6B392C9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995805"/>
              </p:ext>
            </p:extLst>
          </p:nvPr>
        </p:nvGraphicFramePr>
        <p:xfrm>
          <a:off x="714375" y="4075113"/>
          <a:ext cx="2000250" cy="255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3000" imgH="1460160" progId="Equation.DSMT4">
                  <p:embed/>
                </p:oleObj>
              </mc:Choice>
              <mc:Fallback>
                <p:oleObj name="Equation" r:id="rId4" imgW="1143000" imgH="146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4375" y="4075113"/>
                        <a:ext cx="2000250" cy="2551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F9FE202-1C5F-9086-29AE-A228DE373BB3}"/>
              </a:ext>
            </a:extLst>
          </p:cNvPr>
          <p:cNvSpPr txBox="1"/>
          <p:nvPr/>
        </p:nvSpPr>
        <p:spPr>
          <a:xfrm>
            <a:off x="6900430" y="1547847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Present limits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841B5D-6996-6052-4636-56EFC00E6095}"/>
              </a:ext>
            </a:extLst>
          </p:cNvPr>
          <p:cNvSpPr txBox="1"/>
          <p:nvPr/>
        </p:nvSpPr>
        <p:spPr>
          <a:xfrm>
            <a:off x="760657" y="2490884"/>
            <a:ext cx="2409263" cy="1631216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sz="2000" b="1" dirty="0"/>
              <a:t>          LDMX</a:t>
            </a:r>
          </a:p>
          <a:p>
            <a:pPr>
              <a:tabLst>
                <a:tab pos="230188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Phase 1: 4 GeV</a:t>
            </a:r>
          </a:p>
          <a:p>
            <a:pPr>
              <a:tabLst>
                <a:tab pos="230188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	O(10</a:t>
            </a:r>
            <a:r>
              <a:rPr lang="en-US" sz="2000" baseline="30000" dirty="0">
                <a:solidFill>
                  <a:srgbClr val="FF0000"/>
                </a:solidFill>
              </a:rPr>
              <a:t>14</a:t>
            </a:r>
            <a:r>
              <a:rPr lang="en-US" sz="2000" dirty="0">
                <a:solidFill>
                  <a:srgbClr val="FF0000"/>
                </a:solidFill>
              </a:rPr>
              <a:t>) electrons</a:t>
            </a:r>
          </a:p>
          <a:p>
            <a:pPr>
              <a:tabLst>
                <a:tab pos="230188" algn="l"/>
              </a:tabLst>
            </a:pPr>
            <a:r>
              <a:rPr lang="en-US" sz="2000" dirty="0">
                <a:solidFill>
                  <a:srgbClr val="0000FF"/>
                </a:solidFill>
              </a:rPr>
              <a:t>Phase 2: 8 GeV</a:t>
            </a:r>
          </a:p>
          <a:p>
            <a:pPr>
              <a:tabLst>
                <a:tab pos="230188" algn="l"/>
              </a:tabLst>
            </a:pPr>
            <a:r>
              <a:rPr lang="en-US" sz="2000" dirty="0">
                <a:solidFill>
                  <a:srgbClr val="0000FF"/>
                </a:solidFill>
              </a:rPr>
              <a:t>	O(10</a:t>
            </a:r>
            <a:r>
              <a:rPr lang="en-US" sz="2000" baseline="30000" dirty="0">
                <a:solidFill>
                  <a:srgbClr val="0000FF"/>
                </a:solidFill>
              </a:rPr>
              <a:t>16</a:t>
            </a:r>
            <a:r>
              <a:rPr lang="en-US" sz="2000" dirty="0">
                <a:solidFill>
                  <a:srgbClr val="0000FF"/>
                </a:solidFill>
              </a:rPr>
              <a:t>) electrons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1C6124-C572-DD02-DE6A-B8358CBBD682}"/>
              </a:ext>
            </a:extLst>
          </p:cNvPr>
          <p:cNvSpPr txBox="1"/>
          <p:nvPr/>
        </p:nvSpPr>
        <p:spPr>
          <a:xfrm>
            <a:off x="5052564" y="2354063"/>
            <a:ext cx="189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Thermal targets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FE2E34-6641-3E90-2CDF-A7CAB7A9F02F}"/>
              </a:ext>
            </a:extLst>
          </p:cNvPr>
          <p:cNvCxnSpPr>
            <a:cxnSpLocks/>
          </p:cNvCxnSpPr>
          <p:nvPr/>
        </p:nvCxnSpPr>
        <p:spPr>
          <a:xfrm>
            <a:off x="5998659" y="2746553"/>
            <a:ext cx="1148901" cy="4829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D1C882-4240-B39A-7F29-86CE81351597}"/>
              </a:ext>
            </a:extLst>
          </p:cNvPr>
          <p:cNvCxnSpPr>
            <a:cxnSpLocks/>
          </p:cNvCxnSpPr>
          <p:nvPr/>
        </p:nvCxnSpPr>
        <p:spPr>
          <a:xfrm flipH="1" flipV="1">
            <a:off x="8664443" y="3061949"/>
            <a:ext cx="1097280" cy="19215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B98F2D-A734-E9E1-D7CC-55010B957A78}"/>
              </a:ext>
            </a:extLst>
          </p:cNvPr>
          <p:cNvCxnSpPr>
            <a:cxnSpLocks/>
          </p:cNvCxnSpPr>
          <p:nvPr/>
        </p:nvCxnSpPr>
        <p:spPr>
          <a:xfrm flipH="1" flipV="1">
            <a:off x="7795763" y="4306235"/>
            <a:ext cx="1874520" cy="118016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E1BB50-3675-F049-8FF4-52405E55CCDB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998659" y="2754173"/>
            <a:ext cx="1468941" cy="10863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B68B2E-37C2-53E1-9DA5-E76529A322F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998659" y="2754173"/>
            <a:ext cx="1111304" cy="674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1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10D0C6-5981-4E43-B179-CE3FCA23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is Hot:  Snowmass 2022 Letters of Intents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62C2-C976-4295-94AF-71FA98128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3E824-51CE-4ACD-9B24-B742A9E4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4ED99-5AC8-419A-9B2E-67E88606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16B08A4C-9BCF-4E22-92E9-0B4684DF5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0" y="1579499"/>
            <a:ext cx="6720840" cy="4479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F2F1B9-5837-4608-8F70-B7F30E5E19FF}"/>
              </a:ext>
            </a:extLst>
          </p:cNvPr>
          <p:cNvSpPr txBox="1"/>
          <p:nvPr/>
        </p:nvSpPr>
        <p:spPr>
          <a:xfrm>
            <a:off x="289560" y="788196"/>
            <a:ext cx="11338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Word clouds from 522 Letter of Intents submitted for the USA decadal planning study (Snowmass 2022) for elementary particle physics, which was help this July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EF38D-4278-686B-653B-37F301016EB2}"/>
              </a:ext>
            </a:extLst>
          </p:cNvPr>
          <p:cNvSpPr txBox="1"/>
          <p:nvPr/>
        </p:nvSpPr>
        <p:spPr>
          <a:xfrm>
            <a:off x="106680" y="6081415"/>
            <a:ext cx="11887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Identifying the nature of this exotic matter is the outstanding particle physics goal of our time</a:t>
            </a:r>
          </a:p>
        </p:txBody>
      </p:sp>
    </p:spTree>
    <p:extLst>
      <p:ext uri="{BB962C8B-B14F-4D97-AF65-F5344CB8AC3E}">
        <p14:creationId xmlns:p14="http://schemas.microsoft.com/office/powerpoint/2010/main" val="3078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E2AE59F-7F35-4A22-3700-5F4309B4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B321A-11A5-78A2-1C4F-76EF42C7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E1686-A239-4062-C508-CA0D0785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1B458-DAD6-DFC7-A0EB-998D97D6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13791-97F9-A806-F2EC-356C0F0FD100}"/>
              </a:ext>
            </a:extLst>
          </p:cNvPr>
          <p:cNvSpPr txBox="1"/>
          <p:nvPr/>
        </p:nvSpPr>
        <p:spPr>
          <a:xfrm>
            <a:off x="1160034" y="651316"/>
            <a:ext cx="7862046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indent="-744538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2009	</a:t>
            </a:r>
            <a:r>
              <a:rPr lang="en-US" sz="2000" dirty="0" err="1">
                <a:solidFill>
                  <a:schemeClr val="bg1"/>
                </a:solidFill>
              </a:rPr>
              <a:t>Bjorken</a:t>
            </a:r>
            <a:r>
              <a:rPr lang="en-US" sz="2000" dirty="0">
                <a:solidFill>
                  <a:schemeClr val="bg1"/>
                </a:solidFill>
              </a:rPr>
              <a:t>, Essig, Schuster, and Toro: “New Fixed-Target Experiments to Search for Dark Gauge Forces”;  PRD 80 (2009) 075018</a:t>
            </a:r>
          </a:p>
          <a:p>
            <a:pPr marL="744538" indent="-744538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2015	Izaguirre, </a:t>
            </a:r>
            <a:r>
              <a:rPr lang="en-US" sz="2000" dirty="0" err="1">
                <a:solidFill>
                  <a:schemeClr val="bg1"/>
                </a:solidFill>
              </a:rPr>
              <a:t>Krnjaic</a:t>
            </a:r>
            <a:r>
              <a:rPr lang="en-US" sz="2000" dirty="0">
                <a:solidFill>
                  <a:schemeClr val="bg1"/>
                </a:solidFill>
              </a:rPr>
              <a:t>, Schuster, and Toro explore possibilities of a missing momentum experiment; PRL 115, 251301 (2015)</a:t>
            </a:r>
          </a:p>
          <a:p>
            <a:pPr marL="690563" indent="-690563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2015	Dark Sectors Workshop: LDMX at SLAC</a:t>
            </a:r>
          </a:p>
          <a:p>
            <a:pPr marL="687388" indent="-687388">
              <a:spcAft>
                <a:spcPts val="600"/>
              </a:spcAft>
              <a:buAutoNum type="arabicPlain" startAt="2018"/>
            </a:pPr>
            <a:r>
              <a:rPr lang="en-US" sz="2000" dirty="0">
                <a:solidFill>
                  <a:schemeClr val="bg1"/>
                </a:solidFill>
              </a:rPr>
              <a:t>Detailed initial design study completed (arXiv:1808.05219)</a:t>
            </a:r>
          </a:p>
          <a:p>
            <a:pPr marL="687388" indent="-687388">
              <a:spcAft>
                <a:spcPts val="600"/>
              </a:spcAft>
              <a:buAutoNum type="arabicPlain" startAt="2018"/>
            </a:pPr>
            <a:r>
              <a:rPr lang="en-US" sz="2000" dirty="0">
                <a:solidFill>
                  <a:schemeClr val="bg1"/>
                </a:solidFill>
              </a:rPr>
              <a:t>Collaboration formed</a:t>
            </a:r>
          </a:p>
          <a:p>
            <a:pPr marL="687388" indent="-687388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2021	LDMX received prototype funding in FY22 as part of the DOE Dark Matter New Initiatives project</a:t>
            </a:r>
          </a:p>
          <a:p>
            <a:pPr marL="687388" lvl="1" indent="-687388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2022	Successful test-beam run at CERN</a:t>
            </a:r>
          </a:p>
          <a:p>
            <a:pPr marL="687388" lvl="1" indent="-687388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marL="690563" indent="-690563"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</a:rPr>
              <a:t>2023	Fabrication starts, beamline (LESA) commissioning</a:t>
            </a:r>
          </a:p>
          <a:p>
            <a:pPr marL="690563" indent="-690563"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</a:rPr>
              <a:t>2025	First beam LDMX Phase-I</a:t>
            </a:r>
          </a:p>
          <a:p>
            <a:pPr marL="690563" indent="-690563"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</a:rPr>
              <a:t>2026-2028   8 GeV upgrade (LCLS-II-HE) </a:t>
            </a:r>
          </a:p>
          <a:p>
            <a:pPr marL="690563" indent="-690563"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</a:rPr>
              <a:t>2028	First beam LDMX Phase-II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FB3D9-83A0-EDEC-C902-E00C54C558A7}"/>
              </a:ext>
            </a:extLst>
          </p:cNvPr>
          <p:cNvCxnSpPr>
            <a:cxnSpLocks/>
          </p:cNvCxnSpPr>
          <p:nvPr/>
        </p:nvCxnSpPr>
        <p:spPr>
          <a:xfrm>
            <a:off x="518160" y="4434840"/>
            <a:ext cx="85039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0BA4BD-6FBF-7D7F-9B48-CB2B005159A6}"/>
              </a:ext>
            </a:extLst>
          </p:cNvPr>
          <p:cNvSpPr txBox="1"/>
          <p:nvPr/>
        </p:nvSpPr>
        <p:spPr>
          <a:xfrm rot="16200000">
            <a:off x="25390" y="2453112"/>
            <a:ext cx="150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BAB8C-DFD9-6B6E-4FD2-8ADF0DCF71AB}"/>
              </a:ext>
            </a:extLst>
          </p:cNvPr>
          <p:cNvSpPr txBox="1"/>
          <p:nvPr/>
        </p:nvSpPr>
        <p:spPr>
          <a:xfrm rot="16200000">
            <a:off x="809" y="5080291"/>
            <a:ext cx="150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Future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450DC49-80F7-6310-1BE6-F3805BE71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0" y="1371140"/>
            <a:ext cx="2682240" cy="30637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C779AB-8B8D-1154-40EF-89284DA44BE7}"/>
              </a:ext>
            </a:extLst>
          </p:cNvPr>
          <p:cNvCxnSpPr/>
          <p:nvPr/>
        </p:nvCxnSpPr>
        <p:spPr>
          <a:xfrm>
            <a:off x="5684520" y="4069080"/>
            <a:ext cx="3566160" cy="0"/>
          </a:xfrm>
          <a:prstGeom prst="straightConnector1">
            <a:avLst/>
          </a:prstGeom>
          <a:ln w="57150">
            <a:solidFill>
              <a:srgbClr val="FF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2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B23C52-C2D9-4BCF-B349-360466E1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6E643-93C0-455E-B513-E1B3CBC1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76839-A737-4B96-9CF5-37A30F84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89B24-BB5C-4778-BD81-EBDD5E26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1EFB0-F1EF-4342-9B02-12FAE2924ED3}"/>
              </a:ext>
            </a:extLst>
          </p:cNvPr>
          <p:cNvSpPr txBox="1"/>
          <p:nvPr/>
        </p:nvSpPr>
        <p:spPr>
          <a:xfrm>
            <a:off x="472440" y="840089"/>
            <a:ext cx="104241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“Small” collaboration by modern HEP standards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Strong set of collaborating institutions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Strong support from the funding agencies, in USA and in Europe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6BBE8-BF91-340D-98D3-8D283E37296D}"/>
              </a:ext>
            </a:extLst>
          </p:cNvPr>
          <p:cNvSpPr txBox="1"/>
          <p:nvPr/>
        </p:nvSpPr>
        <p:spPr>
          <a:xfrm>
            <a:off x="365760" y="5349240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And finally:  apologies for leaving out other physics topics that will be addressed by LDMX:  such as:  direct DM search, Axion-like particles, milli-charged particles, electron-nucleus scattering measurements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3555A05D-3375-799D-FBCB-C33105A63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3" y="2606040"/>
            <a:ext cx="8656320" cy="227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8A02B3-3510-19E2-EB98-CCF2921A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Matter:  Accelerator Searches Landscape Keeps Growing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A81B7-431E-5684-1412-FFC2B89D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BDA6E-4DAD-DD64-7AFD-225500ED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CA4B2-B882-A4EF-C200-92D71A68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B4CB6C0A-966E-0F76-1FE3-208F58206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741660"/>
            <a:ext cx="9419103" cy="5704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3941CB-C235-0901-48C1-3B3D1B0A4423}"/>
              </a:ext>
            </a:extLst>
          </p:cNvPr>
          <p:cNvSpPr txBox="1"/>
          <p:nvPr/>
        </p:nvSpPr>
        <p:spPr>
          <a:xfrm>
            <a:off x="106680" y="1234440"/>
            <a:ext cx="224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Experiments and Facilities for Accelerator-Based Dark Sector Searches (arXiv.2206.0422)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E0599-C174-59B1-8701-73556B8A9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" y="4669454"/>
            <a:ext cx="20955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8A02B3-3510-19E2-EB98-CCF2921A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Matter:  Accelerator Searches Landscape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A81B7-431E-5684-1412-FFC2B89D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BDA6E-4DAD-DD64-7AFD-225500ED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CA4B2-B882-A4EF-C200-92D71A68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0F43B6F9-7217-C7D2-61BD-A3FBCA2EA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960120"/>
            <a:ext cx="9088676" cy="5577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42D54-77A0-AED0-2264-BA346E5FA3A2}"/>
              </a:ext>
            </a:extLst>
          </p:cNvPr>
          <p:cNvSpPr txBox="1"/>
          <p:nvPr/>
        </p:nvSpPr>
        <p:spPr>
          <a:xfrm>
            <a:off x="60960" y="1280160"/>
            <a:ext cx="2377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Experiments and Facilities for Accelerator-Based Dark Sector Searches (arXiv.2206.0422)</a:t>
            </a:r>
          </a:p>
        </p:txBody>
      </p:sp>
    </p:spTree>
    <p:extLst>
      <p:ext uri="{BB962C8B-B14F-4D97-AF65-F5344CB8AC3E}">
        <p14:creationId xmlns:p14="http://schemas.microsoft.com/office/powerpoint/2010/main" val="20318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A8EB3E-3CF7-4696-8EBD-0A3E78B7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Exists: Gravitational Evidence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F1DCA-429B-4057-98F2-5710426E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76C37-DF71-45BE-8390-D7D7FC0D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83F5D-65C4-403A-87EA-AB56E179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DA001-43FF-4669-8B1F-A21A0CCCFA7E}"/>
              </a:ext>
            </a:extLst>
          </p:cNvPr>
          <p:cNvSpPr txBox="1"/>
          <p:nvPr/>
        </p:nvSpPr>
        <p:spPr>
          <a:xfrm>
            <a:off x="243840" y="838140"/>
            <a:ext cx="690372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Four sources on vastly different scales: galactic to universal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Galactic rotation curves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Gravitational lensing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Large scale structure of universe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Microwave background radiation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Best estimate: 85% of the mass of the universe is dark matter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Dark matter was present at the beginning of the universe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sitting, screen&#10;&#10;Description automatically generated">
            <a:extLst>
              <a:ext uri="{FF2B5EF4-FFF2-40B4-BE49-F238E27FC236}">
                <a16:creationId xmlns:a16="http://schemas.microsoft.com/office/drawing/2014/main" id="{3B78C1A3-D019-421E-A13D-DEB736C73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747643"/>
            <a:ext cx="3977640" cy="2661674"/>
          </a:xfrm>
          <a:prstGeom prst="rect">
            <a:avLst/>
          </a:prstGeom>
        </p:spPr>
      </p:pic>
      <p:pic>
        <p:nvPicPr>
          <p:cNvPr id="12" name="Picture 11" descr="A picture containing water, sitting, table, blue&#10;&#10;Description automatically generated">
            <a:extLst>
              <a:ext uri="{FF2B5EF4-FFF2-40B4-BE49-F238E27FC236}">
                <a16:creationId xmlns:a16="http://schemas.microsoft.com/office/drawing/2014/main" id="{5285B3F1-C746-4829-9380-0A19F385C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16" y="3546574"/>
            <a:ext cx="3977640" cy="2983230"/>
          </a:xfrm>
          <a:prstGeom prst="rect">
            <a:avLst/>
          </a:prstGeom>
        </p:spPr>
      </p:pic>
      <p:pic>
        <p:nvPicPr>
          <p:cNvPr id="14" name="Picture 13" descr="A picture containing sitting, table, screen, light&#10;&#10;Description automatically generated">
            <a:extLst>
              <a:ext uri="{FF2B5EF4-FFF2-40B4-BE49-F238E27FC236}">
                <a16:creationId xmlns:a16="http://schemas.microsoft.com/office/drawing/2014/main" id="{C02E18C2-A2CD-4BDD-8B66-E50833955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60" y="3669963"/>
            <a:ext cx="3745892" cy="2809419"/>
          </a:xfrm>
          <a:prstGeom prst="rect">
            <a:avLst/>
          </a:prstGeom>
        </p:spPr>
      </p:pic>
      <p:pic>
        <p:nvPicPr>
          <p:cNvPr id="18" name="Picture 17" descr="A picture containing sitting, hat, large, blue&#10;&#10;Description automatically generated">
            <a:extLst>
              <a:ext uri="{FF2B5EF4-FFF2-40B4-BE49-F238E27FC236}">
                <a16:creationId xmlns:a16="http://schemas.microsoft.com/office/drawing/2014/main" id="{67F1C895-74C6-4387-854C-0850F50166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4" y="4372317"/>
            <a:ext cx="3745892" cy="21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outdoor, nature, ice&#10;&#10;Description automatically generated">
            <a:extLst>
              <a:ext uri="{FF2B5EF4-FFF2-40B4-BE49-F238E27FC236}">
                <a16:creationId xmlns:a16="http://schemas.microsoft.com/office/drawing/2014/main" id="{A88870BA-D879-397C-6D6B-B17487E5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217824"/>
            <a:ext cx="4855707" cy="504581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B7E82E-409F-9EBC-A4E9-CB73BB93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of Matter in Universe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8E7D-64B0-1746-F2B9-6B476333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A2E90-A456-395A-572E-F6491FBC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16B06-2D4A-472E-D7F1-8FBB18E0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40DA3-F2C1-2B79-CD23-EA2194E8E56E}"/>
              </a:ext>
            </a:extLst>
          </p:cNvPr>
          <p:cNvSpPr txBox="1"/>
          <p:nvPr/>
        </p:nvSpPr>
        <p:spPr>
          <a:xfrm>
            <a:off x="1208178" y="2148840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SM Matter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F31665-9035-1808-B697-DD8C6FA0579F}"/>
              </a:ext>
            </a:extLst>
          </p:cNvPr>
          <p:cNvSpPr txBox="1"/>
          <p:nvPr/>
        </p:nvSpPr>
        <p:spPr>
          <a:xfrm>
            <a:off x="1208178" y="3264522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Dark Matter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B7D1A-AC99-94B5-A61C-CB8548DE90AE}"/>
              </a:ext>
            </a:extLst>
          </p:cNvPr>
          <p:cNvSpPr/>
          <p:nvPr/>
        </p:nvSpPr>
        <p:spPr>
          <a:xfrm>
            <a:off x="3313533" y="2651760"/>
            <a:ext cx="685800" cy="356616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A895B6-8577-6318-3C9F-3ED9835D5944}"/>
              </a:ext>
            </a:extLst>
          </p:cNvPr>
          <p:cNvSpPr/>
          <p:nvPr/>
        </p:nvSpPr>
        <p:spPr>
          <a:xfrm>
            <a:off x="3307079" y="2174946"/>
            <a:ext cx="685800" cy="486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280698-2296-1716-5FCB-FC289ED76DFF}"/>
              </a:ext>
            </a:extLst>
          </p:cNvPr>
          <p:cNvSpPr/>
          <p:nvPr/>
        </p:nvSpPr>
        <p:spPr>
          <a:xfrm>
            <a:off x="3313533" y="1768903"/>
            <a:ext cx="685800" cy="411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5E3D62-46E3-1D0E-B8B5-E3B529DC508D}"/>
              </a:ext>
            </a:extLst>
          </p:cNvPr>
          <p:cNvSpPr/>
          <p:nvPr/>
        </p:nvSpPr>
        <p:spPr>
          <a:xfrm>
            <a:off x="3307079" y="1600200"/>
            <a:ext cx="685800" cy="179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1FAD3-458A-DC30-E86D-8D5FF6F76D9F}"/>
              </a:ext>
            </a:extLst>
          </p:cNvPr>
          <p:cNvSpPr txBox="1"/>
          <p:nvPr/>
        </p:nvSpPr>
        <p:spPr>
          <a:xfrm>
            <a:off x="3427834" y="1515275"/>
            <a:ext cx="138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1%      Stars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9CC3F-9FF9-F679-D5E1-A75F6C89964A}"/>
              </a:ext>
            </a:extLst>
          </p:cNvPr>
          <p:cNvSpPr txBox="1"/>
          <p:nvPr/>
        </p:nvSpPr>
        <p:spPr>
          <a:xfrm>
            <a:off x="3421380" y="1807248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7%      Gas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609963-B1B2-E645-DA8D-9E4A43B46A1C}"/>
              </a:ext>
            </a:extLst>
          </p:cNvPr>
          <p:cNvSpPr txBox="1"/>
          <p:nvPr/>
        </p:nvSpPr>
        <p:spPr>
          <a:xfrm>
            <a:off x="3413760" y="2207827"/>
            <a:ext cx="194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7%      Diffuse gas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112FEF-10B0-2C96-F74E-C77E512E4C06}"/>
              </a:ext>
            </a:extLst>
          </p:cNvPr>
          <p:cNvSpPr txBox="1"/>
          <p:nvPr/>
        </p:nvSpPr>
        <p:spPr>
          <a:xfrm>
            <a:off x="3398520" y="4160520"/>
            <a:ext cx="192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85%    Dark Matter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67A28D-EB46-90CE-0B05-66ECAA7A1B39}"/>
              </a:ext>
            </a:extLst>
          </p:cNvPr>
          <p:cNvSpPr txBox="1"/>
          <p:nvPr/>
        </p:nvSpPr>
        <p:spPr>
          <a:xfrm>
            <a:off x="5470783" y="1259175"/>
            <a:ext cx="667512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DM density: ~0.3 GeV/cm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Flux: ~30,000/s∙cm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@100 km/s (if mass is 100 GeV)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We know the DM was present in the early universe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FF00"/>
                </a:solidFill>
              </a:rPr>
              <a:t>The fact that the densities of DM and SM are roughly the same suggest that they were perhaps coupled in the early universe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5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82A4AA-74F4-A8E9-7B6A-AFB0FF51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Matter:  Thermal Relic Production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B9F449-09CE-BB0A-D8FA-5C206CD7D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B41B1-E61F-7134-83A0-DD964878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0EE7D-0982-7EC0-4997-5B5CC147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8" name="Picture 1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689A074-65FE-FD5D-D4A7-DE40FA298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788920"/>
            <a:ext cx="8203533" cy="3752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1806BF-9A09-79C1-4D4D-597F17FA400E}"/>
              </a:ext>
            </a:extLst>
          </p:cNvPr>
          <p:cNvSpPr txBox="1"/>
          <p:nvPr/>
        </p:nvSpPr>
        <p:spPr>
          <a:xfrm>
            <a:off x="142076" y="742462"/>
            <a:ext cx="7635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Assume DM was in thermal equilibrium with SM in the very early universe: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Universe cooled to the point that DM pairs no longer produced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Universe kept cooling such that DM annihilations ceased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Present density: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11A790-1FB6-4975-8E43-DC13B011C139}"/>
              </a:ext>
            </a:extLst>
          </p:cNvPr>
          <p:cNvSpPr txBox="1"/>
          <p:nvPr/>
        </p:nvSpPr>
        <p:spPr>
          <a:xfrm>
            <a:off x="7777316" y="5138227"/>
            <a:ext cx="2570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WIMP thermal DM:</a:t>
            </a:r>
            <a:br>
              <a:rPr lang="en-US" sz="1600" i="1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Symbol" panose="05050102010706020507" pitchFamily="18" charset="2"/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&lt; 2 GeV: early freeze out, too much DM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is being well explored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49CED-DE50-3734-39D2-04640837F2FC}"/>
              </a:ext>
            </a:extLst>
          </p:cNvPr>
          <p:cNvSpPr txBox="1"/>
          <p:nvPr/>
        </p:nvSpPr>
        <p:spPr>
          <a:xfrm>
            <a:off x="106680" y="5152975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Sub-GeV DM: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Symbol" panose="05050102010706020507" pitchFamily="18" charset="2"/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&lt; 10 MeV: early BBN problems comparatively under-explored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1868AC6-69F0-2F32-4C36-DD4330986F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52483"/>
              </p:ext>
            </p:extLst>
          </p:nvPr>
        </p:nvGraphicFramePr>
        <p:xfrm>
          <a:off x="5405119" y="4445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5119" y="4445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18D454-5E92-A08E-DDA0-EC40EE61F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757730"/>
              </p:ext>
            </p:extLst>
          </p:nvPr>
        </p:nvGraphicFramePr>
        <p:xfrm>
          <a:off x="2529840" y="2195892"/>
          <a:ext cx="46228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11200" imgH="253800" progId="Equation.DSMT4">
                  <p:embed/>
                </p:oleObj>
              </mc:Choice>
              <mc:Fallback>
                <p:oleObj name="Equation" r:id="rId6" imgW="2311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29840" y="2195892"/>
                        <a:ext cx="4622800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3936D69-E2D6-BFB0-C5F2-22A1C6C0C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869927"/>
              </p:ext>
            </p:extLst>
          </p:nvPr>
        </p:nvGraphicFramePr>
        <p:xfrm>
          <a:off x="1608735" y="1062000"/>
          <a:ext cx="1110690" cy="355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680" imgH="203040" progId="Equation.DSMT4">
                  <p:embed/>
                </p:oleObj>
              </mc:Choice>
              <mc:Fallback>
                <p:oleObj name="Equation" r:id="rId8" imgW="634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08735" y="1062000"/>
                        <a:ext cx="1110690" cy="355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BE25638D-C8C6-05ED-1BC9-C431477DA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25" y="312127"/>
            <a:ext cx="3504669" cy="3405779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C5AB352-FBE0-A941-C5AA-442041409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320362"/>
              </p:ext>
            </p:extLst>
          </p:nvPr>
        </p:nvGraphicFramePr>
        <p:xfrm>
          <a:off x="10606088" y="598488"/>
          <a:ext cx="7318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9040" imgH="164880" progId="Equation.DSMT4">
                  <p:embed/>
                </p:oleObj>
              </mc:Choice>
              <mc:Fallback>
                <p:oleObj name="Equation" r:id="rId11" imgW="419040" imgH="1648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3936D69-E2D6-BFB0-C5F2-22A1C6C0C4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06088" y="598488"/>
                        <a:ext cx="731837" cy="28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ACCF5C-3C60-5CD2-1B7C-821A83DA36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10114" y="1654226"/>
            <a:ext cx="1108374" cy="354680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987336-4435-982A-ED38-50414FC82E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69220" y="1654226"/>
            <a:ext cx="1108374" cy="3546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78CC0F-5358-B7DB-16E5-1D64A999D98B}"/>
              </a:ext>
            </a:extLst>
          </p:cNvPr>
          <p:cNvSpPr/>
          <p:nvPr/>
        </p:nvSpPr>
        <p:spPr>
          <a:xfrm>
            <a:off x="4452006" y="1932328"/>
            <a:ext cx="7406640" cy="11777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LDMX (Light Dark Matter eXperiment) goal is to probe this region with a sensitivity the encompasses the thermal target predictions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0A24B5-96D0-B88F-39F1-1D36FB68EE06}"/>
              </a:ext>
            </a:extLst>
          </p:cNvPr>
          <p:cNvSpPr/>
          <p:nvPr/>
        </p:nvSpPr>
        <p:spPr>
          <a:xfrm>
            <a:off x="1158240" y="3352649"/>
            <a:ext cx="3474720" cy="1658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33597A-CC1A-B337-1DB3-DB437D72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Production: Advantages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6AE99-C5B5-8A8C-9594-89838C93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A3A1D-0A8B-E3C1-B9F0-F6C2C46F2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12D70-61E6-C3CB-EF8C-B9A01B73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1010D-6EB7-0663-7D39-E4D56B2A4793}"/>
              </a:ext>
            </a:extLst>
          </p:cNvPr>
          <p:cNvSpPr txBox="1"/>
          <p:nvPr/>
        </p:nvSpPr>
        <p:spPr>
          <a:xfrm>
            <a:off x="4175760" y="715460"/>
            <a:ext cx="48691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FF00"/>
                </a:solidFill>
              </a:rPr>
              <a:t>Direct Detection: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Strong velocity/spin dependence of scattering spreads out direct detection cross sections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0E4B860-1132-387C-403C-2BED6660C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6" y="761379"/>
            <a:ext cx="3357169" cy="5730895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15433CB-F863-8310-5DEB-A1DA3D950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54" y="2875902"/>
            <a:ext cx="2631466" cy="21553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6CC654-51E4-9681-BA37-0A15B990B0E2}"/>
              </a:ext>
            </a:extLst>
          </p:cNvPr>
          <p:cNvSpPr txBox="1"/>
          <p:nvPr/>
        </p:nvSpPr>
        <p:spPr>
          <a:xfrm>
            <a:off x="8275320" y="2767280"/>
            <a:ext cx="3794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Accelerator Production: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Range of freeze-out interaction strengths much more compact:  spans factor of ~ 30 for a given DM mass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All thermal targets within reach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45F6314-5EF0-5BEC-2DD5-F9393C8CFFF9}"/>
              </a:ext>
            </a:extLst>
          </p:cNvPr>
          <p:cNvSpPr/>
          <p:nvPr/>
        </p:nvSpPr>
        <p:spPr>
          <a:xfrm>
            <a:off x="3548034" y="2461409"/>
            <a:ext cx="2471166" cy="1896798"/>
          </a:xfrm>
          <a:custGeom>
            <a:avLst/>
            <a:gdLst>
              <a:gd name="connsiteX0" fmla="*/ 15966 w 2471166"/>
              <a:gd name="connsiteY0" fmla="*/ 29791 h 1896798"/>
              <a:gd name="connsiteX1" fmla="*/ 87966 w 2471166"/>
              <a:gd name="connsiteY1" fmla="*/ 29791 h 1896798"/>
              <a:gd name="connsiteX2" fmla="*/ 692766 w 2471166"/>
              <a:gd name="connsiteY2" fmla="*/ 339391 h 1896798"/>
              <a:gd name="connsiteX3" fmla="*/ 966366 w 2471166"/>
              <a:gd name="connsiteY3" fmla="*/ 1023391 h 1896798"/>
              <a:gd name="connsiteX4" fmla="*/ 1131966 w 2471166"/>
              <a:gd name="connsiteY4" fmla="*/ 1541791 h 1896798"/>
              <a:gd name="connsiteX5" fmla="*/ 1477566 w 2471166"/>
              <a:gd name="connsiteY5" fmla="*/ 1887391 h 1896798"/>
              <a:gd name="connsiteX6" fmla="*/ 2471166 w 2471166"/>
              <a:gd name="connsiteY6" fmla="*/ 1764991 h 189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1166" h="1896798">
                <a:moveTo>
                  <a:pt x="15966" y="29791"/>
                </a:moveTo>
                <a:cubicBezTo>
                  <a:pt x="-4434" y="3991"/>
                  <a:pt x="-24834" y="-21809"/>
                  <a:pt x="87966" y="29791"/>
                </a:cubicBezTo>
                <a:cubicBezTo>
                  <a:pt x="200766" y="81391"/>
                  <a:pt x="546366" y="173791"/>
                  <a:pt x="692766" y="339391"/>
                </a:cubicBezTo>
                <a:cubicBezTo>
                  <a:pt x="839166" y="504991"/>
                  <a:pt x="893166" y="822991"/>
                  <a:pt x="966366" y="1023391"/>
                </a:cubicBezTo>
                <a:cubicBezTo>
                  <a:pt x="1039566" y="1223791"/>
                  <a:pt x="1046766" y="1397791"/>
                  <a:pt x="1131966" y="1541791"/>
                </a:cubicBezTo>
                <a:cubicBezTo>
                  <a:pt x="1217166" y="1685791"/>
                  <a:pt x="1254366" y="1850191"/>
                  <a:pt x="1477566" y="1887391"/>
                </a:cubicBezTo>
                <a:cubicBezTo>
                  <a:pt x="1700766" y="1924591"/>
                  <a:pt x="2085966" y="1844791"/>
                  <a:pt x="2471166" y="1764991"/>
                </a:cubicBezTo>
              </a:path>
            </a:pathLst>
          </a:custGeom>
          <a:noFill/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6D66672-5309-3696-16D6-C86A842C656E}"/>
              </a:ext>
            </a:extLst>
          </p:cNvPr>
          <p:cNvSpPr/>
          <p:nvPr/>
        </p:nvSpPr>
        <p:spPr>
          <a:xfrm>
            <a:off x="3549600" y="4478400"/>
            <a:ext cx="2433600" cy="1425600"/>
          </a:xfrm>
          <a:custGeom>
            <a:avLst/>
            <a:gdLst>
              <a:gd name="connsiteX0" fmla="*/ 0 w 2433600"/>
              <a:gd name="connsiteY0" fmla="*/ 1425600 h 1425600"/>
              <a:gd name="connsiteX1" fmla="*/ 842400 w 2433600"/>
              <a:gd name="connsiteY1" fmla="*/ 1281600 h 1425600"/>
              <a:gd name="connsiteX2" fmla="*/ 1404000 w 2433600"/>
              <a:gd name="connsiteY2" fmla="*/ 820800 h 1425600"/>
              <a:gd name="connsiteX3" fmla="*/ 1684800 w 2433600"/>
              <a:gd name="connsiteY3" fmla="*/ 410400 h 1425600"/>
              <a:gd name="connsiteX4" fmla="*/ 2433600 w 2433600"/>
              <a:gd name="connsiteY4" fmla="*/ 0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600" h="1425600">
                <a:moveTo>
                  <a:pt x="0" y="1425600"/>
                </a:moveTo>
                <a:cubicBezTo>
                  <a:pt x="304200" y="1404000"/>
                  <a:pt x="608400" y="1382400"/>
                  <a:pt x="842400" y="1281600"/>
                </a:cubicBezTo>
                <a:cubicBezTo>
                  <a:pt x="1076400" y="1180800"/>
                  <a:pt x="1263600" y="966000"/>
                  <a:pt x="1404000" y="820800"/>
                </a:cubicBezTo>
                <a:cubicBezTo>
                  <a:pt x="1544400" y="675600"/>
                  <a:pt x="1513200" y="547200"/>
                  <a:pt x="1684800" y="410400"/>
                </a:cubicBezTo>
                <a:cubicBezTo>
                  <a:pt x="1856400" y="273600"/>
                  <a:pt x="2145000" y="136800"/>
                  <a:pt x="2433600" y="0"/>
                </a:cubicBezTo>
              </a:path>
            </a:pathLst>
          </a:custGeom>
          <a:noFill/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A51F9D-94F0-4CD6-90A0-CC9A7D06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Dark Matter with Fixed-Target Experiments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C6A38-DEAF-4926-A1B4-FEB44919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4D087-C802-435A-AD1D-74898859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IPA 2022:  Light Dark Matter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5718A-8955-4F5D-B774-F452106F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74CA32-93A4-ED46-1D0F-7BEF03F2D65C}"/>
              </a:ext>
            </a:extLst>
          </p:cNvPr>
          <p:cNvSpPr txBox="1"/>
          <p:nvPr/>
        </p:nvSpPr>
        <p:spPr>
          <a:xfrm>
            <a:off x="7833360" y="864536"/>
            <a:ext cx="4206249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Missing energy / momentum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17E11-EABE-70B3-05C8-A723FA8C82DA}"/>
              </a:ext>
            </a:extLst>
          </p:cNvPr>
          <p:cNvSpPr txBox="1"/>
          <p:nvPr/>
        </p:nvSpPr>
        <p:spPr>
          <a:xfrm>
            <a:off x="2226038" y="814366"/>
            <a:ext cx="288362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Beam dump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C0C522D-AF3B-ACB1-A703-E4804DEBD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94707"/>
              </p:ext>
            </p:extLst>
          </p:nvPr>
        </p:nvGraphicFramePr>
        <p:xfrm>
          <a:off x="8782050" y="3921125"/>
          <a:ext cx="1447200" cy="60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400" imgH="203040" progId="Equation.DSMT4">
                  <p:embed/>
                </p:oleObj>
              </mc:Choice>
              <mc:Fallback>
                <p:oleObj name="Equation" r:id="rId3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82050" y="3921125"/>
                        <a:ext cx="1447200" cy="60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EDC101E-3D5D-A0D6-87EE-674587D14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42851"/>
              </p:ext>
            </p:extLst>
          </p:nvPr>
        </p:nvGraphicFramePr>
        <p:xfrm>
          <a:off x="2954973" y="3841656"/>
          <a:ext cx="1447200" cy="60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400" imgH="203040" progId="Equation.DSMT4">
                  <p:embed/>
                </p:oleObj>
              </mc:Choice>
              <mc:Fallback>
                <p:oleObj name="Equation" r:id="rId5" imgW="48240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C0C522D-AF3B-ACB1-A703-E4804DEBD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4973" y="3841656"/>
                        <a:ext cx="1447200" cy="60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7532699-509A-D42D-674D-CBBA37D18ED8}"/>
              </a:ext>
            </a:extLst>
          </p:cNvPr>
          <p:cNvSpPr txBox="1"/>
          <p:nvPr/>
        </p:nvSpPr>
        <p:spPr>
          <a:xfrm>
            <a:off x="7559040" y="4514722"/>
            <a:ext cx="452628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92D050"/>
                </a:solidFill>
              </a:rPr>
              <a:t>Large yield, particularly for low mediator masses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92D050"/>
                </a:solidFill>
              </a:rPr>
              <a:t>No DM detection penalty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B0D0FD-4AB0-3B61-9736-5807A4759DC8}"/>
              </a:ext>
            </a:extLst>
          </p:cNvPr>
          <p:cNvSpPr txBox="1"/>
          <p:nvPr/>
        </p:nvSpPr>
        <p:spPr>
          <a:xfrm>
            <a:off x="2209804" y="4502739"/>
            <a:ext cx="43415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B0F0"/>
                </a:solidFill>
              </a:rPr>
              <a:t>Probes dark sector coupling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B0F0"/>
                </a:solidFill>
              </a:rPr>
              <a:t>Suppressed by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30000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2361C-03CA-4F6D-0AC5-D2A8C65883EC}"/>
              </a:ext>
            </a:extLst>
          </p:cNvPr>
          <p:cNvSpPr txBox="1"/>
          <p:nvPr/>
        </p:nvSpPr>
        <p:spPr>
          <a:xfrm>
            <a:off x="7559040" y="5847695"/>
            <a:ext cx="384048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LDMX has chosen this path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3FE228-E3B1-EB11-C477-23581AE06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2" y="1997638"/>
            <a:ext cx="3785799" cy="1391618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DB530BD1-0DF5-A0EC-72B8-6BDEAB8054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59" y="1937290"/>
            <a:ext cx="2311881" cy="1530032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C66D31-0144-698F-10E3-CAFB881126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93898"/>
            <a:ext cx="3785799" cy="1395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EB743D-4271-B866-A6C1-56850DCF3A9F}"/>
              </a:ext>
            </a:extLst>
          </p:cNvPr>
          <p:cNvSpPr txBox="1"/>
          <p:nvPr/>
        </p:nvSpPr>
        <p:spPr>
          <a:xfrm>
            <a:off x="3849260" y="2339504"/>
            <a:ext cx="64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9005F41C-D8EE-6DB0-6CD6-EDDCD23BF783}"/>
              </a:ext>
            </a:extLst>
          </p:cNvPr>
          <p:cNvSpPr/>
          <p:nvPr/>
        </p:nvSpPr>
        <p:spPr>
          <a:xfrm rot="16200000">
            <a:off x="3425854" y="-1892115"/>
            <a:ext cx="457199" cy="6912665"/>
          </a:xfrm>
          <a:prstGeom prst="righ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8B6CC5B-ACB5-1A4A-53E5-8338BDD98677}"/>
              </a:ext>
            </a:extLst>
          </p:cNvPr>
          <p:cNvSpPr/>
          <p:nvPr/>
        </p:nvSpPr>
        <p:spPr>
          <a:xfrm rot="16200000">
            <a:off x="9589099" y="-516043"/>
            <a:ext cx="457200" cy="4160522"/>
          </a:xfrm>
          <a:prstGeom prst="righ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plate_blue_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</Template>
  <TotalTime>25440</TotalTime>
  <Words>1682</Words>
  <Application>Microsoft Office PowerPoint</Application>
  <PresentationFormat>Widescreen</PresentationFormat>
  <Paragraphs>261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Stylus BT</vt:lpstr>
      <vt:lpstr>Symbol</vt:lpstr>
      <vt:lpstr>Century Gothic</vt:lpstr>
      <vt:lpstr>Calibri</vt:lpstr>
      <vt:lpstr>Arial</vt:lpstr>
      <vt:lpstr>test</vt:lpstr>
      <vt:lpstr>template_blue_title</vt:lpstr>
      <vt:lpstr>Equation</vt:lpstr>
      <vt:lpstr>LDMX: A Search for Dark Matter Using  a High Intensity Electron Beam</vt:lpstr>
      <vt:lpstr>Dark Matter is Hot:  Snowmass 2022 Letters of Intents</vt:lpstr>
      <vt:lpstr>Dark Matter:  Accelerator Searches Landscape Keeps Growing</vt:lpstr>
      <vt:lpstr>Dark Matter:  Accelerator Searches Landscape</vt:lpstr>
      <vt:lpstr>Dark Matter Exists: Gravitational Evidence</vt:lpstr>
      <vt:lpstr>Composition of Matter in Universe</vt:lpstr>
      <vt:lpstr>Dark Matter:  Thermal Relic Production</vt:lpstr>
      <vt:lpstr>Accelerator Production: Advantages</vt:lpstr>
      <vt:lpstr>Searching for Dark Matter with Fixed-Target Experiments</vt:lpstr>
      <vt:lpstr>Experimental Technique in a Nutshell</vt:lpstr>
      <vt:lpstr>Electron Parameters: Signal &amp; Background</vt:lpstr>
      <vt:lpstr>Apparatus</vt:lpstr>
      <vt:lpstr>Apparatus:  Trigger Scintillator</vt:lpstr>
      <vt:lpstr>LDMX Apparatus:  Tagger &amp; Recoil Tracker</vt:lpstr>
      <vt:lpstr>LDMX Apparatus:  Electromagnetic Calorimeter</vt:lpstr>
      <vt:lpstr>LDMX Apparatus:  Hadronic Calorimeter</vt:lpstr>
      <vt:lpstr>LDMX Mounted SLAC Linac Coherent Light Source</vt:lpstr>
      <vt:lpstr>Backgrounds, Backgrounds, Backgrounds . . . </vt:lpstr>
      <vt:lpstr>Putting it all Together:  LDMX Dark Matter Reach</vt:lpstr>
      <vt:lpstr>Timeline</vt:lpstr>
      <vt:lpstr>LDMX Collaboration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E = mc2 Using Rare Particle Decays to Probe the Energy Frontier</dc:title>
  <dc:creator>ecd3m</dc:creator>
  <cp:lastModifiedBy>Edmond Dukes</cp:lastModifiedBy>
  <cp:revision>662</cp:revision>
  <dcterms:created xsi:type="dcterms:W3CDTF">2011-05-28T00:25:55Z</dcterms:created>
  <dcterms:modified xsi:type="dcterms:W3CDTF">2022-09-13T15:34:14Z</dcterms:modified>
</cp:coreProperties>
</file>