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32"/>
  </p:notesMasterIdLst>
  <p:sldIdLst>
    <p:sldId id="256" r:id="rId3"/>
    <p:sldId id="568" r:id="rId4"/>
    <p:sldId id="468" r:id="rId5"/>
    <p:sldId id="496" r:id="rId6"/>
    <p:sldId id="497" r:id="rId7"/>
    <p:sldId id="470" r:id="rId8"/>
    <p:sldId id="506" r:id="rId9"/>
    <p:sldId id="508" r:id="rId10"/>
    <p:sldId id="499" r:id="rId11"/>
    <p:sldId id="559" r:id="rId12"/>
    <p:sldId id="528" r:id="rId13"/>
    <p:sldId id="520" r:id="rId14"/>
    <p:sldId id="564" r:id="rId15"/>
    <p:sldId id="537" r:id="rId16"/>
    <p:sldId id="502" r:id="rId17"/>
    <p:sldId id="530" r:id="rId18"/>
    <p:sldId id="531" r:id="rId19"/>
    <p:sldId id="567" r:id="rId20"/>
    <p:sldId id="466" r:id="rId21"/>
    <p:sldId id="510" r:id="rId22"/>
    <p:sldId id="551" r:id="rId23"/>
    <p:sldId id="464" r:id="rId24"/>
    <p:sldId id="563" r:id="rId25"/>
    <p:sldId id="562" r:id="rId26"/>
    <p:sldId id="566" r:id="rId27"/>
    <p:sldId id="512" r:id="rId28"/>
    <p:sldId id="490" r:id="rId29"/>
    <p:sldId id="570" r:id="rId30"/>
    <p:sldId id="569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  <p:embeddedFont>
      <p:font typeface="Century Gothic" panose="020B0502020202020204" pitchFamily="34" charset="0"/>
      <p:regular r:id="rId38"/>
      <p:bold r:id="rId39"/>
      <p:italic r:id="rId40"/>
      <p:boldItalic r:id="rId41"/>
    </p:embeddedFont>
    <p:embeddedFont>
      <p:font typeface="Stylus BT" panose="020E0402020206020304" pitchFamily="3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kes, E Craig (ecd3m)" initials="DEC(" lastIdx="1" clrIdx="0">
    <p:extLst>
      <p:ext uri="{19B8F6BF-5375-455C-9EA6-DF929625EA0E}">
        <p15:presenceInfo xmlns:p15="http://schemas.microsoft.com/office/powerpoint/2012/main" userId="Dukes, E Craig (ecd3m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FF99"/>
    <a:srgbClr val="FFCCFF"/>
    <a:srgbClr val="669900"/>
    <a:srgbClr val="CC9900"/>
    <a:srgbClr val="0033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4" autoAdjust="0"/>
    <p:restoredTop sz="59228" autoAdjust="0"/>
  </p:normalViewPr>
  <p:slideViewPr>
    <p:cSldViewPr>
      <p:cViewPr varScale="1">
        <p:scale>
          <a:sx n="64" d="100"/>
          <a:sy n="64" d="100"/>
        </p:scale>
        <p:origin x="2016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5720" cy="4572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29777-E30B-416D-9C92-F8DCDC920DF9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A0ED26-963E-45BA-B2DE-0BDDD058C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07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72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72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647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298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2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43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55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2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936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7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60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446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933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397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060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262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350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02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7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40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20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84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68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24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D26-963E-45BA-B2DE-0BDDD058CA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849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3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 duo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-14654"/>
            <a:ext cx="11704320" cy="10814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77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1792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201"/>
            <a:ext cx="10972800" cy="5287963"/>
          </a:xfrm>
        </p:spPr>
        <p:txBody>
          <a:bodyPr>
            <a:normAutofit/>
          </a:bodyPr>
          <a:lstStyle>
            <a:lvl1pPr marL="114300" indent="-114300">
              <a:defRPr sz="1800"/>
            </a:lvl1pPr>
            <a:lvl2pPr marL="339725" indent="-163513">
              <a:defRPr sz="1800"/>
            </a:lvl2pPr>
            <a:lvl3pPr marL="633413" indent="-166688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0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2057401"/>
            <a:ext cx="10566400" cy="1362075"/>
          </a:xfrm>
        </p:spPr>
        <p:txBody>
          <a:bodyPr anchor="t"/>
          <a:lstStyle>
            <a:lvl1pPr algn="l">
              <a:defRPr sz="4400" b="1" cap="none" baseline="0">
                <a:latin typeface="Stylus B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2617" y="274638"/>
            <a:ext cx="100584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371601"/>
            <a:ext cx="5537200" cy="4708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50000" y="1371601"/>
            <a:ext cx="5537200" cy="2278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350000" y="3802063"/>
            <a:ext cx="5537200" cy="227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Craig Dukes / Virginia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E490BEF-F181-40EA-8BCF-C003B4E86DA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BSM 2023:  Light Dark Matter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248757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033" y="92076"/>
            <a:ext cx="11887200" cy="5937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868363"/>
            <a:ext cx="11277600" cy="521176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77014"/>
            <a:ext cx="2844800" cy="2809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Craig Dukes / Virginia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44433" y="6538914"/>
            <a:ext cx="3860800" cy="3190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BSM 2023:  Light Dark Matter eXperiment</a:t>
            </a:r>
            <a:endParaRPr lang="en-US" baseline="30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34500" y="6538914"/>
            <a:ext cx="2844800" cy="319087"/>
          </a:xfrm>
        </p:spPr>
        <p:txBody>
          <a:bodyPr/>
          <a:lstStyle>
            <a:lvl1pPr>
              <a:defRPr/>
            </a:lvl1pPr>
          </a:lstStyle>
          <a:p>
            <a:fld id="{268C1770-8013-48DC-B723-B77D515FD6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2633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73019" y="1295400"/>
            <a:ext cx="9698181" cy="2057400"/>
          </a:xfrm>
          <a:prstGeom prst="rect">
            <a:avLst/>
          </a:prstGeom>
          <a:effectLst/>
        </p:spPr>
        <p:txBody>
          <a:bodyPr/>
          <a:lstStyle>
            <a:lvl1pPr>
              <a:defRPr sz="4000" b="0">
                <a:solidFill>
                  <a:schemeClr val="accent6">
                    <a:lumMod val="75000"/>
                  </a:schemeClr>
                </a:solidFill>
                <a:effectLst/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41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chemeClr val="tx1">
                <a:lumMod val="95000"/>
                <a:lumOff val="5000"/>
              </a:schemeClr>
            </a:gs>
            <a:gs pos="100000">
              <a:srgbClr val="000099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0"/>
            <a:ext cx="11704320" cy="6242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838201"/>
            <a:ext cx="10972800" cy="528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29400"/>
            <a:ext cx="3657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C000"/>
                </a:solidFill>
              </a:defRPr>
            </a:lvl1pPr>
          </a:lstStyle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7200" y="6629400"/>
            <a:ext cx="3657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000"/>
                </a:solidFill>
              </a:defRPr>
            </a:lvl1pPr>
          </a:lstStyle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2553" y="6629400"/>
            <a:ext cx="3657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C000"/>
                </a:solidFill>
              </a:defRPr>
            </a:lvl1pPr>
          </a:lstStyle>
          <a:p>
            <a:fld id="{C95F3207-39C2-4B35-9EBF-195B2F555F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44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4" r:id="rId2"/>
    <p:sldLayoutId id="2147483650" r:id="rId3"/>
    <p:sldLayoutId id="2147483651" r:id="rId4"/>
    <p:sldLayoutId id="2147483666" r:id="rId5"/>
    <p:sldLayoutId id="2147483667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FFC000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82" y="685801"/>
            <a:ext cx="11029719" cy="525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53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9.wmf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0.wmf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3.wmf"/><Relationship Id="rId5" Type="http://schemas.openxmlformats.org/officeDocument/2006/relationships/image" Target="../media/image19.wmf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080" y="731520"/>
            <a:ext cx="10972800" cy="1631216"/>
          </a:xfrm>
        </p:spPr>
        <p:txBody>
          <a:bodyPr anchor="t"/>
          <a:lstStyle/>
          <a:p>
            <a:pPr algn="l">
              <a:lnSpc>
                <a:spcPts val="5400"/>
              </a:lnSpc>
              <a:spcBef>
                <a:spcPts val="3000"/>
              </a:spcBef>
              <a:spcAft>
                <a:spcPts val="3000"/>
              </a:spcAft>
            </a:pPr>
            <a:r>
              <a:rPr lang="en-US" sz="3200" dirty="0"/>
              <a:t>LDMX: A Search for Dark Matter Using </a:t>
            </a:r>
            <a:br>
              <a:rPr lang="en-US" sz="3200" dirty="0"/>
            </a:br>
            <a:r>
              <a:rPr lang="en-US" sz="3200" dirty="0"/>
              <a:t>a High Intensity Electron Beam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0760" y="2319205"/>
            <a:ext cx="60975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tylus BT" panose="020E0402020206020304" pitchFamily="34" charset="0"/>
              </a:rPr>
              <a:t>E. Craig Dukes</a:t>
            </a:r>
          </a:p>
          <a:p>
            <a:r>
              <a:rPr lang="en-US" sz="2400" dirty="0">
                <a:solidFill>
                  <a:schemeClr val="bg1"/>
                </a:solidFill>
                <a:latin typeface="Stylus BT" panose="020E0402020206020304" pitchFamily="34" charset="0"/>
              </a:rPr>
              <a:t>University of Virginia</a:t>
            </a:r>
          </a:p>
          <a:p>
            <a:endParaRPr lang="en-US" sz="2400" dirty="0">
              <a:solidFill>
                <a:schemeClr val="bg1"/>
              </a:solidFill>
              <a:latin typeface="Stylus BT" panose="020E04020202060203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Stylus BT" panose="020E0402020206020304" pitchFamily="34" charset="0"/>
              </a:rPr>
              <a:t>(on behalf of the LDMX collaboration)</a:t>
            </a:r>
          </a:p>
          <a:p>
            <a:endParaRPr lang="en-US" sz="2400" dirty="0">
              <a:solidFill>
                <a:schemeClr val="bg1"/>
              </a:solidFill>
              <a:latin typeface="Stylus BT" panose="020E04020202060203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Stylus BT" panose="020E0402020206020304" pitchFamily="34" charset="0"/>
              </a:rPr>
              <a:t>November 6, 2023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944DEA3-E276-CC5C-BB2E-8BF92D1F2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049" y="960120"/>
            <a:ext cx="3224831" cy="1097280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5661257A-C2FA-775C-F17D-B573C56B69AF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40" y="5074920"/>
            <a:ext cx="4937760" cy="96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5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DA51F9D-94F0-4CD6-90A0-CC9A7D06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for Dark Matter with Fixed-Target Experiments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FC6A38-DEAF-4926-A1B4-FEB44919E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84D087-C802-435A-AD1D-74898859A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25718A-8955-4F5D-B774-F452106F1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74CA32-93A4-ED46-1D0F-7BEF03F2D65C}"/>
              </a:ext>
            </a:extLst>
          </p:cNvPr>
          <p:cNvSpPr txBox="1"/>
          <p:nvPr/>
        </p:nvSpPr>
        <p:spPr>
          <a:xfrm>
            <a:off x="7833360" y="864536"/>
            <a:ext cx="4206249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Missing energy / momentum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C17E11-EABE-70B3-05C8-A723FA8C82DA}"/>
              </a:ext>
            </a:extLst>
          </p:cNvPr>
          <p:cNvSpPr txBox="1"/>
          <p:nvPr/>
        </p:nvSpPr>
        <p:spPr>
          <a:xfrm>
            <a:off x="2226038" y="814366"/>
            <a:ext cx="2883627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</a:rPr>
              <a:t>Beam dump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EC0C522D-AF3B-ACB1-A703-E4804DEBD3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294707"/>
              </p:ext>
            </p:extLst>
          </p:nvPr>
        </p:nvGraphicFramePr>
        <p:xfrm>
          <a:off x="8782050" y="3921125"/>
          <a:ext cx="1447200" cy="609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82400" imgH="203040" progId="Equation.DSMT4">
                  <p:embed/>
                </p:oleObj>
              </mc:Choice>
              <mc:Fallback>
                <p:oleObj name="Equation" r:id="rId3" imgW="482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82050" y="3921125"/>
                        <a:ext cx="1447200" cy="609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EEDC101E-3D5D-A0D6-87EE-674587D14D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942851"/>
              </p:ext>
            </p:extLst>
          </p:nvPr>
        </p:nvGraphicFramePr>
        <p:xfrm>
          <a:off x="2954973" y="3841656"/>
          <a:ext cx="1447200" cy="609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82400" imgH="203040" progId="Equation.DSMT4">
                  <p:embed/>
                </p:oleObj>
              </mc:Choice>
              <mc:Fallback>
                <p:oleObj name="Equation" r:id="rId5" imgW="482400" imgH="2030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EC0C522D-AF3B-ACB1-A703-E4804DEBD3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54973" y="3841656"/>
                        <a:ext cx="1447200" cy="609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87532699-509A-D42D-674D-CBBA37D18ED8}"/>
              </a:ext>
            </a:extLst>
          </p:cNvPr>
          <p:cNvSpPr txBox="1"/>
          <p:nvPr/>
        </p:nvSpPr>
        <p:spPr>
          <a:xfrm>
            <a:off x="7559040" y="4514722"/>
            <a:ext cx="452628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92D050"/>
                </a:solidFill>
              </a:rPr>
              <a:t>Large yield, particularly for low mediator masses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92D050"/>
                </a:solidFill>
              </a:rPr>
              <a:t>No DM detection penalty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B0D0FD-4AB0-3B61-9736-5807A4759DC8}"/>
              </a:ext>
            </a:extLst>
          </p:cNvPr>
          <p:cNvSpPr txBox="1"/>
          <p:nvPr/>
        </p:nvSpPr>
        <p:spPr>
          <a:xfrm>
            <a:off x="2209804" y="4502739"/>
            <a:ext cx="434154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B0F0"/>
                </a:solidFill>
              </a:rPr>
              <a:t>Probes dark sector coupling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B0F0"/>
                </a:solidFill>
              </a:rPr>
              <a:t>Suppressed by </a:t>
            </a:r>
            <a:r>
              <a:rPr lang="en-US" sz="2000" dirty="0">
                <a:solidFill>
                  <a:srgbClr val="00B0F0"/>
                </a:solidFill>
                <a:latin typeface="Symbol" panose="05050102010706020507" pitchFamily="18" charset="2"/>
              </a:rPr>
              <a:t>e</a:t>
            </a:r>
            <a:r>
              <a:rPr lang="en-US" sz="2000" baseline="30000" dirty="0">
                <a:solidFill>
                  <a:srgbClr val="00B0F0"/>
                </a:solidFill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72361C-03CA-4F6D-0AC5-D2A8C65883EC}"/>
              </a:ext>
            </a:extLst>
          </p:cNvPr>
          <p:cNvSpPr txBox="1"/>
          <p:nvPr/>
        </p:nvSpPr>
        <p:spPr>
          <a:xfrm>
            <a:off x="7559040" y="5847695"/>
            <a:ext cx="3840480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LDMX has chosen this path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7A3FE228-E3B1-EB11-C477-23581AE065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2" y="1997638"/>
            <a:ext cx="3785799" cy="1391618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DB530BD1-0DF5-A0EC-72B8-6BDEAB8054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959" y="1937290"/>
            <a:ext cx="2311881" cy="1530032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CC66D31-0144-698F-10E3-CAFB881126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993898"/>
            <a:ext cx="3785799" cy="13953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EB743D-4271-B866-A6C1-56850DCF3A9F}"/>
              </a:ext>
            </a:extLst>
          </p:cNvPr>
          <p:cNvSpPr txBox="1"/>
          <p:nvPr/>
        </p:nvSpPr>
        <p:spPr>
          <a:xfrm>
            <a:off x="3849260" y="2339504"/>
            <a:ext cx="644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9005F41C-D8EE-6DB0-6CD6-EDDCD23BF783}"/>
              </a:ext>
            </a:extLst>
          </p:cNvPr>
          <p:cNvSpPr/>
          <p:nvPr/>
        </p:nvSpPr>
        <p:spPr>
          <a:xfrm rot="16200000">
            <a:off x="3425854" y="-1892115"/>
            <a:ext cx="457199" cy="6912665"/>
          </a:xfrm>
          <a:prstGeom prst="rightBrac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68B6CC5B-ACB5-1A4A-53E5-8338BDD98677}"/>
              </a:ext>
            </a:extLst>
          </p:cNvPr>
          <p:cNvSpPr/>
          <p:nvPr/>
        </p:nvSpPr>
        <p:spPr>
          <a:xfrm rot="16200000">
            <a:off x="9589099" y="-516043"/>
            <a:ext cx="457200" cy="4160522"/>
          </a:xfrm>
          <a:prstGeom prst="rightBrac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0D8F61C-A1B8-3CC5-9E2C-BC2C62CBD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Technique in a Nutshell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B38EEF-CC8E-1CD3-E5CB-DCD192848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D76ABA-7CA4-6EE0-24EF-F06BB40E9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127678-971E-CBB5-2D8C-5CE7A289F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2CABEA-C9B7-43FA-3D29-612993E87894}"/>
              </a:ext>
            </a:extLst>
          </p:cNvPr>
          <p:cNvSpPr txBox="1"/>
          <p:nvPr/>
        </p:nvSpPr>
        <p:spPr>
          <a:xfrm>
            <a:off x="7650480" y="2925618"/>
            <a:ext cx="3945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69900"/>
                </a:solidFill>
              </a:rPr>
              <a:t>Signal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55C9EA-03F7-6721-77F1-C9583F81DA4E}"/>
              </a:ext>
            </a:extLst>
          </p:cNvPr>
          <p:cNvSpPr txBox="1"/>
          <p:nvPr/>
        </p:nvSpPr>
        <p:spPr>
          <a:xfrm>
            <a:off x="7522379" y="6212778"/>
            <a:ext cx="3945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69900"/>
                </a:solidFill>
              </a:rPr>
              <a:t>Background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E41743-8377-3D78-D1A1-28677D9A7981}"/>
              </a:ext>
            </a:extLst>
          </p:cNvPr>
          <p:cNvSpPr txBox="1"/>
          <p:nvPr/>
        </p:nvSpPr>
        <p:spPr>
          <a:xfrm>
            <a:off x="86289" y="2788920"/>
            <a:ext cx="69564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Beam: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Parasitically use the SLAC LCLS II beam (4/8 GeV): ~40 MHz e</a:t>
            </a:r>
            <a:r>
              <a:rPr lang="en-US" sz="2000" baseline="30000" dirty="0">
                <a:solidFill>
                  <a:schemeClr val="bg1"/>
                </a:solidFill>
              </a:rPr>
              <a:t>-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Signal: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Substantial energy loss by the 4/8 GeV beam electron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Large recoil electron </a:t>
            </a:r>
            <a:r>
              <a:rPr lang="en-US" sz="2000" i="1" dirty="0">
                <a:solidFill>
                  <a:schemeClr val="bg1"/>
                </a:solidFill>
              </a:rPr>
              <a:t>p</a:t>
            </a:r>
            <a:r>
              <a:rPr lang="en-US" sz="2000" baseline="-25000" dirty="0">
                <a:solidFill>
                  <a:schemeClr val="bg1"/>
                </a:solidFill>
              </a:rPr>
              <a:t>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Absence of any additional visible final-state particles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Apparatus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Thin production target to produce DM bremsstrahlung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Precision tracking of the electron before/after target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Excellent EM and Hadronic calorimetry to capture background gammas &amp; neutrons produced by photo-nuclear and electro-nuclear processes, as well as other backgrounds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24B1C11-C121-BC9C-3704-FF485D863F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" y="1071716"/>
            <a:ext cx="4206249" cy="15483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63BAA5A-E8DD-2F02-3879-84C090DB8A80}"/>
              </a:ext>
            </a:extLst>
          </p:cNvPr>
          <p:cNvSpPr txBox="1"/>
          <p:nvPr/>
        </p:nvSpPr>
        <p:spPr>
          <a:xfrm>
            <a:off x="86290" y="667593"/>
            <a:ext cx="4537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LDMX uses missing momentum technique</a:t>
            </a:r>
          </a:p>
        </p:txBody>
      </p:sp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38CAB7FD-3C4B-C416-A03D-24F14C4F2C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958" y="284772"/>
            <a:ext cx="5214529" cy="2624334"/>
          </a:xfrm>
          <a:prstGeom prst="rect">
            <a:avLst/>
          </a:prstGeom>
        </p:spPr>
      </p:pic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607DA70F-4F43-2FDA-382B-BB6022D23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958" y="3588444"/>
            <a:ext cx="5118517" cy="262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2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152776-10F4-7918-043B-199DE0C85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Parameters: Signal &amp; Background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8C023C-5FCB-638E-5D78-E2CF196A2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1ACA42-D077-C5FA-B403-927F5670E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A4397F-B4DD-0E88-9241-36E234F89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F971E220-8225-DDF4-4ECF-84A7268546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928" y="173149"/>
            <a:ext cx="3707632" cy="3108960"/>
          </a:xfrm>
          <a:prstGeom prst="rect">
            <a:avLst/>
          </a:prstGeom>
        </p:spPr>
      </p:pic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3D802F3B-5295-E819-4F3E-78E0AB2C95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937" y="3455258"/>
            <a:ext cx="3721644" cy="3108960"/>
          </a:xfrm>
          <a:prstGeom prst="rect">
            <a:avLst/>
          </a:prstGeom>
        </p:spPr>
      </p:pic>
      <p:pic>
        <p:nvPicPr>
          <p:cNvPr id="12" name="Picture 1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A1AE5B0-220B-1E1F-F6F9-CD2FB581BE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2527093"/>
            <a:ext cx="5492508" cy="19534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631AEC-80FD-A266-F3CE-A24567EC1464}"/>
              </a:ext>
            </a:extLst>
          </p:cNvPr>
          <p:cNvSpPr txBox="1"/>
          <p:nvPr/>
        </p:nvSpPr>
        <p:spPr>
          <a:xfrm>
            <a:off x="182880" y="4709160"/>
            <a:ext cx="201168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Background: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02E5B4-1D95-36CF-0F55-383413E4A67B}"/>
              </a:ext>
            </a:extLst>
          </p:cNvPr>
          <p:cNvSpPr txBox="1"/>
          <p:nvPr/>
        </p:nvSpPr>
        <p:spPr>
          <a:xfrm>
            <a:off x="182880" y="2389933"/>
            <a:ext cx="1965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Signal: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13976AF-9B59-F457-CA13-0F24BB117C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5166360"/>
            <a:ext cx="5083160" cy="13679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D405EC-E1E4-64D3-29E8-26540E5AF1A4}"/>
              </a:ext>
            </a:extLst>
          </p:cNvPr>
          <p:cNvSpPr txBox="1"/>
          <p:nvPr/>
        </p:nvSpPr>
        <p:spPr>
          <a:xfrm>
            <a:off x="124746" y="685800"/>
            <a:ext cx="706570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Difference between SM and Dark A’ bremsstrahlung is the latter carries away much more of the beam energy and transverse momentum than SM bremsstrahlung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Larger the A’ mass, the greater the difference from SM bremsstrahlung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257B6-390A-62DF-26A6-4BE2783403FA}"/>
              </a:ext>
            </a:extLst>
          </p:cNvPr>
          <p:cNvSpPr txBox="1"/>
          <p:nvPr/>
        </p:nvSpPr>
        <p:spPr>
          <a:xfrm rot="16200000">
            <a:off x="6511616" y="1496796"/>
            <a:ext cx="310896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Recoil Electron Energy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067716-0CFB-C289-811A-A12C507ECB5C}"/>
              </a:ext>
            </a:extLst>
          </p:cNvPr>
          <p:cNvSpPr txBox="1"/>
          <p:nvPr/>
        </p:nvSpPr>
        <p:spPr>
          <a:xfrm rot="16200000">
            <a:off x="6491625" y="4771488"/>
            <a:ext cx="310896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Recoil Electron p</a:t>
            </a:r>
            <a:r>
              <a:rPr lang="en-US" sz="2400" baseline="-25000" dirty="0">
                <a:solidFill>
                  <a:srgbClr val="FFFF00"/>
                </a:solidFill>
              </a:rPr>
              <a:t>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CDC2B9-29F9-68A1-882E-53FBDEC7F045}"/>
              </a:ext>
            </a:extLst>
          </p:cNvPr>
          <p:cNvSpPr txBox="1"/>
          <p:nvPr/>
        </p:nvSpPr>
        <p:spPr>
          <a:xfrm>
            <a:off x="8666206" y="1947268"/>
            <a:ext cx="96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F23496-F5A8-880F-72C5-4F9C7502DF22}"/>
              </a:ext>
            </a:extLst>
          </p:cNvPr>
          <p:cNvSpPr txBox="1"/>
          <p:nvPr/>
        </p:nvSpPr>
        <p:spPr>
          <a:xfrm>
            <a:off x="9707880" y="5557540"/>
            <a:ext cx="96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DM</a:t>
            </a:r>
          </a:p>
        </p:txBody>
      </p:sp>
    </p:spTree>
    <p:extLst>
      <p:ext uri="{BB962C8B-B14F-4D97-AF65-F5344CB8AC3E}">
        <p14:creationId xmlns:p14="http://schemas.microsoft.com/office/powerpoint/2010/main" val="189424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3C4D3-71A3-E501-5FEF-7E3F8B131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Apparatus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BB5250-F3E9-AC6F-7D50-CCC830731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E0C2A0-0F70-E57D-2FA1-3B48487DF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FA48FA-CD87-235B-ED14-C32F8FB51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F06819FD-8777-93F6-CB7A-A6C130E6EF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3017520"/>
            <a:ext cx="6955971" cy="3429000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8B889E08-093C-9C32-6335-BD16E1324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760" y="731519"/>
            <a:ext cx="4312920" cy="38871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9A512C-DC4A-C451-4563-82A64DF2C6D7}"/>
              </a:ext>
            </a:extLst>
          </p:cNvPr>
          <p:cNvSpPr txBox="1"/>
          <p:nvPr/>
        </p:nvSpPr>
        <p:spPr>
          <a:xfrm>
            <a:off x="9761220" y="1463040"/>
            <a:ext cx="173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Hadronic Calorimeter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19B5F7-97FD-5FB8-1FBF-535BBE73EDB6}"/>
              </a:ext>
            </a:extLst>
          </p:cNvPr>
          <p:cNvSpPr txBox="1"/>
          <p:nvPr/>
        </p:nvSpPr>
        <p:spPr>
          <a:xfrm>
            <a:off x="9616440" y="4043699"/>
            <a:ext cx="173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 Calorimeter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7316D1C-A95B-65DD-A4C7-525FA83C8599}"/>
              </a:ext>
            </a:extLst>
          </p:cNvPr>
          <p:cNvCxnSpPr/>
          <p:nvPr/>
        </p:nvCxnSpPr>
        <p:spPr>
          <a:xfrm flipH="1" flipV="1">
            <a:off x="9113520" y="2930094"/>
            <a:ext cx="1247833" cy="10932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B3057466-846D-1C9C-AFEF-4234EA2B39D0}"/>
              </a:ext>
            </a:extLst>
          </p:cNvPr>
          <p:cNvSpPr/>
          <p:nvPr/>
        </p:nvSpPr>
        <p:spPr>
          <a:xfrm rot="20750278">
            <a:off x="7787640" y="2334832"/>
            <a:ext cx="1828800" cy="1093266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636DED6-1883-41B8-A121-F4712F0D511B}"/>
              </a:ext>
            </a:extLst>
          </p:cNvPr>
          <p:cNvSpPr/>
          <p:nvPr/>
        </p:nvSpPr>
        <p:spPr>
          <a:xfrm>
            <a:off x="7247744" y="3222885"/>
            <a:ext cx="2053653" cy="3192905"/>
          </a:xfrm>
          <a:custGeom>
            <a:avLst/>
            <a:gdLst>
              <a:gd name="connsiteX0" fmla="*/ 0 w 2053653"/>
              <a:gd name="connsiteY0" fmla="*/ 3192905 h 3192905"/>
              <a:gd name="connsiteX1" fmla="*/ 359764 w 2053653"/>
              <a:gd name="connsiteY1" fmla="*/ 1761345 h 3192905"/>
              <a:gd name="connsiteX2" fmla="*/ 2053653 w 2053653"/>
              <a:gd name="connsiteY2" fmla="*/ 0 h 319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3653" h="3192905">
                <a:moveTo>
                  <a:pt x="0" y="3192905"/>
                </a:moveTo>
                <a:cubicBezTo>
                  <a:pt x="8744" y="2743200"/>
                  <a:pt x="17489" y="2293496"/>
                  <a:pt x="359764" y="1761345"/>
                </a:cubicBezTo>
                <a:cubicBezTo>
                  <a:pt x="702039" y="1229194"/>
                  <a:pt x="1377846" y="614597"/>
                  <a:pt x="2053653" y="0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A0F1636-3EFA-AF52-6C00-8B7FF2F6F688}"/>
              </a:ext>
            </a:extLst>
          </p:cNvPr>
          <p:cNvSpPr/>
          <p:nvPr/>
        </p:nvSpPr>
        <p:spPr>
          <a:xfrm>
            <a:off x="274320" y="2413416"/>
            <a:ext cx="8030231" cy="582396"/>
          </a:xfrm>
          <a:custGeom>
            <a:avLst/>
            <a:gdLst>
              <a:gd name="connsiteX0" fmla="*/ 164655 w 8199383"/>
              <a:gd name="connsiteY0" fmla="*/ 577122 h 582396"/>
              <a:gd name="connsiteX1" fmla="*/ 292071 w 8199383"/>
              <a:gd name="connsiteY1" fmla="*/ 577122 h 582396"/>
              <a:gd name="connsiteX2" fmla="*/ 6138235 w 8199383"/>
              <a:gd name="connsiteY2" fmla="*/ 434715 h 582396"/>
              <a:gd name="connsiteX3" fmla="*/ 8199383 w 8199383"/>
              <a:gd name="connsiteY3" fmla="*/ 0 h 582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9383" h="582396">
                <a:moveTo>
                  <a:pt x="164655" y="577122"/>
                </a:moveTo>
                <a:cubicBezTo>
                  <a:pt x="-269436" y="588989"/>
                  <a:pt x="292071" y="577122"/>
                  <a:pt x="292071" y="577122"/>
                </a:cubicBezTo>
                <a:cubicBezTo>
                  <a:pt x="1287668" y="553388"/>
                  <a:pt x="4820350" y="530902"/>
                  <a:pt x="6138235" y="434715"/>
                </a:cubicBezTo>
                <a:cubicBezTo>
                  <a:pt x="7456120" y="338528"/>
                  <a:pt x="7827751" y="169264"/>
                  <a:pt x="8199383" y="0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E31688-36BF-2720-B29C-9E8C474F7DA7}"/>
              </a:ext>
            </a:extLst>
          </p:cNvPr>
          <p:cNvSpPr txBox="1"/>
          <p:nvPr/>
        </p:nvSpPr>
        <p:spPr>
          <a:xfrm>
            <a:off x="179938" y="712549"/>
            <a:ext cx="690372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Tagged beam dump experiment: tag and measure each incoming electron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Use existing detector technologies that have been designed for high rate / high radiation environments:  (1) to keep costs down, and (2) to allow the apparatus to be fabricated quickly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6C932447-9175-5680-22E3-3482F278A1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89" y="2503591"/>
            <a:ext cx="5751905" cy="4015481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BDF503E-89C6-191D-9A40-4AB7A913429B}"/>
              </a:ext>
            </a:extLst>
          </p:cNvPr>
          <p:cNvSpPr/>
          <p:nvPr/>
        </p:nvSpPr>
        <p:spPr>
          <a:xfrm>
            <a:off x="6815766" y="3275390"/>
            <a:ext cx="2376615" cy="3265715"/>
          </a:xfrm>
          <a:custGeom>
            <a:avLst/>
            <a:gdLst>
              <a:gd name="connsiteX0" fmla="*/ 10786 w 2376615"/>
              <a:gd name="connsiteY0" fmla="*/ 3265715 h 3265715"/>
              <a:gd name="connsiteX1" fmla="*/ 359129 w 2376615"/>
              <a:gd name="connsiteY1" fmla="*/ 1823962 h 3265715"/>
              <a:gd name="connsiteX2" fmla="*/ 2376615 w 2376615"/>
              <a:gd name="connsiteY2" fmla="*/ 0 h 326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6615" h="3265715">
                <a:moveTo>
                  <a:pt x="10786" y="3265715"/>
                </a:moveTo>
                <a:cubicBezTo>
                  <a:pt x="-12195" y="2816981"/>
                  <a:pt x="-35176" y="2368248"/>
                  <a:pt x="359129" y="1823962"/>
                </a:cubicBezTo>
                <a:cubicBezTo>
                  <a:pt x="753434" y="1279676"/>
                  <a:pt x="1565024" y="639838"/>
                  <a:pt x="2376615" y="0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F8C1238-39F3-83EF-35CC-42098E654ECD}"/>
              </a:ext>
            </a:extLst>
          </p:cNvPr>
          <p:cNvSpPr/>
          <p:nvPr/>
        </p:nvSpPr>
        <p:spPr>
          <a:xfrm>
            <a:off x="6802362" y="2380343"/>
            <a:ext cx="1596571" cy="315973"/>
          </a:xfrm>
          <a:custGeom>
            <a:avLst/>
            <a:gdLst>
              <a:gd name="connsiteX0" fmla="*/ 0 w 1596571"/>
              <a:gd name="connsiteY0" fmla="*/ 96762 h 315973"/>
              <a:gd name="connsiteX1" fmla="*/ 827314 w 1596571"/>
              <a:gd name="connsiteY1" fmla="*/ 314476 h 315973"/>
              <a:gd name="connsiteX2" fmla="*/ 1596571 w 1596571"/>
              <a:gd name="connsiteY2" fmla="*/ 0 h 315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6571" h="315973">
                <a:moveTo>
                  <a:pt x="0" y="96762"/>
                </a:moveTo>
                <a:cubicBezTo>
                  <a:pt x="280609" y="213682"/>
                  <a:pt x="561219" y="330603"/>
                  <a:pt x="827314" y="314476"/>
                </a:cubicBezTo>
                <a:cubicBezTo>
                  <a:pt x="1093409" y="298349"/>
                  <a:pt x="1344990" y="149174"/>
                  <a:pt x="1596571" y="0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BE6F4A-1AC5-65EC-5325-B4DDBC5608CD}"/>
              </a:ext>
            </a:extLst>
          </p:cNvPr>
          <p:cNvCxnSpPr>
            <a:cxnSpLocks/>
          </p:cNvCxnSpPr>
          <p:nvPr/>
        </p:nvCxnSpPr>
        <p:spPr>
          <a:xfrm flipV="1">
            <a:off x="2011680" y="3429000"/>
            <a:ext cx="1798320" cy="137160"/>
          </a:xfrm>
          <a:prstGeom prst="line">
            <a:avLst/>
          </a:prstGeom>
          <a:ln w="38100">
            <a:solidFill>
              <a:srgbClr val="FFC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B486B05-2BA7-94B5-BDD1-E53039AE34D2}"/>
              </a:ext>
            </a:extLst>
          </p:cNvPr>
          <p:cNvSpPr txBox="1"/>
          <p:nvPr/>
        </p:nvSpPr>
        <p:spPr>
          <a:xfrm>
            <a:off x="2424328" y="3053274"/>
            <a:ext cx="96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1 m</a:t>
            </a:r>
          </a:p>
        </p:txBody>
      </p:sp>
    </p:spTree>
    <p:extLst>
      <p:ext uri="{BB962C8B-B14F-4D97-AF65-F5344CB8AC3E}">
        <p14:creationId xmlns:p14="http://schemas.microsoft.com/office/powerpoint/2010/main" val="11151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9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F0C6C47-B02F-243C-E7A0-B7C98008D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Apparatus:  Trigger Scintillator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A261A4-14C0-C166-253B-0C9400DE0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0F8984-DD75-0018-62BC-07829DA49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ACF17C-C052-8D55-3268-05437EBF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C4A74CF-605C-0628-E219-5301BE6ADE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3017520"/>
            <a:ext cx="6955971" cy="3429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A560710-8902-56E8-9B06-9DF8CDE2C5E4}"/>
              </a:ext>
            </a:extLst>
          </p:cNvPr>
          <p:cNvSpPr/>
          <p:nvPr/>
        </p:nvSpPr>
        <p:spPr>
          <a:xfrm>
            <a:off x="594359" y="3645337"/>
            <a:ext cx="320040" cy="1645920"/>
          </a:xfrm>
          <a:prstGeom prst="roundRect">
            <a:avLst/>
          </a:prstGeom>
          <a:solidFill>
            <a:srgbClr val="FFFF00">
              <a:alpha val="18000"/>
            </a:srgb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FED6EB-088C-BE70-FFDB-C9C3430E37AF}"/>
              </a:ext>
            </a:extLst>
          </p:cNvPr>
          <p:cNvSpPr/>
          <p:nvPr/>
        </p:nvSpPr>
        <p:spPr>
          <a:xfrm>
            <a:off x="2194558" y="3703320"/>
            <a:ext cx="320040" cy="1645920"/>
          </a:xfrm>
          <a:prstGeom prst="roundRect">
            <a:avLst/>
          </a:prstGeom>
          <a:solidFill>
            <a:srgbClr val="FFFF00">
              <a:alpha val="18000"/>
            </a:srgbClr>
          </a:solidFill>
          <a:ln w="38100"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59E9109-D20A-92A5-4666-7FE1EA6B4B13}"/>
              </a:ext>
            </a:extLst>
          </p:cNvPr>
          <p:cNvSpPr/>
          <p:nvPr/>
        </p:nvSpPr>
        <p:spPr>
          <a:xfrm>
            <a:off x="2529840" y="3703320"/>
            <a:ext cx="228600" cy="1645920"/>
          </a:xfrm>
          <a:prstGeom prst="roundRect">
            <a:avLst/>
          </a:prstGeom>
          <a:solidFill>
            <a:srgbClr val="FFFF00">
              <a:alpha val="18000"/>
            </a:srgbClr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picture containing text, indoor, line&#10;&#10;Description automatically generated">
            <a:extLst>
              <a:ext uri="{FF2B5EF4-FFF2-40B4-BE49-F238E27FC236}">
                <a16:creationId xmlns:a16="http://schemas.microsoft.com/office/drawing/2014/main" id="{4703DF23-1B99-85C5-F67F-3A0D324534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82" y="708114"/>
            <a:ext cx="6583470" cy="230054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A0A3AE1-7349-4880-B1FE-759C69C1CAE0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914399" y="1795344"/>
            <a:ext cx="5010363" cy="2672953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096A3E9-3FC1-D915-F035-73C0A7538069}"/>
              </a:ext>
            </a:extLst>
          </p:cNvPr>
          <p:cNvSpPr/>
          <p:nvPr/>
        </p:nvSpPr>
        <p:spPr>
          <a:xfrm rot="16356776">
            <a:off x="5495062" y="978021"/>
            <a:ext cx="1534304" cy="993562"/>
          </a:xfrm>
          <a:prstGeom prst="ellipse">
            <a:avLst/>
          </a:prstGeom>
          <a:solidFill>
            <a:srgbClr val="FFFF00">
              <a:alpha val="20000"/>
            </a:srgb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84881F3-8C92-AB20-0DB9-872C26802A6A}"/>
              </a:ext>
            </a:extLst>
          </p:cNvPr>
          <p:cNvCxnSpPr>
            <a:cxnSpLocks/>
          </p:cNvCxnSpPr>
          <p:nvPr/>
        </p:nvCxnSpPr>
        <p:spPr>
          <a:xfrm flipV="1">
            <a:off x="2588243" y="2134367"/>
            <a:ext cx="7668277" cy="24125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3B1F43F7-A80D-DB26-850B-7514306D09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040" y="3100666"/>
            <a:ext cx="2775516" cy="3262708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623D16F1-178A-F60B-BCDF-AB9591A27A80}"/>
              </a:ext>
            </a:extLst>
          </p:cNvPr>
          <p:cNvSpPr/>
          <p:nvPr/>
        </p:nvSpPr>
        <p:spPr>
          <a:xfrm rot="16356776">
            <a:off x="9752202" y="1272796"/>
            <a:ext cx="1534304" cy="993562"/>
          </a:xfrm>
          <a:prstGeom prst="ellipse">
            <a:avLst/>
          </a:prstGeom>
          <a:solidFill>
            <a:srgbClr val="FFFF00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C47B82-FF78-DAC3-3B7F-91B7C6291810}"/>
              </a:ext>
            </a:extLst>
          </p:cNvPr>
          <p:cNvSpPr txBox="1"/>
          <p:nvPr/>
        </p:nvSpPr>
        <p:spPr>
          <a:xfrm>
            <a:off x="8107680" y="6270717"/>
            <a:ext cx="3134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 mm deep x 3 mm wide strips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C6CF29-3E7C-63D5-F2D6-5CB22C73A355}"/>
              </a:ext>
            </a:extLst>
          </p:cNvPr>
          <p:cNvSpPr txBox="1"/>
          <p:nvPr/>
        </p:nvSpPr>
        <p:spPr>
          <a:xfrm>
            <a:off x="61191" y="721868"/>
            <a:ext cx="53416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Low-energy ECal trigger requires knowledge of #e</a:t>
            </a:r>
            <a:r>
              <a:rPr lang="en-US" sz="2000" baseline="30000" dirty="0">
                <a:solidFill>
                  <a:schemeClr val="bg1"/>
                </a:solidFill>
                <a:latin typeface="Symbol" panose="05050102010706020507" pitchFamily="18" charset="2"/>
              </a:rPr>
              <a:t>-</a:t>
            </a:r>
            <a:r>
              <a:rPr lang="en-US" sz="2000" dirty="0">
                <a:solidFill>
                  <a:schemeClr val="bg1"/>
                </a:solidFill>
              </a:rPr>
              <a:t>/pulse:  average ~1 e</a:t>
            </a:r>
            <a:r>
              <a:rPr lang="en-US" sz="2000" baseline="30000" dirty="0">
                <a:solidFill>
                  <a:schemeClr val="bg1"/>
                </a:solidFill>
                <a:latin typeface="Symbol" panose="05050102010706020507" pitchFamily="18" charset="2"/>
              </a:rPr>
              <a:t>-</a:t>
            </a:r>
            <a:r>
              <a:rPr lang="en-US" sz="2000" dirty="0">
                <a:solidFill>
                  <a:schemeClr val="bg1"/>
                </a:solidFill>
              </a:rPr>
              <a:t>/25 ns pulse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Thin segmented scintillator: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2 offset layers/station: 48 total counters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3 mm pitch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Note: 40 MHz e</a:t>
            </a:r>
            <a:r>
              <a:rPr lang="en-US" sz="2000" baseline="30000" dirty="0">
                <a:solidFill>
                  <a:schemeClr val="bg1"/>
                </a:solidFill>
                <a:latin typeface="Symbol" panose="05050102010706020507" pitchFamily="18" charset="2"/>
              </a:rPr>
              <a:t>-</a:t>
            </a:r>
            <a:r>
              <a:rPr lang="en-US" sz="2000" dirty="0">
                <a:solidFill>
                  <a:schemeClr val="bg1"/>
                </a:solidFill>
              </a:rPr>
              <a:t> beam spot is large: ~20 cm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9276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A73D836C-1509-CB52-B8E4-27CEA6370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3017520"/>
            <a:ext cx="6955971" cy="3429000"/>
          </a:xfrm>
          <a:prstGeom prst="rect">
            <a:avLst/>
          </a:prstGeom>
        </p:spPr>
      </p:pic>
      <p:pic>
        <p:nvPicPr>
          <p:cNvPr id="13" name="Picture 12" descr="Diagram&#10;&#10;Description automatically generated with low confidence">
            <a:extLst>
              <a:ext uri="{FF2B5EF4-FFF2-40B4-BE49-F238E27FC236}">
                <a16:creationId xmlns:a16="http://schemas.microsoft.com/office/drawing/2014/main" id="{DBD6FE23-ED1E-B139-DA5F-22150B6E5D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44" y="731053"/>
            <a:ext cx="4715135" cy="2506243"/>
          </a:xfrm>
          <a:prstGeom prst="rect">
            <a:avLst/>
          </a:prstGeom>
          <a:ln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33573E6-F520-DCA5-0F0A-26F5FFACF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LDMX Apparatus:  Tagger &amp; Recoil Tracker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18E4CB-1C27-2F8A-9B0E-BBBE01B06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6DC7C-9C59-257C-EB97-01E22CA7D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A52C4-A183-D14F-31C5-8AF8FBEB6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DE2E5E-9B9D-2C0B-28AD-7F946B1FCBB4}"/>
              </a:ext>
            </a:extLst>
          </p:cNvPr>
          <p:cNvSpPr txBox="1"/>
          <p:nvPr/>
        </p:nvSpPr>
        <p:spPr>
          <a:xfrm>
            <a:off x="95822" y="643532"/>
            <a:ext cx="71235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Tagger / Recoil tracker inside 1.5 T dipole field / fringe field measure momentum of incoming / recoil e</a:t>
            </a:r>
            <a:r>
              <a:rPr lang="en-US" sz="2000" baseline="30000" dirty="0">
                <a:solidFill>
                  <a:schemeClr val="bg1"/>
                </a:solidFill>
                <a:latin typeface="Symbol" panose="05050102010706020507" pitchFamily="18" charset="2"/>
              </a:rPr>
              <a:t>-</a:t>
            </a:r>
            <a:r>
              <a:rPr lang="en-US" sz="2000" dirty="0">
                <a:solidFill>
                  <a:schemeClr val="bg1"/>
                </a:solidFill>
              </a:rPr>
              <a:t> to &lt;1%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Double-sided silicon, Based on </a:t>
            </a:r>
            <a:r>
              <a:rPr lang="en-US" sz="2000" dirty="0" err="1">
                <a:solidFill>
                  <a:schemeClr val="bg1"/>
                </a:solidFill>
              </a:rPr>
              <a:t>Vtx</a:t>
            </a:r>
            <a:r>
              <a:rPr lang="en-US" sz="2000" dirty="0">
                <a:solidFill>
                  <a:schemeClr val="bg1"/>
                </a:solidFill>
              </a:rPr>
              <a:t> Tracker for HPS </a:t>
            </a:r>
            <a:r>
              <a:rPr lang="en-US" sz="2000" dirty="0" err="1">
                <a:solidFill>
                  <a:schemeClr val="bg1"/>
                </a:solidFill>
              </a:rPr>
              <a:t>expt</a:t>
            </a:r>
            <a:r>
              <a:rPr lang="en-US" sz="2000" dirty="0">
                <a:solidFill>
                  <a:schemeClr val="bg1"/>
                </a:solidFill>
              </a:rPr>
              <a:t> (JLab)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4 MHz/mm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 rate capability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0.7% X</a:t>
            </a:r>
            <a:r>
              <a:rPr lang="sv-SE" sz="2000" baseline="-25000" dirty="0">
                <a:solidFill>
                  <a:schemeClr val="bg1"/>
                </a:solidFill>
              </a:rPr>
              <a:t>0</a:t>
            </a:r>
            <a:r>
              <a:rPr lang="sv-SE" sz="2000" dirty="0">
                <a:solidFill>
                  <a:schemeClr val="bg1"/>
                </a:solidFill>
              </a:rPr>
              <a:t> per 3d hit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6 (60) </a:t>
            </a:r>
            <a:r>
              <a:rPr lang="en-US" sz="20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sz="2000" dirty="0">
                <a:solidFill>
                  <a:schemeClr val="bg1"/>
                </a:solidFill>
              </a:rPr>
              <a:t>m hor (ver) resolution</a:t>
            </a:r>
            <a:r>
              <a:rPr lang="sv-SE" sz="2000" dirty="0">
                <a:solidFill>
                  <a:schemeClr val="bg1"/>
                </a:solidFill>
              </a:rPr>
              <a:t>; </a:t>
            </a:r>
            <a:r>
              <a:rPr lang="en-US" sz="2000" dirty="0">
                <a:solidFill>
                  <a:schemeClr val="bg1"/>
                </a:solidFill>
              </a:rPr>
              <a:t>~2 ns timing resolution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8354A0-0D06-6305-C080-7EFCC001DD01}"/>
              </a:ext>
            </a:extLst>
          </p:cNvPr>
          <p:cNvSpPr/>
          <p:nvPr/>
        </p:nvSpPr>
        <p:spPr>
          <a:xfrm>
            <a:off x="740226" y="3703321"/>
            <a:ext cx="1515292" cy="1645920"/>
          </a:xfrm>
          <a:prstGeom prst="roundRect">
            <a:avLst/>
          </a:prstGeom>
          <a:solidFill>
            <a:srgbClr val="FFFF00">
              <a:alpha val="18000"/>
            </a:srgb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48CC41-EEDA-E94E-F2C7-F4D3283DEFC0}"/>
              </a:ext>
            </a:extLst>
          </p:cNvPr>
          <p:cNvSpPr/>
          <p:nvPr/>
        </p:nvSpPr>
        <p:spPr>
          <a:xfrm>
            <a:off x="2728442" y="3566160"/>
            <a:ext cx="1515292" cy="1920240"/>
          </a:xfrm>
          <a:prstGeom prst="roundRect">
            <a:avLst/>
          </a:prstGeom>
          <a:solidFill>
            <a:srgbClr val="FFFF00">
              <a:alpha val="18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FC98F42-F81F-F81F-D597-95D3AEBB315E}"/>
              </a:ext>
            </a:extLst>
          </p:cNvPr>
          <p:cNvSpPr/>
          <p:nvPr/>
        </p:nvSpPr>
        <p:spPr>
          <a:xfrm rot="20692744">
            <a:off x="8120016" y="1480601"/>
            <a:ext cx="2377440" cy="1508778"/>
          </a:xfrm>
          <a:prstGeom prst="ellipse">
            <a:avLst/>
          </a:prstGeom>
          <a:solidFill>
            <a:srgbClr val="FFFF00">
              <a:alpha val="20000"/>
            </a:srgb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2852984-51B2-7AD6-3ADA-23883252E9BD}"/>
              </a:ext>
            </a:extLst>
          </p:cNvPr>
          <p:cNvCxnSpPr>
            <a:cxnSpLocks/>
          </p:cNvCxnSpPr>
          <p:nvPr/>
        </p:nvCxnSpPr>
        <p:spPr>
          <a:xfrm flipV="1">
            <a:off x="2255518" y="2371180"/>
            <a:ext cx="5852162" cy="1332141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oogle Shape;531;p55">
            <a:extLst>
              <a:ext uri="{FF2B5EF4-FFF2-40B4-BE49-F238E27FC236}">
                <a16:creationId xmlns:a16="http://schemas.microsoft.com/office/drawing/2014/main" id="{EA1B1DCB-73D4-CFC5-2FA7-C4BB5A96FDF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8453"/>
          <a:stretch/>
        </p:blipFill>
        <p:spPr>
          <a:xfrm>
            <a:off x="7354945" y="3566160"/>
            <a:ext cx="4715134" cy="279921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2E3492B-4DE0-AC68-3F22-485A0A0EDD85}"/>
              </a:ext>
            </a:extLst>
          </p:cNvPr>
          <p:cNvSpPr/>
          <p:nvPr/>
        </p:nvSpPr>
        <p:spPr>
          <a:xfrm>
            <a:off x="7879023" y="3466847"/>
            <a:ext cx="2377440" cy="3119416"/>
          </a:xfrm>
          <a:prstGeom prst="ellipse">
            <a:avLst/>
          </a:prstGeom>
          <a:solidFill>
            <a:srgbClr val="FFFF00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80F61CA-653B-4C3E-37FE-0F4FBD6F9B26}"/>
              </a:ext>
            </a:extLst>
          </p:cNvPr>
          <p:cNvCxnSpPr>
            <a:cxnSpLocks/>
          </p:cNvCxnSpPr>
          <p:nvPr/>
        </p:nvCxnSpPr>
        <p:spPr>
          <a:xfrm>
            <a:off x="4267200" y="4617720"/>
            <a:ext cx="3611823" cy="5486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3D298C87-20BD-A18D-AD72-49763920D9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162652"/>
            <a:ext cx="4450080" cy="495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5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A73D836C-1509-CB52-B8E4-27CEA6370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3017520"/>
            <a:ext cx="6955970" cy="3429000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0682A59C-8A7B-04E9-028C-B100220C80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649" y="731520"/>
            <a:ext cx="3818431" cy="308304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33573E6-F520-DCA5-0F0A-26F5FFACF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LDMX Apparatus:  Electromagnetic Calorimeter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18E4CB-1C27-2F8A-9B0E-BBBE01B06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6DC7C-9C59-257C-EB97-01E22CA7D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A52C4-A183-D14F-31C5-8AF8FBEB6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DE2E5E-9B9D-2C0B-28AD-7F946B1FCBB4}"/>
              </a:ext>
            </a:extLst>
          </p:cNvPr>
          <p:cNvSpPr txBox="1"/>
          <p:nvPr/>
        </p:nvSpPr>
        <p:spPr>
          <a:xfrm>
            <a:off x="-4247" y="697502"/>
            <a:ext cx="8327268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Tungsten-Silicon sampling calorimeter: </a:t>
            </a:r>
            <a:r>
              <a:rPr lang="en-US" sz="2000" dirty="0">
                <a:solidFill>
                  <a:schemeClr val="bg1"/>
                </a:solidFill>
                <a:latin typeface="Symbol" panose="05050102010706020507" pitchFamily="18" charset="2"/>
              </a:rPr>
              <a:t>s</a:t>
            </a:r>
            <a:r>
              <a:rPr lang="en-US" sz="2000" dirty="0">
                <a:solidFill>
                  <a:schemeClr val="bg1"/>
                </a:solidFill>
              </a:rPr>
              <a:t>(E)/E∼20%/√E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Based on CMS Phase-II forward calorimeter (HGC) upgrade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High granularity (0.56 cm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 pad area): 68% of EM shower &lt;1 cm 1</a:t>
            </a:r>
            <a:r>
              <a:rPr lang="en-US" sz="2000" baseline="30000" dirty="0">
                <a:solidFill>
                  <a:schemeClr val="bg1"/>
                </a:solidFill>
              </a:rPr>
              <a:t>st</a:t>
            </a:r>
            <a:r>
              <a:rPr lang="en-US" sz="2000" dirty="0">
                <a:solidFill>
                  <a:schemeClr val="bg1"/>
                </a:solidFill>
              </a:rPr>
              <a:t> 15 layers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Can track MIPs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Deep: 40 </a:t>
            </a:r>
            <a:r>
              <a:rPr lang="en-US" sz="2000" i="1" dirty="0">
                <a:solidFill>
                  <a:schemeClr val="bg1"/>
                </a:solidFill>
              </a:rPr>
              <a:t>X</a:t>
            </a:r>
            <a:r>
              <a:rPr lang="en-US" sz="2000" baseline="-25000" dirty="0">
                <a:solidFill>
                  <a:schemeClr val="bg1"/>
                </a:solidFill>
              </a:rPr>
              <a:t>0</a:t>
            </a:r>
            <a:r>
              <a:rPr lang="en-US" sz="2000" dirty="0">
                <a:solidFill>
                  <a:schemeClr val="bg1"/>
                </a:solidFill>
              </a:rPr>
              <a:t> &amp; radiation hard: max dose for LDMX is 3 x 10</a:t>
            </a:r>
            <a:r>
              <a:rPr lang="en-US" sz="2000" baseline="30000" dirty="0">
                <a:solidFill>
                  <a:schemeClr val="bg1"/>
                </a:solidFill>
              </a:rPr>
              <a:t>13</a:t>
            </a:r>
            <a:r>
              <a:rPr lang="en-US" sz="2000" dirty="0">
                <a:solidFill>
                  <a:schemeClr val="bg1"/>
                </a:solidFill>
              </a:rPr>
              <a:t> n/cm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Provides a fast energy trigger:  E &lt; 1.5 GeV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48CC41-EEDA-E94E-F2C7-F4D3283DEFC0}"/>
              </a:ext>
            </a:extLst>
          </p:cNvPr>
          <p:cNvSpPr/>
          <p:nvPr/>
        </p:nvSpPr>
        <p:spPr>
          <a:xfrm>
            <a:off x="4312920" y="3429001"/>
            <a:ext cx="1508760" cy="2086663"/>
          </a:xfrm>
          <a:prstGeom prst="roundRect">
            <a:avLst/>
          </a:prstGeom>
          <a:solidFill>
            <a:srgbClr val="FFFF00">
              <a:alpha val="18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80F61CA-653B-4C3E-37FE-0F4FBD6F9B26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5821680" y="2240280"/>
            <a:ext cx="2802880" cy="223205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268E3F5-55F6-4AE8-BC14-5C8E3ABF1960}"/>
              </a:ext>
            </a:extLst>
          </p:cNvPr>
          <p:cNvSpPr txBox="1"/>
          <p:nvPr/>
        </p:nvSpPr>
        <p:spPr>
          <a:xfrm>
            <a:off x="9387840" y="1005840"/>
            <a:ext cx="822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ECal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13C930-41D9-C496-9C0D-9971799E798F}"/>
              </a:ext>
            </a:extLst>
          </p:cNvPr>
          <p:cNvSpPr txBox="1"/>
          <p:nvPr/>
        </p:nvSpPr>
        <p:spPr>
          <a:xfrm>
            <a:off x="10850880" y="2072988"/>
            <a:ext cx="822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ECal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6E1D42-4C3E-A2DB-C33E-4CA0ADAEB070}"/>
              </a:ext>
            </a:extLst>
          </p:cNvPr>
          <p:cNvSpPr txBox="1"/>
          <p:nvPr/>
        </p:nvSpPr>
        <p:spPr>
          <a:xfrm>
            <a:off x="10027919" y="3156251"/>
            <a:ext cx="822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ECal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6B99E1-62BE-8EEF-519B-C2C208EDB4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629" y="3921832"/>
            <a:ext cx="3541381" cy="250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9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0C3A11DF-E5BE-85B7-96BB-2D1FAB35A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594" y="2977476"/>
            <a:ext cx="3978646" cy="358583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33573E6-F520-DCA5-0F0A-26F5FFACF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LDMX Apparatus:  Hadronic Calorimeter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18E4CB-1C27-2F8A-9B0E-BBBE01B06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6DC7C-9C59-257C-EB97-01E22CA7D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A52C4-A183-D14F-31C5-8AF8FBEB6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DE2E5E-9B9D-2C0B-28AD-7F946B1FCBB4}"/>
              </a:ext>
            </a:extLst>
          </p:cNvPr>
          <p:cNvSpPr txBox="1"/>
          <p:nvPr/>
        </p:nvSpPr>
        <p:spPr>
          <a:xfrm>
            <a:off x="60572" y="689849"/>
            <a:ext cx="821750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Detects neutral hadrons/neutrons produced in photonuclear reactions in ECal/target with high eff., EM showers escaping ECal, and MIPs (muons)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Iron-scintillator sampling calorimeter: 96 layers of 20/25 mm PS/Fe: </a:t>
            </a:r>
            <a:r>
              <a:rPr lang="el-GR" sz="2000" dirty="0">
                <a:solidFill>
                  <a:schemeClr val="bg1"/>
                </a:solidFill>
              </a:rPr>
              <a:t>17λ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Extruded 50x20 mm</a:t>
            </a:r>
            <a:r>
              <a:rPr lang="en-US" sz="2000" baseline="30000" dirty="0">
                <a:solidFill>
                  <a:schemeClr val="bg1"/>
                </a:solidFill>
              </a:rPr>
              <a:t>2 </a:t>
            </a:r>
            <a:r>
              <a:rPr lang="en-US" sz="2000" dirty="0">
                <a:solidFill>
                  <a:schemeClr val="bg1"/>
                </a:solidFill>
              </a:rPr>
              <a:t>scintillator bars with inserted wavelength-shifting fibers, read out with Silicon Photomultipliers (SiPMs)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Active element based on the Mu2e Cosmic Ray Veto detector 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08D22BBD-569C-D166-D9D1-098A9214A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604" y="376732"/>
            <a:ext cx="3728756" cy="25172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377B401-2770-A200-3397-E86A498B69AF}"/>
              </a:ext>
            </a:extLst>
          </p:cNvPr>
          <p:cNvSpPr/>
          <p:nvPr/>
        </p:nvSpPr>
        <p:spPr>
          <a:xfrm>
            <a:off x="8295604" y="2867942"/>
            <a:ext cx="3728756" cy="3951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Energy resolution for neutrons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066895-23A7-0B54-A619-0CFE43D5F602}"/>
              </a:ext>
            </a:extLst>
          </p:cNvPr>
          <p:cNvSpPr txBox="1"/>
          <p:nvPr/>
        </p:nvSpPr>
        <p:spPr>
          <a:xfrm>
            <a:off x="3515295" y="370332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HCal</a:t>
            </a:r>
          </a:p>
        </p:txBody>
      </p:sp>
      <p:pic>
        <p:nvPicPr>
          <p:cNvPr id="16" name="Picture 15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B699937C-8DCF-A540-92A5-A0AB6D201A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60" y="3505812"/>
            <a:ext cx="5039658" cy="33064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2E7C791-0C3E-5617-082C-24431ECC42D2}"/>
              </a:ext>
            </a:extLst>
          </p:cNvPr>
          <p:cNvSpPr txBox="1"/>
          <p:nvPr/>
        </p:nvSpPr>
        <p:spPr>
          <a:xfrm>
            <a:off x="6385865" y="5688032"/>
            <a:ext cx="2070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Readout manifold for 4 counters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0702F5-33CF-AC6F-A315-E865588328A9}"/>
              </a:ext>
            </a:extLst>
          </p:cNvPr>
          <p:cNvSpPr txBox="1"/>
          <p:nvPr/>
        </p:nvSpPr>
        <p:spPr>
          <a:xfrm>
            <a:off x="9927013" y="605388"/>
            <a:ext cx="868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Absorber thickness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30076143-920A-6E39-0B0F-4EDFF35A839C}"/>
              </a:ext>
            </a:extLst>
          </p:cNvPr>
          <p:cNvSpPr/>
          <p:nvPr/>
        </p:nvSpPr>
        <p:spPr>
          <a:xfrm>
            <a:off x="10805160" y="547196"/>
            <a:ext cx="137160" cy="641524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935F71-7C06-3C30-0545-6BC24028A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Test Beam Run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C88087-0358-5BB4-7C1E-7D88040AE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D0EA60-83DE-51B7-17EF-E6D63D325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765DD7-8604-9C52-18D0-F4E21E15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B889BB6-7540-1C42-EACA-6F0A0883A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151" y="2978642"/>
            <a:ext cx="3930181" cy="343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aph of a normal axis&#10;&#10;Description automatically generated with medium confidence">
            <a:extLst>
              <a:ext uri="{FF2B5EF4-FFF2-40B4-BE49-F238E27FC236}">
                <a16:creationId xmlns:a16="http://schemas.microsoft.com/office/drawing/2014/main" id="{D3A2836A-4246-B980-182C-FA20DA8FF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07" y="2999490"/>
            <a:ext cx="3765193" cy="341067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2326F96D-DBCA-DCAA-9550-85228DEC88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08" y="1079197"/>
            <a:ext cx="2682240" cy="3063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085F0C-FE6A-6EE3-DCBF-E66A6420AD6A}"/>
              </a:ext>
            </a:extLst>
          </p:cNvPr>
          <p:cNvSpPr txBox="1"/>
          <p:nvPr/>
        </p:nvSpPr>
        <p:spPr>
          <a:xfrm>
            <a:off x="3307080" y="777240"/>
            <a:ext cx="8823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Prototype HCAL and Trigger scintillator detectors fabricated and  tested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April 2022 at CERN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Demonstrated successful operation of the readout and of physics capabilities of the detectors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8905B6-508A-7115-2087-8F479B7C6017}"/>
              </a:ext>
            </a:extLst>
          </p:cNvPr>
          <p:cNvSpPr txBox="1"/>
          <p:nvPr/>
        </p:nvSpPr>
        <p:spPr>
          <a:xfrm>
            <a:off x="3473806" y="2578532"/>
            <a:ext cx="3765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Incident Muon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7F0DE5-D53E-9FEC-3A6B-61504B1EDD6A}"/>
              </a:ext>
            </a:extLst>
          </p:cNvPr>
          <p:cNvSpPr txBox="1"/>
          <p:nvPr/>
        </p:nvSpPr>
        <p:spPr>
          <a:xfrm>
            <a:off x="7713151" y="2559356"/>
            <a:ext cx="3765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Incident Charged Pion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E35E800E-036C-503A-EC2F-24BDA9305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906546"/>
            <a:ext cx="3594755" cy="357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01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439F47-96BA-47FD-AFBC-437F546A7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LDMX Mounted at SLAC Linac Coherent Light Source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6D48D5-ED48-495A-8D37-E8CE47B7E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CC8426-17D1-4E97-80D3-FFA35EA3A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36528-95E1-45A8-954C-0ED880122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Picture 7" descr="A view of a city with a mountain in the background&#10;&#10;Description automatically generated">
            <a:extLst>
              <a:ext uri="{FF2B5EF4-FFF2-40B4-BE49-F238E27FC236}">
                <a16:creationId xmlns:a16="http://schemas.microsoft.com/office/drawing/2014/main" id="{CCC1B138-2DD6-478B-84E0-1B8726B52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822960"/>
            <a:ext cx="4195368" cy="2788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0FED38-2324-46CF-8CEF-A7BBC04A660A}"/>
              </a:ext>
            </a:extLst>
          </p:cNvPr>
          <p:cNvSpPr txBox="1"/>
          <p:nvPr/>
        </p:nvSpPr>
        <p:spPr>
          <a:xfrm>
            <a:off x="4907280" y="701648"/>
            <a:ext cx="70866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LDMX will use new beamline (LESA) being built for the upgraded SLAC Light Source (LCLS-II) being commissioned (2023-2024)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Parasitic: Use unused LCLS-II beam bunches</a:t>
            </a:r>
            <a:endParaRPr lang="en-US" sz="2000" baseline="300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55% duty factor (600 ns/1100 ns)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Phase I:  4 GeV bean @ 40 MHz → O(10</a:t>
            </a:r>
            <a:r>
              <a:rPr lang="en-US" sz="2000" baseline="30000" dirty="0">
                <a:solidFill>
                  <a:schemeClr val="bg1"/>
                </a:solidFill>
              </a:rPr>
              <a:t>14</a:t>
            </a:r>
            <a:r>
              <a:rPr lang="en-US" sz="2000" dirty="0">
                <a:solidFill>
                  <a:schemeClr val="bg1"/>
                </a:solidFill>
              </a:rPr>
              <a:t>) e</a:t>
            </a:r>
            <a:r>
              <a:rPr lang="en-US" sz="2000" baseline="30000" dirty="0">
                <a:solidFill>
                  <a:schemeClr val="bg1"/>
                </a:solidFill>
              </a:rPr>
              <a:t>-</a:t>
            </a:r>
            <a:r>
              <a:rPr lang="en-US" sz="2000" dirty="0">
                <a:solidFill>
                  <a:schemeClr val="bg1"/>
                </a:solidFill>
              </a:rPr>
              <a:t> in a 1 year run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Phase II: 8 GeV beam (LCLS-II-HE) → O(10</a:t>
            </a:r>
            <a:r>
              <a:rPr lang="en-US" sz="2000" baseline="30000" dirty="0">
                <a:solidFill>
                  <a:schemeClr val="bg1"/>
                </a:solidFill>
              </a:rPr>
              <a:t>16</a:t>
            </a:r>
            <a:r>
              <a:rPr lang="en-US" sz="2000" dirty="0">
                <a:solidFill>
                  <a:schemeClr val="bg1"/>
                </a:solidFill>
              </a:rPr>
              <a:t>) e</a:t>
            </a:r>
            <a:r>
              <a:rPr lang="en-US" sz="2000" baseline="30000" dirty="0">
                <a:solidFill>
                  <a:schemeClr val="bg1"/>
                </a:solidFill>
              </a:rPr>
              <a:t>-</a:t>
            </a:r>
            <a:r>
              <a:rPr lang="en-US" sz="2000" dirty="0">
                <a:solidFill>
                  <a:schemeClr val="bg1"/>
                </a:solidFill>
              </a:rPr>
              <a:t> in a 3 year run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Future: </a:t>
            </a:r>
            <a:r>
              <a:rPr lang="en-US" sz="2000" dirty="0" err="1">
                <a:solidFill>
                  <a:schemeClr val="bg1"/>
                </a:solidFill>
              </a:rPr>
              <a:t>eSPS</a:t>
            </a:r>
            <a:r>
              <a:rPr lang="en-US" sz="2000" dirty="0">
                <a:solidFill>
                  <a:schemeClr val="bg1"/>
                </a:solidFill>
              </a:rPr>
              <a:t> (16 GeV) at CERN?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8DE32D-5E6D-4F4E-A2C3-E62D4038EC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337" t="-7140" r="-3340" b="-10039"/>
          <a:stretch/>
        </p:blipFill>
        <p:spPr>
          <a:xfrm>
            <a:off x="1779541" y="838429"/>
            <a:ext cx="2743200" cy="50532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 descr="Chart&#10;&#10;Description automatically generated with medium confidence">
            <a:extLst>
              <a:ext uri="{FF2B5EF4-FFF2-40B4-BE49-F238E27FC236}">
                <a16:creationId xmlns:a16="http://schemas.microsoft.com/office/drawing/2014/main" id="{2DDECC2B-241C-4E2C-CDB8-70280DB455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60" y="3331644"/>
            <a:ext cx="5796263" cy="321733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D23F965-825A-3EBD-8869-7FC3C4A3BC65}"/>
              </a:ext>
            </a:extLst>
          </p:cNvPr>
          <p:cNvSpPr/>
          <p:nvPr/>
        </p:nvSpPr>
        <p:spPr>
          <a:xfrm>
            <a:off x="2016348" y="2606040"/>
            <a:ext cx="594360" cy="41148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BAF6D7-3823-2875-66DA-6B08A4BD357F}"/>
              </a:ext>
            </a:extLst>
          </p:cNvPr>
          <p:cNvSpPr txBox="1"/>
          <p:nvPr/>
        </p:nvSpPr>
        <p:spPr>
          <a:xfrm>
            <a:off x="2724858" y="2676443"/>
            <a:ext cx="169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FF00"/>
                </a:solidFill>
              </a:rPr>
              <a:t>Endstation</a:t>
            </a:r>
            <a:r>
              <a:rPr lang="en-US" dirty="0">
                <a:solidFill>
                  <a:srgbClr val="FFFF00"/>
                </a:solidFill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73932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6364742-E0EF-6FC7-52CE-B4DC22B25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the Future of Particle Physics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C283FE-4E61-3702-270D-0B883AABE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2A95E8-C6BC-046C-250A-5C4643BBA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9BB95-9C28-D99E-A29C-D71F07EB8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015AFC-5ABD-A59D-C02B-ED75C89A84DA}"/>
              </a:ext>
            </a:extLst>
          </p:cNvPr>
          <p:cNvSpPr txBox="1"/>
          <p:nvPr/>
        </p:nvSpPr>
        <p:spPr>
          <a:xfrm>
            <a:off x="61838" y="710305"/>
            <a:ext cx="35433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Last summer about a thousand particle physicists gathered together in Seattle  (&amp; virtually) to plan the future of particle physics in the USA for the next decade.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0D44C2-2947-EB14-6BD4-1FB31249E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177" y="3429000"/>
            <a:ext cx="5516273" cy="31019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FAFF9D-D194-EFA1-7B0B-B066D4BD3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100" y="3444204"/>
            <a:ext cx="4820900" cy="3114971"/>
          </a:xfrm>
          <a:prstGeom prst="rect">
            <a:avLst/>
          </a:prstGeom>
        </p:spPr>
      </p:pic>
      <p:pic>
        <p:nvPicPr>
          <p:cNvPr id="12" name="Picture 11" descr="A blue rectangular object with white text&#10;&#10;Description automatically generated">
            <a:extLst>
              <a:ext uri="{FF2B5EF4-FFF2-40B4-BE49-F238E27FC236}">
                <a16:creationId xmlns:a16="http://schemas.microsoft.com/office/drawing/2014/main" id="{1E3F7254-C415-52BA-273C-46070D5F09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625" y="847634"/>
            <a:ext cx="8124825" cy="2476500"/>
          </a:xfrm>
          <a:prstGeom prst="rect">
            <a:avLst/>
          </a:prstGeom>
        </p:spPr>
      </p:pic>
      <p:pic>
        <p:nvPicPr>
          <p:cNvPr id="13" name="Picture 1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FCDCB647-B4F7-9F20-CBAF-E93FF2B295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3672545"/>
            <a:ext cx="4991100" cy="281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4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Graphical user interface&#10;&#10;Description automatically generated">
            <a:extLst>
              <a:ext uri="{FF2B5EF4-FFF2-40B4-BE49-F238E27FC236}">
                <a16:creationId xmlns:a16="http://schemas.microsoft.com/office/drawing/2014/main" id="{1DF60D0A-5034-5B40-C122-C82B018C2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731520"/>
            <a:ext cx="7524613" cy="583662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5F87800-448D-962E-C681-3F0612A78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Backgrounds, Backgrounds, Backgrounds . . .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17AB1D-C525-5C3C-214C-BF882CFF4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849ED-0376-1D1D-9577-C30EF6F5B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5C229F-8E5D-5787-6D33-CB96A9FDE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3620DC-7A61-79AE-4A1E-E70ADFEFBCAD}"/>
              </a:ext>
            </a:extLst>
          </p:cNvPr>
          <p:cNvSpPr txBox="1"/>
          <p:nvPr/>
        </p:nvSpPr>
        <p:spPr>
          <a:xfrm>
            <a:off x="60960" y="1249579"/>
            <a:ext cx="1860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Gaussian energy fluctuations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C0B307-0791-A580-D3DF-36D47A529F12}"/>
              </a:ext>
            </a:extLst>
          </p:cNvPr>
          <p:cNvSpPr txBox="1"/>
          <p:nvPr/>
        </p:nvSpPr>
        <p:spPr>
          <a:xfrm>
            <a:off x="60960" y="2669167"/>
            <a:ext cx="18425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Rare reactions: products escape </a:t>
            </a:r>
            <a:r>
              <a:rPr lang="en-US" sz="1600" dirty="0" err="1">
                <a:solidFill>
                  <a:schemeClr val="bg1"/>
                </a:solidFill>
              </a:rPr>
              <a:t>HCal</a:t>
            </a:r>
            <a:r>
              <a:rPr lang="en-US" sz="1600" dirty="0">
                <a:solidFill>
                  <a:schemeClr val="bg1"/>
                </a:solidFill>
              </a:rPr>
              <a:t> and/or anomalous energy deposition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DF1390-960B-C54D-4861-41B18E51CE5A}"/>
              </a:ext>
            </a:extLst>
          </p:cNvPr>
          <p:cNvSpPr txBox="1"/>
          <p:nvPr/>
        </p:nvSpPr>
        <p:spPr>
          <a:xfrm>
            <a:off x="96768" y="5096006"/>
            <a:ext cx="1842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Neutrino “floor”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F96E02-159C-BF69-D2FF-43BA4C83C42A}"/>
              </a:ext>
            </a:extLst>
          </p:cNvPr>
          <p:cNvSpPr txBox="1"/>
          <p:nvPr/>
        </p:nvSpPr>
        <p:spPr>
          <a:xfrm>
            <a:off x="9547904" y="1508760"/>
            <a:ext cx="2400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ECal</a:t>
            </a:r>
            <a:r>
              <a:rPr lang="en-US" sz="1600" dirty="0">
                <a:solidFill>
                  <a:schemeClr val="bg1"/>
                </a:solidFill>
              </a:rPr>
              <a:t> depth, resolution,</a:t>
            </a:r>
          </a:p>
          <a:p>
            <a:r>
              <a:rPr lang="en-US" sz="1600" dirty="0">
                <a:solidFill>
                  <a:schemeClr val="bg1"/>
                </a:solidFill>
              </a:rPr>
              <a:t>hermiticity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CBE481-F8A0-FE54-A3EF-A66D51EA5D59}"/>
              </a:ext>
            </a:extLst>
          </p:cNvPr>
          <p:cNvSpPr txBox="1"/>
          <p:nvPr/>
        </p:nvSpPr>
        <p:spPr>
          <a:xfrm>
            <a:off x="9502832" y="3044944"/>
            <a:ext cx="2567248" cy="46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b="1" dirty="0" err="1">
                <a:solidFill>
                  <a:schemeClr val="bg1"/>
                </a:solidFill>
              </a:rPr>
              <a:t>HCal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depth, segmentation,</a:t>
            </a:r>
          </a:p>
          <a:p>
            <a:pPr>
              <a:lnSpc>
                <a:spcPts val="1400"/>
              </a:lnSpc>
            </a:pPr>
            <a:r>
              <a:rPr lang="en-US" sz="1600" dirty="0">
                <a:solidFill>
                  <a:schemeClr val="bg1"/>
                </a:solidFill>
              </a:rPr>
              <a:t>hermiticity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BB3D63-148D-8891-9963-0AE739E4EC71}"/>
              </a:ext>
            </a:extLst>
          </p:cNvPr>
          <p:cNvSpPr txBox="1"/>
          <p:nvPr/>
        </p:nvSpPr>
        <p:spPr>
          <a:xfrm>
            <a:off x="9502832" y="4297918"/>
            <a:ext cx="259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 Recoil Tracker</a:t>
            </a:r>
            <a:r>
              <a:rPr lang="en-US" sz="1600" dirty="0">
                <a:solidFill>
                  <a:schemeClr val="bg1"/>
                </a:solidFill>
              </a:rPr>
              <a:t> acceptance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F34117-D3CD-C8D7-230E-CA53369F4E0C}"/>
              </a:ext>
            </a:extLst>
          </p:cNvPr>
          <p:cNvSpPr txBox="1"/>
          <p:nvPr/>
        </p:nvSpPr>
        <p:spPr>
          <a:xfrm>
            <a:off x="9547904" y="3721002"/>
            <a:ext cx="2567247" cy="46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b="1" dirty="0">
                <a:solidFill>
                  <a:schemeClr val="bg1"/>
                </a:solidFill>
              </a:rPr>
              <a:t>ECal</a:t>
            </a:r>
            <a:r>
              <a:rPr lang="en-US" sz="1600" dirty="0">
                <a:solidFill>
                  <a:schemeClr val="bg1"/>
                </a:solidFill>
              </a:rPr>
              <a:t> 3D granularity, MIP-sensitivity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92E99C-27E1-4F9A-29FC-BEDAE8DA2FCF}"/>
              </a:ext>
            </a:extLst>
          </p:cNvPr>
          <p:cNvSpPr txBox="1"/>
          <p:nvPr/>
        </p:nvSpPr>
        <p:spPr>
          <a:xfrm>
            <a:off x="7924800" y="4810159"/>
            <a:ext cx="241357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600" dirty="0">
                <a:solidFill>
                  <a:schemeClr val="bg1"/>
                </a:solidFill>
              </a:rPr>
              <a:t>Track momentum</a:t>
            </a:r>
          </a:p>
          <a:p>
            <a:pPr>
              <a:lnSpc>
                <a:spcPts val="1800"/>
              </a:lnSpc>
            </a:pPr>
            <a:r>
              <a:rPr lang="en-US" sz="1600" dirty="0">
                <a:solidFill>
                  <a:schemeClr val="bg1"/>
                </a:solidFill>
              </a:rPr>
              <a:t>Track multiplicity</a:t>
            </a:r>
          </a:p>
          <a:p>
            <a:pPr>
              <a:lnSpc>
                <a:spcPts val="1800"/>
              </a:lnSpc>
            </a:pPr>
            <a:r>
              <a:rPr lang="en-US" sz="1600" dirty="0">
                <a:solidFill>
                  <a:schemeClr val="bg1"/>
                </a:solidFill>
              </a:rPr>
              <a:t>ECal energy/segmentation</a:t>
            </a:r>
          </a:p>
          <a:p>
            <a:pPr>
              <a:lnSpc>
                <a:spcPts val="1800"/>
              </a:lnSpc>
            </a:pPr>
            <a:r>
              <a:rPr lang="en-US" sz="1600" dirty="0">
                <a:solidFill>
                  <a:schemeClr val="bg1"/>
                </a:solidFill>
              </a:rPr>
              <a:t>ECal Boosted decision tree</a:t>
            </a:r>
          </a:p>
          <a:p>
            <a:pPr>
              <a:lnSpc>
                <a:spcPts val="1800"/>
              </a:lnSpc>
            </a:pPr>
            <a:r>
              <a:rPr lang="en-US" sz="1600" dirty="0" err="1">
                <a:solidFill>
                  <a:schemeClr val="bg1"/>
                </a:solidFill>
              </a:rPr>
              <a:t>ECal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trackng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en-US" sz="1600" dirty="0" err="1">
                <a:solidFill>
                  <a:schemeClr val="bg1"/>
                </a:solidFill>
              </a:rPr>
              <a:t>HCal</a:t>
            </a:r>
            <a:r>
              <a:rPr lang="en-US" sz="1600" dirty="0">
                <a:solidFill>
                  <a:schemeClr val="bg1"/>
                </a:solidFill>
              </a:rPr>
              <a:t> hits/depth</a:t>
            </a:r>
          </a:p>
          <a:p>
            <a:pPr>
              <a:lnSpc>
                <a:spcPts val="1800"/>
              </a:lnSpc>
            </a:pPr>
            <a:r>
              <a:rPr lang="en-US" sz="1600" dirty="0">
                <a:solidFill>
                  <a:schemeClr val="bg1"/>
                </a:solidFill>
              </a:rPr>
              <a:t>Design driver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14654D-E992-4D3F-63CE-5B45EF39EA7B}"/>
              </a:ext>
            </a:extLst>
          </p:cNvPr>
          <p:cNvSpPr txBox="1"/>
          <p:nvPr/>
        </p:nvSpPr>
        <p:spPr>
          <a:xfrm>
            <a:off x="2560319" y="848603"/>
            <a:ext cx="9022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Incoming                                       Outgoing                           Veto Handles                              Design Drivers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896C654F-32A4-9837-727F-514205716FF9}"/>
              </a:ext>
            </a:extLst>
          </p:cNvPr>
          <p:cNvSpPr/>
          <p:nvPr/>
        </p:nvSpPr>
        <p:spPr>
          <a:xfrm>
            <a:off x="10210800" y="4892039"/>
            <a:ext cx="344977" cy="1371601"/>
          </a:xfrm>
          <a:prstGeom prst="righ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5CCB8E-9340-449B-11B4-976F4F84488C}"/>
              </a:ext>
            </a:extLst>
          </p:cNvPr>
          <p:cNvSpPr/>
          <p:nvPr/>
        </p:nvSpPr>
        <p:spPr>
          <a:xfrm>
            <a:off x="1386840" y="3733901"/>
            <a:ext cx="3977640" cy="187452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All systems combined: 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>
                <a:solidFill>
                  <a:srgbClr val="FFFF00"/>
                </a:solidFill>
              </a:rPr>
              <a:t>&lt; 1 background event with signal efficiency ~30-50% for O(4x10</a:t>
            </a:r>
            <a:r>
              <a:rPr lang="en-US" sz="2400" baseline="30000" dirty="0">
                <a:solidFill>
                  <a:srgbClr val="FFFF00"/>
                </a:solidFill>
              </a:rPr>
              <a:t>14</a:t>
            </a:r>
            <a:r>
              <a:rPr lang="en-US" sz="2400" dirty="0">
                <a:solidFill>
                  <a:srgbClr val="FFFF00"/>
                </a:solidFill>
              </a:rPr>
              <a:t>) electrons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F02E9F-A280-F70E-BF17-FE13295EBA5F}"/>
              </a:ext>
            </a:extLst>
          </p:cNvPr>
          <p:cNvSpPr txBox="1"/>
          <p:nvPr/>
        </p:nvSpPr>
        <p:spPr>
          <a:xfrm>
            <a:off x="10595473" y="5346951"/>
            <a:ext cx="105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Tools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FCA8EF-1CFE-9A18-A6DA-05CFA53CD7EC}"/>
              </a:ext>
            </a:extLst>
          </p:cNvPr>
          <p:cNvSpPr txBox="1"/>
          <p:nvPr/>
        </p:nvSpPr>
        <p:spPr>
          <a:xfrm>
            <a:off x="2484120" y="5753030"/>
            <a:ext cx="445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Åkesson</a:t>
            </a:r>
            <a:r>
              <a:rPr lang="en-US" sz="1400" dirty="0">
                <a:solidFill>
                  <a:schemeClr val="bg1"/>
                </a:solidFill>
              </a:rPr>
              <a:t> et al, JHEP04 (2020) 003.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A0E8D9-023C-F4ED-73AD-736B2CD7B481}"/>
              </a:ext>
            </a:extLst>
          </p:cNvPr>
          <p:cNvSpPr/>
          <p:nvPr/>
        </p:nvSpPr>
        <p:spPr>
          <a:xfrm>
            <a:off x="518160" y="6015773"/>
            <a:ext cx="9363260" cy="41362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Note:  transverse momentum not used as a discriminant in these studies</a:t>
            </a:r>
          </a:p>
        </p:txBody>
      </p:sp>
    </p:spTree>
    <p:extLst>
      <p:ext uri="{BB962C8B-B14F-4D97-AF65-F5344CB8AC3E}">
        <p14:creationId xmlns:p14="http://schemas.microsoft.com/office/powerpoint/2010/main" val="280515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25C6FC-78B4-95EB-8C03-CE7ACEDE0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Backgrounds:  Photo-Nuclear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FD1D25-82FE-2A3E-83EE-50BCDD26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9E5836-0A09-BAF8-1A6B-5D6A4E2EA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1C0D9236-3BC3-F6A8-5837-78AB9475D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40" y="3030376"/>
            <a:ext cx="5457586" cy="26073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8FEA56-2CE4-9F71-9A8A-DE5C0A11947C}"/>
              </a:ext>
            </a:extLst>
          </p:cNvPr>
          <p:cNvSpPr txBox="1"/>
          <p:nvPr/>
        </p:nvSpPr>
        <p:spPr>
          <a:xfrm>
            <a:off x="129786" y="812233"/>
            <a:ext cx="5844295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The most difficult background to reject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Tools: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000" dirty="0" err="1">
                <a:solidFill>
                  <a:schemeClr val="bg1"/>
                </a:solidFill>
              </a:rPr>
              <a:t>E</a:t>
            </a:r>
            <a:r>
              <a:rPr lang="en-US" sz="2000" baseline="-25000" dirty="0" err="1">
                <a:solidFill>
                  <a:schemeClr val="bg1"/>
                </a:solidFill>
              </a:rPr>
              <a:t>recoil</a:t>
            </a:r>
            <a:r>
              <a:rPr lang="en-US" sz="2000" dirty="0">
                <a:solidFill>
                  <a:schemeClr val="bg1"/>
                </a:solidFill>
              </a:rPr>
              <a:t> &lt; 1.2 GeV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000" dirty="0" err="1">
                <a:solidFill>
                  <a:schemeClr val="bg1"/>
                </a:solidFill>
              </a:rPr>
              <a:t>ECal</a:t>
            </a:r>
            <a:r>
              <a:rPr lang="en-US" sz="2000" dirty="0">
                <a:solidFill>
                  <a:schemeClr val="bg1"/>
                </a:solidFill>
              </a:rPr>
              <a:t> shower profile differences (with a BDT)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9D5DAE-51B2-8ADC-126C-143A94B132D8}"/>
              </a:ext>
            </a:extLst>
          </p:cNvPr>
          <p:cNvSpPr txBox="1"/>
          <p:nvPr/>
        </p:nvSpPr>
        <p:spPr>
          <a:xfrm>
            <a:off x="6303876" y="5947508"/>
            <a:ext cx="5598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Photo-nuclear  vs signal energy profile differences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E4E130-F535-D6DB-5B9D-2977957BDA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3481"/>
            <a:ext cx="5966214" cy="551379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D11065-F7FA-DAB8-08E0-BE9C68589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29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Chart&#10;&#10;Description automatically generated">
            <a:extLst>
              <a:ext uri="{FF2B5EF4-FFF2-40B4-BE49-F238E27FC236}">
                <a16:creationId xmlns:a16="http://schemas.microsoft.com/office/drawing/2014/main" id="{2AEA352B-174D-0DC5-2213-FD3FA86B5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914400"/>
            <a:ext cx="8145277" cy="54864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BD7794D-9663-461C-B0BB-A0534D1F7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Together:  LDMX Dark Matter Reach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99C159-8E10-4BB3-80FC-F8EB7F32E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D404C9-38E0-4252-B9FC-0520B1F11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E20F6C-1924-4C66-AFE0-1C22223F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t>22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5CE40-2567-4771-98CA-49B21A4126BF}"/>
              </a:ext>
            </a:extLst>
          </p:cNvPr>
          <p:cNvSpPr txBox="1"/>
          <p:nvPr/>
        </p:nvSpPr>
        <p:spPr>
          <a:xfrm>
            <a:off x="69083" y="864750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We are sensitive to a broad range of the m</a:t>
            </a:r>
            <a:r>
              <a:rPr lang="en-US" sz="2000" baseline="-25000" dirty="0">
                <a:solidFill>
                  <a:schemeClr val="bg1"/>
                </a:solidFill>
                <a:latin typeface="Symbol" panose="05050102010706020507" pitchFamily="18" charset="2"/>
              </a:rPr>
              <a:t>c</a:t>
            </a:r>
            <a:r>
              <a:rPr lang="en-US" sz="2000" dirty="0">
                <a:solidFill>
                  <a:schemeClr val="bg1"/>
                </a:solidFill>
              </a:rPr>
              <a:t> parameter space for a wide range of thermal targets, assuming a Dark Photon portal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9FE202-1C5F-9086-29AE-A228DE373BB3}"/>
              </a:ext>
            </a:extLst>
          </p:cNvPr>
          <p:cNvSpPr txBox="1"/>
          <p:nvPr/>
        </p:nvSpPr>
        <p:spPr>
          <a:xfrm>
            <a:off x="6900430" y="1547847"/>
            <a:ext cx="2148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Present limits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841B5D-6996-6052-4636-56EFC00E6095}"/>
              </a:ext>
            </a:extLst>
          </p:cNvPr>
          <p:cNvSpPr txBox="1"/>
          <p:nvPr/>
        </p:nvSpPr>
        <p:spPr>
          <a:xfrm>
            <a:off x="693251" y="2275978"/>
            <a:ext cx="2409263" cy="1631216"/>
          </a:xfrm>
          <a:prstGeom prst="rect">
            <a:avLst/>
          </a:prstGeom>
          <a:solidFill>
            <a:srgbClr val="66FF99"/>
          </a:solidFill>
        </p:spPr>
        <p:txBody>
          <a:bodyPr wrap="square" rtlCol="0">
            <a:spAutoFit/>
          </a:bodyPr>
          <a:lstStyle/>
          <a:p>
            <a:pPr>
              <a:tabLst>
                <a:tab pos="230188" algn="l"/>
              </a:tabLst>
            </a:pPr>
            <a:r>
              <a:rPr lang="en-US" sz="2000" b="1" dirty="0"/>
              <a:t>          LDMX</a:t>
            </a:r>
          </a:p>
          <a:p>
            <a:pPr>
              <a:tabLst>
                <a:tab pos="230188" algn="l"/>
              </a:tabLst>
            </a:pPr>
            <a:r>
              <a:rPr lang="en-US" sz="2000" dirty="0">
                <a:solidFill>
                  <a:srgbClr val="FF0000"/>
                </a:solidFill>
              </a:rPr>
              <a:t>Phase 1: 4 GeV</a:t>
            </a:r>
          </a:p>
          <a:p>
            <a:pPr>
              <a:tabLst>
                <a:tab pos="230188" algn="l"/>
              </a:tabLst>
            </a:pPr>
            <a:r>
              <a:rPr lang="en-US" sz="2000" dirty="0">
                <a:solidFill>
                  <a:srgbClr val="FF0000"/>
                </a:solidFill>
              </a:rPr>
              <a:t>	O(10</a:t>
            </a:r>
            <a:r>
              <a:rPr lang="en-US" sz="2000" baseline="30000" dirty="0">
                <a:solidFill>
                  <a:srgbClr val="FF0000"/>
                </a:solidFill>
              </a:rPr>
              <a:t>14</a:t>
            </a:r>
            <a:r>
              <a:rPr lang="en-US" sz="2000" dirty="0">
                <a:solidFill>
                  <a:srgbClr val="FF0000"/>
                </a:solidFill>
              </a:rPr>
              <a:t>) electrons</a:t>
            </a:r>
          </a:p>
          <a:p>
            <a:pPr>
              <a:tabLst>
                <a:tab pos="230188" algn="l"/>
              </a:tabLst>
            </a:pPr>
            <a:r>
              <a:rPr lang="en-US" sz="2000" dirty="0">
                <a:solidFill>
                  <a:srgbClr val="0000FF"/>
                </a:solidFill>
              </a:rPr>
              <a:t>Phase 2: 8 GeV</a:t>
            </a:r>
          </a:p>
          <a:p>
            <a:pPr>
              <a:tabLst>
                <a:tab pos="230188" algn="l"/>
              </a:tabLst>
            </a:pPr>
            <a:r>
              <a:rPr lang="en-US" sz="2000" dirty="0">
                <a:solidFill>
                  <a:srgbClr val="0000FF"/>
                </a:solidFill>
              </a:rPr>
              <a:t>	O(10</a:t>
            </a:r>
            <a:r>
              <a:rPr lang="en-US" sz="2000" baseline="30000" dirty="0">
                <a:solidFill>
                  <a:srgbClr val="0000FF"/>
                </a:solidFill>
              </a:rPr>
              <a:t>16</a:t>
            </a:r>
            <a:r>
              <a:rPr lang="en-US" sz="2000" dirty="0">
                <a:solidFill>
                  <a:srgbClr val="0000FF"/>
                </a:solidFill>
              </a:rPr>
              <a:t>) electrons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1C6124-C572-DD02-DE6A-B8358CBBD682}"/>
              </a:ext>
            </a:extLst>
          </p:cNvPr>
          <p:cNvSpPr txBox="1"/>
          <p:nvPr/>
        </p:nvSpPr>
        <p:spPr>
          <a:xfrm>
            <a:off x="5052564" y="2354063"/>
            <a:ext cx="1892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Thermal targets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7FE2E34-6641-3E90-2CDF-A7CAB7A9F02F}"/>
              </a:ext>
            </a:extLst>
          </p:cNvPr>
          <p:cNvCxnSpPr>
            <a:cxnSpLocks/>
          </p:cNvCxnSpPr>
          <p:nvPr/>
        </p:nvCxnSpPr>
        <p:spPr>
          <a:xfrm>
            <a:off x="5998659" y="2746553"/>
            <a:ext cx="1148901" cy="4829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BD1C882-4240-B39A-7F29-86CE81351597}"/>
              </a:ext>
            </a:extLst>
          </p:cNvPr>
          <p:cNvCxnSpPr>
            <a:cxnSpLocks/>
          </p:cNvCxnSpPr>
          <p:nvPr/>
        </p:nvCxnSpPr>
        <p:spPr>
          <a:xfrm flipH="1" flipV="1">
            <a:off x="8664443" y="3061949"/>
            <a:ext cx="1097280" cy="19215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AB98F2D-A734-E9E1-D7CC-55010B957A78}"/>
              </a:ext>
            </a:extLst>
          </p:cNvPr>
          <p:cNvCxnSpPr>
            <a:cxnSpLocks/>
          </p:cNvCxnSpPr>
          <p:nvPr/>
        </p:nvCxnSpPr>
        <p:spPr>
          <a:xfrm flipH="1" flipV="1">
            <a:off x="7795763" y="4306235"/>
            <a:ext cx="1874520" cy="118016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AE1BB50-3675-F049-8FF4-52405E55CCDB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5998659" y="2754173"/>
            <a:ext cx="1468941" cy="10863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FB68B2E-37C2-53E1-9DA5-E76529A322FE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5998659" y="2754173"/>
            <a:ext cx="1111304" cy="6748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8B8EBC7-B69E-2D17-A8C1-9D8F64DCA1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04" y="4022714"/>
            <a:ext cx="2204810" cy="24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9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C0F6B14-E465-CC9E-E7C3-96534038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Beam Energy on Dark Matter Yield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350E64-1975-5F5C-F58F-AB96C592D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732FC5-68A2-6BA1-67F7-12C346F25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FD6BC4-685D-3B02-A6F7-543BE9539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8" name="Picture 7" descr="Graphical user interface, histogram&#10;&#10;Description automatically generated">
            <a:extLst>
              <a:ext uri="{FF2B5EF4-FFF2-40B4-BE49-F238E27FC236}">
                <a16:creationId xmlns:a16="http://schemas.microsoft.com/office/drawing/2014/main" id="{04012788-86B9-1069-32C2-23F4A1965C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0" y="1005840"/>
            <a:ext cx="5138108" cy="33859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054176-AE1D-C6AC-54B0-1020B0D256F6}"/>
              </a:ext>
            </a:extLst>
          </p:cNvPr>
          <p:cNvSpPr txBox="1"/>
          <p:nvPr/>
        </p:nvSpPr>
        <p:spPr>
          <a:xfrm>
            <a:off x="198120" y="887615"/>
            <a:ext cx="66294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Phase II LDMX: 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8 GeV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 50X more statistics than Phase  I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Large yield enhancement at large dark photon (A’) masses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Backgrounds easier to handle:</a:t>
            </a:r>
          </a:p>
          <a:p>
            <a:pPr lvl="1">
              <a:spcAft>
                <a:spcPts val="600"/>
              </a:spcAft>
            </a:pPr>
            <a:r>
              <a:rPr lang="en-US" sz="2000" dirty="0" err="1">
                <a:solidFill>
                  <a:schemeClr val="bg1"/>
                </a:solidFill>
              </a:rPr>
              <a:t>ECal</a:t>
            </a:r>
            <a:r>
              <a:rPr lang="en-US" sz="2000" dirty="0">
                <a:solidFill>
                  <a:schemeClr val="bg1"/>
                </a:solidFill>
              </a:rPr>
              <a:t> veto alone rejects at least 10 − 20X more background at 8 GeV than 4 GeV. </a:t>
            </a:r>
          </a:p>
          <a:p>
            <a:pPr lvl="1">
              <a:spcAft>
                <a:spcPts val="600"/>
              </a:spcAft>
            </a:pPr>
            <a:r>
              <a:rPr lang="en-US" sz="2000" dirty="0" err="1">
                <a:solidFill>
                  <a:schemeClr val="bg1"/>
                </a:solidFill>
              </a:rPr>
              <a:t>HCal</a:t>
            </a:r>
            <a:r>
              <a:rPr lang="en-US" sz="2000" dirty="0">
                <a:solidFill>
                  <a:schemeClr val="bg1"/>
                </a:solidFill>
              </a:rPr>
              <a:t>-only veto efficiencies also improve, while signal efficiencies are kept at the same level. 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Why?: </a:t>
            </a:r>
          </a:p>
          <a:p>
            <a:pPr lvl="2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More energetic final-state particles</a:t>
            </a:r>
          </a:p>
          <a:p>
            <a:pPr lvl="2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Cross-sections for two-body photonuclear reactions, the most challenging to reject, fall as 1/E</a:t>
            </a:r>
            <a:r>
              <a:rPr lang="en-US" sz="2000" baseline="30000" dirty="0">
                <a:solidFill>
                  <a:schemeClr val="bg1"/>
                </a:solidFill>
              </a:rPr>
              <a:t>3</a:t>
            </a:r>
          </a:p>
          <a:p>
            <a:pPr lvl="2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Decay-in-flight backgrounds are further suppressed when the decaying meson is boosted.  </a:t>
            </a:r>
          </a:p>
        </p:txBody>
      </p:sp>
    </p:spTree>
    <p:extLst>
      <p:ext uri="{BB962C8B-B14F-4D97-AF65-F5344CB8AC3E}">
        <p14:creationId xmlns:p14="http://schemas.microsoft.com/office/powerpoint/2010/main" val="291696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CADB53-0B35-F6EB-4C4B-562B07908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Knowing Transverse Momentum and Energy give Clue to A’ Mass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A9D666-7CE3-6757-70E5-556947E44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39377D-B2B4-541E-46CB-E4A647B0D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6A6F68-6D98-5853-E0AB-146B85F87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C8C1288-33F4-9A16-674D-FCFBBEC64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20" y="1463040"/>
            <a:ext cx="6667680" cy="48155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AD924E-980E-7A0F-397F-3E6F0A74781C}"/>
              </a:ext>
            </a:extLst>
          </p:cNvPr>
          <p:cNvSpPr txBox="1"/>
          <p:nvPr/>
        </p:nvSpPr>
        <p:spPr>
          <a:xfrm>
            <a:off x="746760" y="777240"/>
            <a:ext cx="10835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Combining recoil electron E and </a:t>
            </a:r>
            <a:r>
              <a:rPr lang="en-US" sz="2400" dirty="0" err="1">
                <a:solidFill>
                  <a:schemeClr val="bg1"/>
                </a:solidFill>
              </a:rPr>
              <a:t>p</a:t>
            </a:r>
            <a:r>
              <a:rPr lang="en-US" sz="2400" baseline="-25000" dirty="0" err="1">
                <a:solidFill>
                  <a:schemeClr val="bg1"/>
                </a:solidFill>
              </a:rPr>
              <a:t>T</a:t>
            </a:r>
            <a:r>
              <a:rPr lang="en-US" sz="2400" dirty="0">
                <a:solidFill>
                  <a:schemeClr val="bg1"/>
                </a:solidFill>
              </a:rPr>
              <a:t> spectrum gives us a handle on the mediator mass</a:t>
            </a:r>
          </a:p>
        </p:txBody>
      </p:sp>
    </p:spTree>
    <p:extLst>
      <p:ext uri="{BB962C8B-B14F-4D97-AF65-F5344CB8AC3E}">
        <p14:creationId xmlns:p14="http://schemas.microsoft.com/office/powerpoint/2010/main" val="86187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B070D7-2C95-5682-4421-C34700888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Visible Signatures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59ADB2-FBAC-9448-2A38-A6C5A0CB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C12C61-FD85-60F1-EF55-AF03C4E5E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9BBCF-5D98-D99B-7DDE-D33689AAC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93765C7-EF79-5F72-B6B8-BC65B5F97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3017520"/>
            <a:ext cx="701511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321598-8313-9A82-9A25-8975256E78DC}"/>
              </a:ext>
            </a:extLst>
          </p:cNvPr>
          <p:cNvSpPr txBox="1"/>
          <p:nvPr/>
        </p:nvSpPr>
        <p:spPr>
          <a:xfrm>
            <a:off x="243840" y="797064"/>
            <a:ext cx="106527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Possible to search for “appearance” of SM particles in </a:t>
            </a:r>
            <a:r>
              <a:rPr lang="en-US" dirty="0" err="1">
                <a:solidFill>
                  <a:schemeClr val="bg1"/>
                </a:solidFill>
              </a:rPr>
              <a:t>Ecal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Hcal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LDMX has competitive sensitivity for several models of interest: minimal dark photon, ALPs, SIMPs, etc.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Work in progress: projections with full background studies are nearing completion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2119E8E-E8C0-C047-7100-55216CBAC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849" y="2047092"/>
            <a:ext cx="4397555" cy="384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34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E2AE59F-7F35-4A22-3700-5F4309B4C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BB321A-11A5-78A2-1C4F-76EF42C7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0E1686-A239-4062-C508-CA0D07855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B1B458-DAD6-DFC7-A0EB-998D97D6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13791-97F9-A806-F2EC-356C0F0FD100}"/>
              </a:ext>
            </a:extLst>
          </p:cNvPr>
          <p:cNvSpPr txBox="1"/>
          <p:nvPr/>
        </p:nvSpPr>
        <p:spPr>
          <a:xfrm>
            <a:off x="1160034" y="651316"/>
            <a:ext cx="7862046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4538" indent="-744538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2009	</a:t>
            </a:r>
            <a:r>
              <a:rPr lang="en-US" sz="2000" dirty="0" err="1">
                <a:solidFill>
                  <a:schemeClr val="bg1"/>
                </a:solidFill>
              </a:rPr>
              <a:t>Bjorken</a:t>
            </a:r>
            <a:r>
              <a:rPr lang="en-US" sz="2000" dirty="0">
                <a:solidFill>
                  <a:schemeClr val="bg1"/>
                </a:solidFill>
              </a:rPr>
              <a:t>, Essig, Schuster, and Toro: “New Fixed-Target Experiments to Search for Dark Gauge Forces”;  PRD 80 (2009) 075018</a:t>
            </a:r>
          </a:p>
          <a:p>
            <a:pPr marL="744538" indent="-744538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2015	Izaguirre, </a:t>
            </a:r>
            <a:r>
              <a:rPr lang="en-US" sz="2000" dirty="0" err="1">
                <a:solidFill>
                  <a:schemeClr val="bg1"/>
                </a:solidFill>
              </a:rPr>
              <a:t>Krnjaic</a:t>
            </a:r>
            <a:r>
              <a:rPr lang="en-US" sz="2000" dirty="0">
                <a:solidFill>
                  <a:schemeClr val="bg1"/>
                </a:solidFill>
              </a:rPr>
              <a:t>, Schuster, and Toro explore possibilities of a missing momentum experiment; PRL 115, 251301 (2015)</a:t>
            </a:r>
          </a:p>
          <a:p>
            <a:pPr marL="690563" indent="-690563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2015	Dark Sectors Workshop: LDMX at SLAC</a:t>
            </a:r>
          </a:p>
          <a:p>
            <a:pPr marL="687388" indent="-687388">
              <a:spcAft>
                <a:spcPts val="600"/>
              </a:spcAft>
              <a:buAutoNum type="arabicPlain" startAt="2018"/>
            </a:pPr>
            <a:r>
              <a:rPr lang="en-US" sz="2000" dirty="0">
                <a:solidFill>
                  <a:schemeClr val="bg1"/>
                </a:solidFill>
              </a:rPr>
              <a:t>Detailed initial design study completed (arXiv:1808.05219)</a:t>
            </a:r>
          </a:p>
          <a:p>
            <a:pPr marL="687388" indent="-687388">
              <a:spcAft>
                <a:spcPts val="600"/>
              </a:spcAft>
              <a:buAutoNum type="arabicPlain" startAt="2018"/>
            </a:pPr>
            <a:r>
              <a:rPr lang="en-US" sz="2000" dirty="0">
                <a:solidFill>
                  <a:schemeClr val="bg1"/>
                </a:solidFill>
              </a:rPr>
              <a:t>Collaboration formed</a:t>
            </a:r>
          </a:p>
          <a:p>
            <a:pPr marL="687388" indent="-687388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2021	LDMX received prototype funding in FY22 as part of the DOE Dark Matter New Initiatives project</a:t>
            </a:r>
          </a:p>
          <a:p>
            <a:pPr marL="687388" lvl="1" indent="-687388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2022	Successful test-beam run at CERN</a:t>
            </a:r>
          </a:p>
          <a:p>
            <a:pPr marL="687388" lvl="1" indent="-687388"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 marL="690563" indent="-690563">
              <a:spcAft>
                <a:spcPts val="600"/>
              </a:spcAft>
              <a:buAutoNum type="arabicPlain" startAt="2023"/>
            </a:pPr>
            <a:r>
              <a:rPr lang="en-US" sz="2000" dirty="0">
                <a:solidFill>
                  <a:srgbClr val="FFFF00"/>
                </a:solidFill>
              </a:rPr>
              <a:t>Beamline (LESA) commissioning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FFFF00"/>
                </a:solidFill>
              </a:rPr>
              <a:t>2025   Fabrication starts (?)</a:t>
            </a:r>
          </a:p>
          <a:p>
            <a:pPr marL="690563" indent="-690563">
              <a:spcAft>
                <a:spcPts val="600"/>
              </a:spcAft>
            </a:pPr>
            <a:r>
              <a:rPr lang="en-US" sz="2000" dirty="0">
                <a:solidFill>
                  <a:srgbClr val="FFFF00"/>
                </a:solidFill>
              </a:rPr>
              <a:t>2026-2028   8 GeV upgrade (LCLS-II-HE) </a:t>
            </a:r>
          </a:p>
          <a:p>
            <a:pPr marL="690563" indent="-690563">
              <a:spcAft>
                <a:spcPts val="600"/>
              </a:spcAft>
            </a:pPr>
            <a:r>
              <a:rPr lang="en-US" sz="2000" dirty="0">
                <a:solidFill>
                  <a:srgbClr val="FFFF00"/>
                </a:solidFill>
              </a:rPr>
              <a:t>2028	First beam LDMX Phase-II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2FB3D9-83A0-EDEC-C902-E00C54C558A7}"/>
              </a:ext>
            </a:extLst>
          </p:cNvPr>
          <p:cNvCxnSpPr>
            <a:cxnSpLocks/>
          </p:cNvCxnSpPr>
          <p:nvPr/>
        </p:nvCxnSpPr>
        <p:spPr>
          <a:xfrm>
            <a:off x="518160" y="4434840"/>
            <a:ext cx="850392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30BA4BD-6FBF-7D7F-9B48-CB2B005159A6}"/>
              </a:ext>
            </a:extLst>
          </p:cNvPr>
          <p:cNvSpPr txBox="1"/>
          <p:nvPr/>
        </p:nvSpPr>
        <p:spPr>
          <a:xfrm rot="16200000">
            <a:off x="25390" y="2453112"/>
            <a:ext cx="1508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Past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3BAB8C-DFD9-6B6E-4FD2-8ADF0DCF71AB}"/>
              </a:ext>
            </a:extLst>
          </p:cNvPr>
          <p:cNvSpPr txBox="1"/>
          <p:nvPr/>
        </p:nvSpPr>
        <p:spPr>
          <a:xfrm rot="16200000">
            <a:off x="24145" y="5201930"/>
            <a:ext cx="1508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Future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4EB9E-22E7-51C0-6897-12176EB0538C}"/>
              </a:ext>
            </a:extLst>
          </p:cNvPr>
          <p:cNvSpPr/>
          <p:nvPr/>
        </p:nvSpPr>
        <p:spPr>
          <a:xfrm>
            <a:off x="6096000" y="3977640"/>
            <a:ext cx="4434840" cy="11887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We are ready to build the experiment now!</a:t>
            </a:r>
          </a:p>
        </p:txBody>
      </p:sp>
    </p:spTree>
    <p:extLst>
      <p:ext uri="{BB962C8B-B14F-4D97-AF65-F5344CB8AC3E}">
        <p14:creationId xmlns:p14="http://schemas.microsoft.com/office/powerpoint/2010/main" val="313921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CB23C52-C2D9-4BCF-B349-360466E1D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LDMX Collaboration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06E643-93C0-455E-B513-E1B3CBC1A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B76839-A737-4B96-9CF5-37A30F843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389B24-BB5C-4778-BD81-EBDD5E265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61EFB0-F1EF-4342-9B02-12FAE2924ED3}"/>
              </a:ext>
            </a:extLst>
          </p:cNvPr>
          <p:cNvSpPr txBox="1"/>
          <p:nvPr/>
        </p:nvSpPr>
        <p:spPr>
          <a:xfrm>
            <a:off x="472440" y="840089"/>
            <a:ext cx="104241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“Small” collaboration by modern HEP standards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Strong set of collaborating institutions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Strong support from the funding agencies, in USA and in Europe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66BBE8-BF91-340D-98D3-8D283E37296D}"/>
              </a:ext>
            </a:extLst>
          </p:cNvPr>
          <p:cNvSpPr txBox="1"/>
          <p:nvPr/>
        </p:nvSpPr>
        <p:spPr>
          <a:xfrm>
            <a:off x="365760" y="5349240"/>
            <a:ext cx="1158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And finally:  apologies for leaving out other physics topics that will be addressed by LDMX:  such as:  Axion-like particles, milli-charged particles, electron-nucleus scattering measurements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3555A05D-3375-799D-FBCB-C33105A63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033" y="2606040"/>
            <a:ext cx="8656320" cy="227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5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1700EB7-FA4D-CF65-289C-C301A7D19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D785D-B803-A391-1BB8-CFAFD2B46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F7E2B1-75E2-DF51-DAD6-EDB5D511A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77485-3AED-5DCB-207C-C34FFAD6B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04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651E1-673B-A2EC-EB4D-6C6B88C0D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HCal</a:t>
            </a:r>
            <a:r>
              <a:rPr lang="en-US" dirty="0"/>
              <a:t> Photonuclear Background Discrimination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6D5F56-77C4-42EE-C91D-3F0023B07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7478EC-5DD2-ABF2-866D-78C6227A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07BC8D-67D6-95F3-D854-1185BD438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52EF4E-83A9-5735-4921-1F5D481BAD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43" y="958327"/>
            <a:ext cx="7397395" cy="48545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ED5C91-4A44-65E4-AA48-7C70C54172FF}"/>
              </a:ext>
            </a:extLst>
          </p:cNvPr>
          <p:cNvSpPr txBox="1"/>
          <p:nvPr/>
        </p:nvSpPr>
        <p:spPr>
          <a:xfrm>
            <a:off x="198120" y="978232"/>
            <a:ext cx="4251960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Distribution of </a:t>
            </a:r>
            <a:r>
              <a:rPr lang="en-US" sz="2000" dirty="0" err="1">
                <a:solidFill>
                  <a:schemeClr val="bg1"/>
                </a:solidFill>
              </a:rPr>
              <a:t>ECal</a:t>
            </a:r>
            <a:r>
              <a:rPr lang="en-US" sz="2000" dirty="0">
                <a:solidFill>
                  <a:schemeClr val="bg1"/>
                </a:solidFill>
              </a:rPr>
              <a:t> BDT discriminator value versus the maximum number of PEs in an </a:t>
            </a:r>
            <a:r>
              <a:rPr lang="en-US" sz="2000" dirty="0" err="1">
                <a:solidFill>
                  <a:schemeClr val="bg1"/>
                </a:solidFill>
              </a:rPr>
              <a:t>HCal</a:t>
            </a:r>
            <a:r>
              <a:rPr lang="en-US" sz="2000" dirty="0">
                <a:solidFill>
                  <a:schemeClr val="bg1"/>
                </a:solidFill>
              </a:rPr>
              <a:t> scintillating bar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2.1 × 10</a:t>
            </a:r>
            <a:r>
              <a:rPr lang="en-US" sz="2000" baseline="30000" dirty="0">
                <a:solidFill>
                  <a:schemeClr val="bg1"/>
                </a:solidFill>
              </a:rPr>
              <a:t>14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EoT</a:t>
            </a:r>
            <a:r>
              <a:rPr lang="en-US" sz="2000" dirty="0">
                <a:solidFill>
                  <a:schemeClr val="bg1"/>
                </a:solidFill>
              </a:rPr>
              <a:t> equivalent </a:t>
            </a:r>
            <a:r>
              <a:rPr lang="en-US" sz="2000" dirty="0" err="1">
                <a:solidFill>
                  <a:schemeClr val="bg1"/>
                </a:solidFill>
              </a:rPr>
              <a:t>ECal</a:t>
            </a:r>
            <a:r>
              <a:rPr lang="en-US" sz="2000" dirty="0">
                <a:solidFill>
                  <a:schemeClr val="bg1"/>
                </a:solidFill>
              </a:rPr>
              <a:t>-photonuclear sample (black points) and a signal sample with an A’ mass of 100 MeV (heat map).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The shaded yellow box indicates the signal region.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Colored squares are signal events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Background events in signal box are rejected by other criteria</a:t>
            </a:r>
          </a:p>
        </p:txBody>
      </p:sp>
    </p:spTree>
    <p:extLst>
      <p:ext uri="{BB962C8B-B14F-4D97-AF65-F5344CB8AC3E}">
        <p14:creationId xmlns:p14="http://schemas.microsoft.com/office/powerpoint/2010/main" val="224460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010D0C6-5981-4E43-B179-CE3FCA235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Matter is Hot:  Snowmass 2022 Letters of Intents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0962C2-C976-4295-94AF-71FA98128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73E824-51CE-4ACD-9B24-B742A9E4E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4ED99-5AC8-419A-9B2E-67E88606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 descr="A close up of a newspaper&#10;&#10;Description automatically generated">
            <a:extLst>
              <a:ext uri="{FF2B5EF4-FFF2-40B4-BE49-F238E27FC236}">
                <a16:creationId xmlns:a16="http://schemas.microsoft.com/office/drawing/2014/main" id="{16B08A4C-9BCF-4E22-92E9-0B4684DF57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60" y="1579499"/>
            <a:ext cx="6720840" cy="44794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F2F1B9-5837-4608-8F70-B7F30E5E19FF}"/>
              </a:ext>
            </a:extLst>
          </p:cNvPr>
          <p:cNvSpPr txBox="1"/>
          <p:nvPr/>
        </p:nvSpPr>
        <p:spPr>
          <a:xfrm>
            <a:off x="289560" y="788196"/>
            <a:ext cx="113385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Word clouds from 522 Letter of Intents submitted for the USA decadal planning study (Snowmass 2022) for elementary particle physics, which was help this July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EEF38D-4278-686B-653B-37F301016EB2}"/>
              </a:ext>
            </a:extLst>
          </p:cNvPr>
          <p:cNvSpPr txBox="1"/>
          <p:nvPr/>
        </p:nvSpPr>
        <p:spPr>
          <a:xfrm>
            <a:off x="106680" y="6081415"/>
            <a:ext cx="11887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</a:rPr>
              <a:t>Identifying the nature of this exotic matter is the outstanding particle physics goal of our time</a:t>
            </a:r>
          </a:p>
        </p:txBody>
      </p:sp>
    </p:spTree>
    <p:extLst>
      <p:ext uri="{BB962C8B-B14F-4D97-AF65-F5344CB8AC3E}">
        <p14:creationId xmlns:p14="http://schemas.microsoft.com/office/powerpoint/2010/main" val="3078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08A02B3-3510-19E2-EB98-CCF2921A8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Matter:  Accelerator Searches Landscape Keeps Growing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4A81B7-431E-5684-1412-FFC2B89D7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5BDA6E-4DAD-DD64-7AFD-225500ED2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CA4B2-B882-A4EF-C200-92D71A685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B4CB6C0A-966E-0F76-1FE3-208F582067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741660"/>
            <a:ext cx="9419103" cy="57048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3941CB-C235-0901-48C1-3B3D1B0A4423}"/>
              </a:ext>
            </a:extLst>
          </p:cNvPr>
          <p:cNvSpPr txBox="1"/>
          <p:nvPr/>
        </p:nvSpPr>
        <p:spPr>
          <a:xfrm>
            <a:off x="106680" y="1234440"/>
            <a:ext cx="224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Experiments and Facilities for Accelerator-Based Dark Sector Searches (arXiv.2206.0422)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5E0599-C174-59B1-8701-73556B8A9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" y="4669454"/>
            <a:ext cx="2095500" cy="11715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8D6CAF-0DC6-A145-BE1B-0D20B070543E}"/>
              </a:ext>
            </a:extLst>
          </p:cNvPr>
          <p:cNvSpPr/>
          <p:nvPr/>
        </p:nvSpPr>
        <p:spPr>
          <a:xfrm>
            <a:off x="2438399" y="1920240"/>
            <a:ext cx="9419103" cy="182880"/>
          </a:xfrm>
          <a:prstGeom prst="rect">
            <a:avLst/>
          </a:prstGeom>
          <a:solidFill>
            <a:srgbClr val="FFFF00">
              <a:alpha val="3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4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08A02B3-3510-19E2-EB98-CCF2921A8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Matter:  Accelerator Searches Landscape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4A81B7-431E-5684-1412-FFC2B89D7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5BDA6E-4DAD-DD64-7AFD-225500ED2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CA4B2-B882-A4EF-C200-92D71A685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0F43B6F9-7217-C7D2-61BD-A3FBCA2EAA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960120"/>
            <a:ext cx="9088676" cy="55778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C42D54-77A0-AED0-2264-BA346E5FA3A2}"/>
              </a:ext>
            </a:extLst>
          </p:cNvPr>
          <p:cNvSpPr txBox="1"/>
          <p:nvPr/>
        </p:nvSpPr>
        <p:spPr>
          <a:xfrm>
            <a:off x="60960" y="1280160"/>
            <a:ext cx="2377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Experiments and Facilities for Accelerator-Based Dark Sector Searches (arXiv.2206.0422)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C2AB57D-00A3-A7E0-4AE7-6CBA074167B4}"/>
              </a:ext>
            </a:extLst>
          </p:cNvPr>
          <p:cNvSpPr/>
          <p:nvPr/>
        </p:nvSpPr>
        <p:spPr>
          <a:xfrm>
            <a:off x="5821680" y="2018824"/>
            <a:ext cx="1600200" cy="4957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03182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8A8EB3E-3CF7-4696-8EBD-0A3E78B7B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Matter Exists: Gravitational Evidence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F1DCA-429B-4057-98F2-5710426E2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76C37-DF71-45BE-8390-D7D7FC0D3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83F5D-65C4-403A-87EA-AB56E179E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ADA001-43FF-4669-8B1F-A21A0CCCFA7E}"/>
              </a:ext>
            </a:extLst>
          </p:cNvPr>
          <p:cNvSpPr txBox="1"/>
          <p:nvPr/>
        </p:nvSpPr>
        <p:spPr>
          <a:xfrm>
            <a:off x="243840" y="838140"/>
            <a:ext cx="690372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Four sources on vastly different scales: galactic to universal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Galactic rotation curves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Gravitational lensing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Large scale structure of universe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Microwave background radiation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Best estimate: 85% of the mass of the universe is dark matter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Dark matter was present at the beginning of the universe</a:t>
            </a:r>
          </a:p>
          <a:p>
            <a:pPr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" name="Picture 9" descr="A picture containing sitting, screen&#10;&#10;Description automatically generated">
            <a:extLst>
              <a:ext uri="{FF2B5EF4-FFF2-40B4-BE49-F238E27FC236}">
                <a16:creationId xmlns:a16="http://schemas.microsoft.com/office/drawing/2014/main" id="{3B78C1A3-D019-421E-A13D-DEB736C73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480" y="747643"/>
            <a:ext cx="3977640" cy="2661674"/>
          </a:xfrm>
          <a:prstGeom prst="rect">
            <a:avLst/>
          </a:prstGeom>
        </p:spPr>
      </p:pic>
      <p:pic>
        <p:nvPicPr>
          <p:cNvPr id="12" name="Picture 11" descr="A picture containing water, sitting, table, blue&#10;&#10;Description automatically generated">
            <a:extLst>
              <a:ext uri="{FF2B5EF4-FFF2-40B4-BE49-F238E27FC236}">
                <a16:creationId xmlns:a16="http://schemas.microsoft.com/office/drawing/2014/main" id="{5285B3F1-C746-4829-9380-0A19F385C1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516" y="3546574"/>
            <a:ext cx="3977640" cy="2983230"/>
          </a:xfrm>
          <a:prstGeom prst="rect">
            <a:avLst/>
          </a:prstGeom>
        </p:spPr>
      </p:pic>
      <p:pic>
        <p:nvPicPr>
          <p:cNvPr id="14" name="Picture 13" descr="A picture containing sitting, table, screen, light&#10;&#10;Description automatically generated">
            <a:extLst>
              <a:ext uri="{FF2B5EF4-FFF2-40B4-BE49-F238E27FC236}">
                <a16:creationId xmlns:a16="http://schemas.microsoft.com/office/drawing/2014/main" id="{C02E18C2-A2CD-4BDD-8B66-E50833955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060" y="3669963"/>
            <a:ext cx="3745892" cy="2809419"/>
          </a:xfrm>
          <a:prstGeom prst="rect">
            <a:avLst/>
          </a:prstGeom>
        </p:spPr>
      </p:pic>
      <p:pic>
        <p:nvPicPr>
          <p:cNvPr id="18" name="Picture 17" descr="A picture containing sitting, hat, large, blue&#10;&#10;Description automatically generated">
            <a:extLst>
              <a:ext uri="{FF2B5EF4-FFF2-40B4-BE49-F238E27FC236}">
                <a16:creationId xmlns:a16="http://schemas.microsoft.com/office/drawing/2014/main" id="{67F1C895-74C6-4387-854C-0850F50166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04" y="4372317"/>
            <a:ext cx="3745892" cy="210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5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water, outdoor, nature, ice&#10;&#10;Description automatically generated">
            <a:extLst>
              <a:ext uri="{FF2B5EF4-FFF2-40B4-BE49-F238E27FC236}">
                <a16:creationId xmlns:a16="http://schemas.microsoft.com/office/drawing/2014/main" id="{A88870BA-D879-397C-6D6B-B17487E55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1217824"/>
            <a:ext cx="4855707" cy="504581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5B7E82E-409F-9EBC-A4E9-CB73BB933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 of Matter in Universe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0A8E7D-64B0-1746-F2B9-6B476333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8A2E90-A456-395A-572E-F6491FBC2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516B06-2D4A-472E-D7F1-8FBB18E03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A40DA3-F2C1-2B79-CD23-EA2194E8E56E}"/>
              </a:ext>
            </a:extLst>
          </p:cNvPr>
          <p:cNvSpPr txBox="1"/>
          <p:nvPr/>
        </p:nvSpPr>
        <p:spPr>
          <a:xfrm>
            <a:off x="1208178" y="2148840"/>
            <a:ext cx="155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SM Matter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F31665-9035-1808-B697-DD8C6FA0579F}"/>
              </a:ext>
            </a:extLst>
          </p:cNvPr>
          <p:cNvSpPr txBox="1"/>
          <p:nvPr/>
        </p:nvSpPr>
        <p:spPr>
          <a:xfrm>
            <a:off x="1208178" y="3264522"/>
            <a:ext cx="155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Dark Matter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4B7D1A-AC99-94B5-A61C-CB8548DE90AE}"/>
              </a:ext>
            </a:extLst>
          </p:cNvPr>
          <p:cNvSpPr/>
          <p:nvPr/>
        </p:nvSpPr>
        <p:spPr>
          <a:xfrm>
            <a:off x="3313533" y="2651760"/>
            <a:ext cx="685800" cy="356616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A895B6-8577-6318-3C9F-3ED9835D5944}"/>
              </a:ext>
            </a:extLst>
          </p:cNvPr>
          <p:cNvSpPr/>
          <p:nvPr/>
        </p:nvSpPr>
        <p:spPr>
          <a:xfrm>
            <a:off x="3307079" y="2174946"/>
            <a:ext cx="685800" cy="4860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280698-2296-1716-5FCB-FC289ED76DFF}"/>
              </a:ext>
            </a:extLst>
          </p:cNvPr>
          <p:cNvSpPr/>
          <p:nvPr/>
        </p:nvSpPr>
        <p:spPr>
          <a:xfrm>
            <a:off x="3313533" y="1768903"/>
            <a:ext cx="685800" cy="4114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5E3D62-46E3-1D0E-B8B5-E3B529DC508D}"/>
              </a:ext>
            </a:extLst>
          </p:cNvPr>
          <p:cNvSpPr/>
          <p:nvPr/>
        </p:nvSpPr>
        <p:spPr>
          <a:xfrm>
            <a:off x="3307079" y="1600200"/>
            <a:ext cx="685800" cy="1796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61FAD3-458A-DC30-E86D-8D5FF6F76D9F}"/>
              </a:ext>
            </a:extLst>
          </p:cNvPr>
          <p:cNvSpPr txBox="1"/>
          <p:nvPr/>
        </p:nvSpPr>
        <p:spPr>
          <a:xfrm>
            <a:off x="3427834" y="1515275"/>
            <a:ext cx="138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1%      Stars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89CC3F-9FF9-F679-D5E1-A75F6C89964A}"/>
              </a:ext>
            </a:extLst>
          </p:cNvPr>
          <p:cNvSpPr txBox="1"/>
          <p:nvPr/>
        </p:nvSpPr>
        <p:spPr>
          <a:xfrm>
            <a:off x="3421380" y="1807248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7%      Gas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609963-B1B2-E645-DA8D-9E4A43B46A1C}"/>
              </a:ext>
            </a:extLst>
          </p:cNvPr>
          <p:cNvSpPr txBox="1"/>
          <p:nvPr/>
        </p:nvSpPr>
        <p:spPr>
          <a:xfrm>
            <a:off x="3413760" y="2207827"/>
            <a:ext cx="1946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7%      Diffuse gas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112FEF-10B0-2C96-F74E-C77E512E4C06}"/>
              </a:ext>
            </a:extLst>
          </p:cNvPr>
          <p:cNvSpPr txBox="1"/>
          <p:nvPr/>
        </p:nvSpPr>
        <p:spPr>
          <a:xfrm>
            <a:off x="3398520" y="4160520"/>
            <a:ext cx="1926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85%    Dark Matter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67A28D-EB46-90CE-0B05-66ECAA7A1B39}"/>
              </a:ext>
            </a:extLst>
          </p:cNvPr>
          <p:cNvSpPr txBox="1"/>
          <p:nvPr/>
        </p:nvSpPr>
        <p:spPr>
          <a:xfrm>
            <a:off x="5470783" y="1259175"/>
            <a:ext cx="667512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DM density: ~0.3 GeV/cm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Flux: ~30,000/s∙cm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@100 km/s (if mass is 100 GeV)</a:t>
            </a:r>
          </a:p>
          <a:p>
            <a:pPr>
              <a:spcAft>
                <a:spcPts val="600"/>
              </a:spcAft>
            </a:pPr>
            <a:endParaRPr lang="en-US" sz="24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We know the DM was present in the early universe</a:t>
            </a:r>
          </a:p>
          <a:p>
            <a:pPr>
              <a:spcAft>
                <a:spcPts val="600"/>
              </a:spcAft>
            </a:pPr>
            <a:endParaRPr lang="en-US" sz="24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FF00"/>
                </a:solidFill>
              </a:rPr>
              <a:t>The fact that the densities of DM and SM are roughly the same suggest that they were perhaps coupled in the early universe</a:t>
            </a:r>
          </a:p>
          <a:p>
            <a:pPr>
              <a:spcAft>
                <a:spcPts val="600"/>
              </a:spcAft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25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482A4AA-74F4-A8E9-7B6A-AFB0FF514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Matter:  Thermal Relic Production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B9F449-09CE-BB0A-D8FA-5C206CD7D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AB41B1-E61F-7134-83A0-DD964878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E0EE7D-0982-7EC0-4997-5B5CC147D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8" name="Picture 1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9689A074-65FE-FD5D-D4A7-DE40FA2981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2788920"/>
            <a:ext cx="8203533" cy="37529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1806BF-9A09-79C1-4D4D-597F17FA400E}"/>
              </a:ext>
            </a:extLst>
          </p:cNvPr>
          <p:cNvSpPr txBox="1"/>
          <p:nvPr/>
        </p:nvSpPr>
        <p:spPr>
          <a:xfrm>
            <a:off x="142076" y="742462"/>
            <a:ext cx="7635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Assume DM was in thermal equilibrium with SM in the very early universe: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Universe cooled such that DM pairs no longer produced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Universe kept cooling such that DM annihilations ceased (freeze out)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Present density: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11A790-1FB6-4975-8E43-DC13B011C139}"/>
              </a:ext>
            </a:extLst>
          </p:cNvPr>
          <p:cNvSpPr txBox="1"/>
          <p:nvPr/>
        </p:nvSpPr>
        <p:spPr>
          <a:xfrm>
            <a:off x="7777316" y="5276085"/>
            <a:ext cx="26620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WIMP thermal DM:</a:t>
            </a:r>
            <a:br>
              <a:rPr lang="en-US" sz="1600" i="1" dirty="0">
                <a:solidFill>
                  <a:schemeClr val="bg1"/>
                </a:solidFill>
              </a:rPr>
            </a:br>
            <a:r>
              <a:rPr lang="en-US" sz="1600" i="1" dirty="0">
                <a:solidFill>
                  <a:schemeClr val="bg1"/>
                </a:solidFill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  <a:latin typeface="Symbol" panose="05050102010706020507" pitchFamily="18" charset="2"/>
              </a:rPr>
              <a:t>c</a:t>
            </a:r>
            <a:r>
              <a:rPr lang="en-US" sz="1600" dirty="0">
                <a:solidFill>
                  <a:schemeClr val="bg1"/>
                </a:solidFill>
              </a:rPr>
              <a:t> &lt; 2 GeV: early freeze out, too much DM</a:t>
            </a:r>
          </a:p>
          <a:p>
            <a:r>
              <a:rPr lang="en-US" sz="1600" dirty="0">
                <a:solidFill>
                  <a:schemeClr val="bg1"/>
                </a:solidFill>
              </a:rPr>
              <a:t>Region is being well explored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49CED-DE50-3734-39D2-04640837F2FC}"/>
              </a:ext>
            </a:extLst>
          </p:cNvPr>
          <p:cNvSpPr txBox="1"/>
          <p:nvPr/>
        </p:nvSpPr>
        <p:spPr>
          <a:xfrm>
            <a:off x="106680" y="5152975"/>
            <a:ext cx="182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Sub-GeV DM:</a:t>
            </a:r>
          </a:p>
          <a:p>
            <a:r>
              <a:rPr lang="en-US" sz="1600" i="1" dirty="0">
                <a:solidFill>
                  <a:schemeClr val="bg1"/>
                </a:solidFill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  <a:latin typeface="Symbol" panose="05050102010706020507" pitchFamily="18" charset="2"/>
              </a:rPr>
              <a:t>c</a:t>
            </a:r>
            <a:r>
              <a:rPr lang="en-US" sz="1600" dirty="0">
                <a:solidFill>
                  <a:schemeClr val="bg1"/>
                </a:solidFill>
              </a:rPr>
              <a:t> &lt; 10 MeV: early BBN problems comparatively under-explored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1868AC6-69F0-2F32-4C36-DD4330986F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652483"/>
              </p:ext>
            </p:extLst>
          </p:nvPr>
        </p:nvGraphicFramePr>
        <p:xfrm>
          <a:off x="5405119" y="4445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05119" y="4445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618D454-5E92-A08E-DDA0-EC40EE61F5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3757730"/>
              </p:ext>
            </p:extLst>
          </p:nvPr>
        </p:nvGraphicFramePr>
        <p:xfrm>
          <a:off x="2529840" y="2195892"/>
          <a:ext cx="462280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311200" imgH="253800" progId="Equation.DSMT4">
                  <p:embed/>
                </p:oleObj>
              </mc:Choice>
              <mc:Fallback>
                <p:oleObj name="Equation" r:id="rId6" imgW="23112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29840" y="2195892"/>
                        <a:ext cx="4622800" cy="50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6">
                <a:extLst>
                  <a:ext uri="{FF2B5EF4-FFF2-40B4-BE49-F238E27FC236}">
                    <a16:creationId xmlns:a16="http://schemas.microsoft.com/office/drawing/2014/main" id="{A3936D69-E2D6-BFB0-C5F2-22A1C6C0C4BC}"/>
                  </a:ext>
                </a:extLst>
              </p:cNvPr>
              <p:cNvSpPr txBox="1"/>
              <p:nvPr/>
            </p:nvSpPr>
            <p:spPr>
              <a:xfrm>
                <a:off x="1608138" y="1062038"/>
                <a:ext cx="1333182" cy="50641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𝜒𝜒</m:t>
                      </m:r>
                      <m:r>
                        <a:rPr lang="en-US" sz="20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⇄</m:t>
                      </m:r>
                      <m:r>
                        <a:rPr lang="en-US" sz="20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𝑓𝑓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Object 6">
                <a:extLst>
                  <a:ext uri="{FF2B5EF4-FFF2-40B4-BE49-F238E27FC236}">
                    <a16:creationId xmlns:a16="http://schemas.microsoft.com/office/drawing/2014/main" id="{A3936D69-E2D6-BFB0-C5F2-22A1C6C0C4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8138" y="1062038"/>
                <a:ext cx="1333182" cy="5064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BE25638D-C8C6-05ED-1BC9-C431477DAB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625" y="312127"/>
            <a:ext cx="3504669" cy="3405779"/>
          </a:xfrm>
          <a:prstGeom prst="rect">
            <a:avLst/>
          </a:prstGeom>
        </p:spPr>
      </p:pic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EC5AB352-FBE0-A941-C5AA-442041409E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8320362"/>
              </p:ext>
            </p:extLst>
          </p:nvPr>
        </p:nvGraphicFramePr>
        <p:xfrm>
          <a:off x="10606088" y="598488"/>
          <a:ext cx="731837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19040" imgH="164880" progId="Equation.DSMT4">
                  <p:embed/>
                </p:oleObj>
              </mc:Choice>
              <mc:Fallback>
                <p:oleObj name="Equation" r:id="rId10" imgW="419040" imgH="1648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3936D69-E2D6-BFB0-C5F2-22A1C6C0C4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606088" y="598488"/>
                        <a:ext cx="731837" cy="288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1ACCF5C-3C60-5CD2-1B7C-821A83DA36B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10114" y="1654226"/>
            <a:ext cx="1108374" cy="354680"/>
          </a:xfrm>
          <a:prstGeom prst="rect">
            <a:avLst/>
          </a:prstGeom>
        </p:spPr>
      </p:pic>
      <p:pic>
        <p:nvPicPr>
          <p:cNvPr id="20" name="Picture 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6987336-4435-982A-ED38-50414FC82E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69220" y="1654226"/>
            <a:ext cx="1108374" cy="35468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F78CC0F-5358-B7DB-16E5-1D64A999D98B}"/>
              </a:ext>
            </a:extLst>
          </p:cNvPr>
          <p:cNvSpPr/>
          <p:nvPr/>
        </p:nvSpPr>
        <p:spPr>
          <a:xfrm>
            <a:off x="3782328" y="2186764"/>
            <a:ext cx="7406640" cy="117770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LDMX (Light Dark Matter eXperiment) goal is to probe this region with a sensitivity that encompasses the low end of the thermal target predictions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E0A24B5-96D0-B88F-39F1-1D36FB68EE06}"/>
              </a:ext>
            </a:extLst>
          </p:cNvPr>
          <p:cNvSpPr/>
          <p:nvPr/>
        </p:nvSpPr>
        <p:spPr>
          <a:xfrm>
            <a:off x="1158240" y="3352649"/>
            <a:ext cx="3474720" cy="16585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1E9B6B-D99D-C29C-5065-BF072D25D0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30" y="931761"/>
            <a:ext cx="7709540" cy="467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233597A-CC1A-B337-1DB3-DB437D72E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Production of Sub-GeV Dark Matter: Advantages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C6AE99-C5B5-8A8C-9594-89838C936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Craig Dukes / Virginia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5A3A1D-0A8B-E3C1-B9F0-F6C2C46F2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BSM 2023:  Light Dark Matter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012D70-61E6-C3CB-EF8C-B9A01B734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81010D-6EB7-0663-7D39-E4D56B2A4793}"/>
              </a:ext>
            </a:extLst>
          </p:cNvPr>
          <p:cNvSpPr txBox="1"/>
          <p:nvPr/>
        </p:nvSpPr>
        <p:spPr>
          <a:xfrm>
            <a:off x="4175760" y="715460"/>
            <a:ext cx="690372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FFFF00"/>
                </a:solidFill>
              </a:rPr>
              <a:t>Direct Detection: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Strong velocity/spin dependence of scattering spreads out direct detection cross sections over many orders of magnitude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0E4B860-1132-387C-403C-2BED6660CB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75" y="761379"/>
            <a:ext cx="3357169" cy="5730895"/>
          </a:xfrm>
          <a:prstGeom prst="rect">
            <a:avLst/>
          </a:prstGeom>
        </p:spPr>
      </p:pic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15433CB-F863-8310-5DEB-A1DA3D950F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903856"/>
            <a:ext cx="3698039" cy="30288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F6CC654-51E4-9681-BA37-0A15B990B0E2}"/>
              </a:ext>
            </a:extLst>
          </p:cNvPr>
          <p:cNvSpPr txBox="1"/>
          <p:nvPr/>
        </p:nvSpPr>
        <p:spPr>
          <a:xfrm>
            <a:off x="8747760" y="2767280"/>
            <a:ext cx="33223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FFFF00"/>
                </a:solidFill>
              </a:rPr>
              <a:t>Accelerator Production: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Range of freeze-out interaction strengths much more compact:  spans factor of ~ 30 for a given DM mass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All of these thermal targets are within reach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25367E4-DB9B-C60C-EB70-929FDBDD6CE8}"/>
              </a:ext>
            </a:extLst>
          </p:cNvPr>
          <p:cNvSpPr/>
          <p:nvPr/>
        </p:nvSpPr>
        <p:spPr>
          <a:xfrm>
            <a:off x="3408784" y="2519265"/>
            <a:ext cx="2295330" cy="2214466"/>
          </a:xfrm>
          <a:custGeom>
            <a:avLst/>
            <a:gdLst>
              <a:gd name="connsiteX0" fmla="*/ 0 w 2295330"/>
              <a:gd name="connsiteY0" fmla="*/ 0 h 2214466"/>
              <a:gd name="connsiteX1" fmla="*/ 684245 w 2295330"/>
              <a:gd name="connsiteY1" fmla="*/ 559837 h 2214466"/>
              <a:gd name="connsiteX2" fmla="*/ 976604 w 2295330"/>
              <a:gd name="connsiteY2" fmla="*/ 1337388 h 2214466"/>
              <a:gd name="connsiteX3" fmla="*/ 1175657 w 2295330"/>
              <a:gd name="connsiteY3" fmla="*/ 1859902 h 2214466"/>
              <a:gd name="connsiteX4" fmla="*/ 2295330 w 2295330"/>
              <a:gd name="connsiteY4" fmla="*/ 2214466 h 2214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5330" h="2214466">
                <a:moveTo>
                  <a:pt x="0" y="0"/>
                </a:moveTo>
                <a:cubicBezTo>
                  <a:pt x="260739" y="168469"/>
                  <a:pt x="521478" y="336939"/>
                  <a:pt x="684245" y="559837"/>
                </a:cubicBezTo>
                <a:cubicBezTo>
                  <a:pt x="847012" y="782735"/>
                  <a:pt x="894702" y="1120711"/>
                  <a:pt x="976604" y="1337388"/>
                </a:cubicBezTo>
                <a:cubicBezTo>
                  <a:pt x="1058506" y="1554066"/>
                  <a:pt x="955869" y="1713722"/>
                  <a:pt x="1175657" y="1859902"/>
                </a:cubicBezTo>
                <a:cubicBezTo>
                  <a:pt x="1395445" y="2006082"/>
                  <a:pt x="1845387" y="2110274"/>
                  <a:pt x="2295330" y="2214466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DBF9E61-BD4E-67DB-55FD-15443C2898D8}"/>
              </a:ext>
            </a:extLst>
          </p:cNvPr>
          <p:cNvSpPr/>
          <p:nvPr/>
        </p:nvSpPr>
        <p:spPr>
          <a:xfrm>
            <a:off x="3383902" y="5026165"/>
            <a:ext cx="2357535" cy="798356"/>
          </a:xfrm>
          <a:custGeom>
            <a:avLst/>
            <a:gdLst>
              <a:gd name="connsiteX0" fmla="*/ 0 w 2357535"/>
              <a:gd name="connsiteY0" fmla="*/ 796137 h 798356"/>
              <a:gd name="connsiteX1" fmla="*/ 485192 w 2357535"/>
              <a:gd name="connsiteY1" fmla="*/ 727713 h 798356"/>
              <a:gd name="connsiteX2" fmla="*/ 1150776 w 2357535"/>
              <a:gd name="connsiteY2" fmla="*/ 329606 h 798356"/>
              <a:gd name="connsiteX3" fmla="*/ 1679510 w 2357535"/>
              <a:gd name="connsiteY3" fmla="*/ 18586 h 798356"/>
              <a:gd name="connsiteX4" fmla="*/ 2357535 w 2357535"/>
              <a:gd name="connsiteY4" fmla="*/ 62129 h 79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535" h="798356">
                <a:moveTo>
                  <a:pt x="0" y="796137"/>
                </a:moveTo>
                <a:cubicBezTo>
                  <a:pt x="146698" y="800802"/>
                  <a:pt x="293396" y="805468"/>
                  <a:pt x="485192" y="727713"/>
                </a:cubicBezTo>
                <a:cubicBezTo>
                  <a:pt x="676988" y="649958"/>
                  <a:pt x="951723" y="447794"/>
                  <a:pt x="1150776" y="329606"/>
                </a:cubicBezTo>
                <a:cubicBezTo>
                  <a:pt x="1349829" y="211418"/>
                  <a:pt x="1478384" y="63165"/>
                  <a:pt x="1679510" y="18586"/>
                </a:cubicBezTo>
                <a:cubicBezTo>
                  <a:pt x="1880637" y="-25994"/>
                  <a:pt x="2119086" y="18067"/>
                  <a:pt x="2357535" y="62129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16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emplate_blue_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test</Template>
  <TotalTime>26028</TotalTime>
  <Words>2157</Words>
  <Application>Microsoft Office PowerPoint</Application>
  <PresentationFormat>Widescreen</PresentationFormat>
  <Paragraphs>329</Paragraphs>
  <Slides>29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Symbol</vt:lpstr>
      <vt:lpstr>Cambria Math</vt:lpstr>
      <vt:lpstr>Stylus BT</vt:lpstr>
      <vt:lpstr>Arial</vt:lpstr>
      <vt:lpstr>Calibri</vt:lpstr>
      <vt:lpstr>Century Gothic</vt:lpstr>
      <vt:lpstr>test</vt:lpstr>
      <vt:lpstr>template_blue_title</vt:lpstr>
      <vt:lpstr>Equation</vt:lpstr>
      <vt:lpstr>LDMX: A Search for Dark Matter Using  a High Intensity Electron Beam</vt:lpstr>
      <vt:lpstr>Planning the Future of Particle Physics</vt:lpstr>
      <vt:lpstr>Dark Matter is Hot:  Snowmass 2022 Letters of Intents</vt:lpstr>
      <vt:lpstr>Dark Matter:  Accelerator Searches Landscape Keeps Growing</vt:lpstr>
      <vt:lpstr>Dark Matter:  Accelerator Searches Landscape</vt:lpstr>
      <vt:lpstr>Dark Matter Exists: Gravitational Evidence</vt:lpstr>
      <vt:lpstr>Composition of Matter in Universe</vt:lpstr>
      <vt:lpstr>Dark Matter:  Thermal Relic Production</vt:lpstr>
      <vt:lpstr>Accelerator Production of Sub-GeV Dark Matter: Advantages</vt:lpstr>
      <vt:lpstr>Searching for Dark Matter with Fixed-Target Experiments</vt:lpstr>
      <vt:lpstr>Experimental Technique in a Nutshell</vt:lpstr>
      <vt:lpstr>Electron Parameters: Signal &amp; Background</vt:lpstr>
      <vt:lpstr>Apparatus</vt:lpstr>
      <vt:lpstr>Apparatus:  Trigger Scintillator</vt:lpstr>
      <vt:lpstr>LDMX Apparatus:  Tagger &amp; Recoil Tracker</vt:lpstr>
      <vt:lpstr>LDMX Apparatus:  Electromagnetic Calorimeter</vt:lpstr>
      <vt:lpstr>LDMX Apparatus:  Hadronic Calorimeter</vt:lpstr>
      <vt:lpstr>CERN Test Beam Run</vt:lpstr>
      <vt:lpstr>LDMX Mounted at SLAC Linac Coherent Light Source</vt:lpstr>
      <vt:lpstr>Backgrounds, Backgrounds, Backgrounds . . . </vt:lpstr>
      <vt:lpstr>Backgrounds:  Photo-Nuclear</vt:lpstr>
      <vt:lpstr>Putting it all Together:  LDMX Dark Matter Reach</vt:lpstr>
      <vt:lpstr>Effect of Beam Energy on Dark Matter Yield</vt:lpstr>
      <vt:lpstr>Knowing Transverse Momentum and Energy give Clue to A’ Mass</vt:lpstr>
      <vt:lpstr>Visible Signatures</vt:lpstr>
      <vt:lpstr>Timeline</vt:lpstr>
      <vt:lpstr>LDMX Collaboration</vt:lpstr>
      <vt:lpstr>Backup Slides</vt:lpstr>
      <vt:lpstr>HCal Photonuclear Background Discrimination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Beyond E = mc2 Using Rare Particle Decays to Probe the Energy Frontier</dc:title>
  <dc:creator>ecd3m</dc:creator>
  <cp:lastModifiedBy>Dukes, Edmond Craig (ecd3m)</cp:lastModifiedBy>
  <cp:revision>690</cp:revision>
  <dcterms:created xsi:type="dcterms:W3CDTF">2011-05-28T00:25:55Z</dcterms:created>
  <dcterms:modified xsi:type="dcterms:W3CDTF">2023-11-06T07:32:07Z</dcterms:modified>
</cp:coreProperties>
</file>