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605" r:id="rId2"/>
    <p:sldId id="807" r:id="rId3"/>
    <p:sldId id="737" r:id="rId4"/>
    <p:sldId id="808" r:id="rId5"/>
    <p:sldId id="745" r:id="rId6"/>
    <p:sldId id="751" r:id="rId7"/>
    <p:sldId id="752" r:id="rId8"/>
    <p:sldId id="744" r:id="rId9"/>
    <p:sldId id="761" r:id="rId10"/>
    <p:sldId id="806" r:id="rId11"/>
    <p:sldId id="754" r:id="rId12"/>
    <p:sldId id="775" r:id="rId13"/>
    <p:sldId id="780" r:id="rId14"/>
    <p:sldId id="776" r:id="rId15"/>
    <p:sldId id="781" r:id="rId16"/>
    <p:sldId id="803" r:id="rId17"/>
    <p:sldId id="800" r:id="rId18"/>
    <p:sldId id="753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B000"/>
    <a:srgbClr val="0070C0"/>
    <a:srgbClr val="4F81BD"/>
    <a:srgbClr val="0000FF"/>
    <a:srgbClr val="006000"/>
    <a:srgbClr val="003C00"/>
    <a:srgbClr val="FFFFFF"/>
    <a:srgbClr val="000099"/>
    <a:srgbClr val="B4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14" autoAdjust="0"/>
  </p:normalViewPr>
  <p:slideViewPr>
    <p:cSldViewPr>
      <p:cViewPr varScale="1">
        <p:scale>
          <a:sx n="73" d="100"/>
          <a:sy n="73" d="100"/>
        </p:scale>
        <p:origin x="99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AA20D5-6F70-4DBF-9E5A-89109500D03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8C1550-9E0E-49F9-B0E4-FF9F52F7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1311: Lincoln Cathedral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C1550-9E0E-49F9-B0E4-FF9F52F718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0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Alvarez: </a:t>
            </a:r>
            <a:r>
              <a:rPr lang="en-US" sz="1200" dirty="0"/>
              <a:t>Tried to find out why the 2</a:t>
            </a:r>
            <a:r>
              <a:rPr lang="en-US" sz="1200" baseline="30000" dirty="0"/>
              <a:t>nd</a:t>
            </a:r>
            <a:r>
              <a:rPr lang="en-US" sz="1200" dirty="0"/>
              <a:t> pyramid has much less complex internal structure. Used spark chambers.</a:t>
            </a:r>
            <a:br>
              <a:rPr lang="en-US" sz="1200" dirty="0"/>
            </a:br>
            <a:r>
              <a:rPr lang="en-US" sz="1200" dirty="0"/>
              <a:t>Big Void: The first new structure discovered since the 19</a:t>
            </a:r>
            <a:r>
              <a:rPr lang="en-US" sz="1200" baseline="30000" dirty="0"/>
              <a:t>th</a:t>
            </a:r>
            <a:r>
              <a:rPr lang="en-US" sz="1200" dirty="0"/>
              <a:t> century. Used Micromegas detectors, </a:t>
            </a:r>
            <a:r>
              <a:rPr lang="en-US" dirty="0"/>
              <a:t>nuclear emulsion films, and scintillators</a:t>
            </a:r>
            <a:r>
              <a:rPr lang="en-US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C1550-9E0E-49F9-B0E4-FF9F52F718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7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Counters </a:t>
            </a:r>
            <a:r>
              <a:rPr lang="en-US" sz="1200" dirty="0"/>
              <a:t>made of polystyrene and 1% PPO + 0.03% POPOP, coextruded with a TiO</a:t>
            </a:r>
            <a:r>
              <a:rPr lang="en-US" sz="1200" baseline="-25000" dirty="0"/>
              <a:t>2</a:t>
            </a:r>
            <a:r>
              <a:rPr lang="en-US" sz="1200" dirty="0"/>
              <a:t> coating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C1550-9E0E-49F9-B0E4-FF9F52F718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5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Cargo container: </a:t>
            </a:r>
            <a:r>
              <a:rPr lang="en-US" sz="1200" dirty="0"/>
              <a:t>Length: 40’, Width : 8’, Height: 9.5’</a:t>
            </a:r>
            <a:br>
              <a:rPr lang="en-US" sz="1200" dirty="0"/>
            </a:br>
            <a:r>
              <a:rPr lang="en-US" sz="2400" dirty="0"/>
              <a:t>6 vertical modules per bank and array, 80 counters per module with a counter length of 2.4 m </a:t>
            </a:r>
          </a:p>
          <a:p>
            <a:pPr lvl="1"/>
            <a:r>
              <a:rPr lang="en-US" sz="2400" dirty="0"/>
              <a:t>3 horizontal modules per bank and array, 80 counters per module with a counter length of 4.8 m </a:t>
            </a:r>
          </a:p>
          <a:p>
            <a:pPr lvl="1"/>
            <a:r>
              <a:rPr lang="en-US" sz="2400" dirty="0"/>
              <a:t>Distance between left and right bank: 2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C1550-9E0E-49F9-B0E4-FF9F52F718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Cargo container: </a:t>
            </a:r>
            <a:r>
              <a:rPr lang="en-US" sz="1200" dirty="0"/>
              <a:t>Length: 40’, Width : 8’, Height: 9.5’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C1550-9E0E-49F9-B0E4-FF9F52F718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3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C1550-9E0E-49F9-B0E4-FF9F52F718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66801"/>
            <a:ext cx="10363200" cy="1470025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822575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55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1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12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8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0499" cy="685800"/>
          </a:xfrm>
          <a:solidFill>
            <a:srgbClr val="0070C0"/>
          </a:solidFill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12192000" cy="5943600"/>
          </a:xfrm>
        </p:spPr>
        <p:txBody>
          <a:bodyPr/>
          <a:lstStyle>
            <a:lvl1pPr marL="233363" indent="-233363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 sz="2400"/>
            </a:lvl1pPr>
            <a:lvl2pPr marL="569913" indent="-225425">
              <a:spcBef>
                <a:spcPts val="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/>
            </a:lvl2pPr>
            <a:lvl3pPr marL="914400" indent="-223838">
              <a:spcBef>
                <a:spcPts val="0"/>
              </a:spcBef>
              <a:buClr>
                <a:srgbClr val="0070C0"/>
              </a:buClr>
              <a:defRPr sz="1800"/>
            </a:lvl3pPr>
            <a:lvl4pPr marL="1258888" indent="-231775">
              <a:spcBef>
                <a:spcPts val="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/>
            </a:lvl4pPr>
            <a:lvl5pPr marL="1604963" indent="-233363">
              <a:spcBef>
                <a:spcPts val="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844800" cy="2286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04/16/2023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9400"/>
            <a:ext cx="3860800" cy="2286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29400"/>
            <a:ext cx="2844800" cy="2286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544F8909-163F-400C-89C2-71714D69C6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0070C0"/>
          </a:solidFill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844800" cy="2286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04/16/2023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9400"/>
            <a:ext cx="3860800" cy="2286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29400"/>
            <a:ext cx="2844800" cy="2286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544F8909-163F-400C-89C2-71714D69C6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7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0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5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8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4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9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04/16/2023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Ralf Ehrlich - University of Virginia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8909-163F-400C-89C2-71714D69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12192000" cy="1981200"/>
          </a:xfrm>
        </p:spPr>
        <p:txBody>
          <a:bodyPr/>
          <a:lstStyle/>
          <a:p>
            <a:r>
              <a:rPr lang="en-US" sz="4800" dirty="0"/>
              <a:t>Using </a:t>
            </a:r>
            <a:r>
              <a:rPr lang="en-US" sz="4800" dirty="0" err="1"/>
              <a:t>Muography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to Probe the Internal Structures </a:t>
            </a:r>
            <a:br>
              <a:rPr lang="en-US" sz="4800" dirty="0"/>
            </a:br>
            <a:r>
              <a:rPr lang="en-US" sz="4800" dirty="0"/>
              <a:t>of the Great Pyramid of Giza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505200"/>
            <a:ext cx="6400800" cy="29718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Ralf Ehrlich</a:t>
            </a:r>
          </a:p>
          <a:p>
            <a:r>
              <a:rPr lang="en-US" sz="3200" dirty="0"/>
              <a:t>University of Virginia</a:t>
            </a:r>
          </a:p>
          <a:p>
            <a:br>
              <a:rPr lang="en-US" sz="3200" dirty="0"/>
            </a:br>
            <a:r>
              <a:rPr lang="en-US" sz="3200" dirty="0"/>
              <a:t>on behalf of the EGP collaboration</a:t>
            </a:r>
          </a:p>
          <a:p>
            <a:endParaRPr lang="en-US" sz="3200" dirty="0"/>
          </a:p>
          <a:p>
            <a:r>
              <a:rPr lang="en-US" sz="3200" dirty="0"/>
              <a:t>APS meeting - April 16, 2023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50423C0-F3D1-9F96-83CF-4E029C85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1" y="3733800"/>
            <a:ext cx="2264359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3589482-9D11-9A87-BCA7-4CA15938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733800"/>
            <a:ext cx="2376275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A37D7A-7391-9B6A-7EB4-539F46146853}"/>
              </a:ext>
            </a:extLst>
          </p:cNvPr>
          <p:cNvCxnSpPr>
            <a:cxnSpLocks/>
          </p:cNvCxnSpPr>
          <p:nvPr/>
        </p:nvCxnSpPr>
        <p:spPr>
          <a:xfrm>
            <a:off x="0" y="3048000"/>
            <a:ext cx="12192000" cy="0"/>
          </a:xfrm>
          <a:prstGeom prst="line">
            <a:avLst/>
          </a:prstGeom>
          <a:ln w="381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642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505D881-3FEB-EA47-4C07-080FDA6BBE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696148"/>
              </p:ext>
            </p:extLst>
          </p:nvPr>
        </p:nvGraphicFramePr>
        <p:xfrm>
          <a:off x="152400" y="2763667"/>
          <a:ext cx="6802699" cy="394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" imgW="8380157" imgH="4855464" progId="CorelDRAWHome.Graphic.18">
                  <p:embed/>
                </p:oleObj>
              </mc:Choice>
              <mc:Fallback>
                <p:oleObj name="CorelDRAW Home &amp; Students" r:id="rId3" imgW="8380157" imgH="4855464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2763667"/>
                        <a:ext cx="6802699" cy="3941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6F71244-9F76-4B16-77BF-518BF0D6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EGP Muon Detectors – III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72517-CC9F-10C8-722E-44208D04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Scintillator counters will be assembled into detector arrays.</a:t>
            </a:r>
          </a:p>
          <a:p>
            <a:pPr lvl="1"/>
            <a:r>
              <a:rPr lang="en-US" sz="2400" dirty="0"/>
              <a:t>Detector banks have vertical and horizontal layers to </a:t>
            </a:r>
            <a:br>
              <a:rPr lang="en-US" sz="2400" dirty="0"/>
            </a:br>
            <a:r>
              <a:rPr lang="en-US" sz="2400" dirty="0"/>
              <a:t>determine the x and y location of the muon.</a:t>
            </a:r>
          </a:p>
          <a:p>
            <a:pPr lvl="1"/>
            <a:r>
              <a:rPr lang="en-US" sz="2400" dirty="0"/>
              <a:t>Need two detector banks to reconstruct the direction of the muon.</a:t>
            </a:r>
          </a:p>
          <a:p>
            <a:r>
              <a:rPr lang="en-US" dirty="0"/>
              <a:t>Detectors will be placed into t</a:t>
            </a:r>
            <a:r>
              <a:rPr lang="en-US" sz="2400" dirty="0"/>
              <a:t>emperature-controlled cargo containers.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72626-6E79-F3D2-54DE-4DCAAE40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FFF12-FE49-23EE-4B73-71D871EE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64370-A4D1-9D00-BD2D-2A5D5D7D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795CED-1E81-831E-DACC-DD864FFEBE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94"/>
          <a:stretch/>
        </p:blipFill>
        <p:spPr>
          <a:xfrm>
            <a:off x="7111635" y="3276600"/>
            <a:ext cx="498495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9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705CA9-81B5-F1DF-3FED-D55CE252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34" y="914400"/>
            <a:ext cx="9569738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71244-9F76-4B16-77BF-518BF0D6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EGP Muon Detectors – IV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72517-CC9F-10C8-722E-44208D04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containers will be outfitted with muon detectors.</a:t>
            </a:r>
          </a:p>
          <a:p>
            <a:endParaRPr lang="en-US" sz="2000" dirty="0"/>
          </a:p>
          <a:p>
            <a:r>
              <a:rPr lang="en-US" dirty="0"/>
              <a:t>Configured into two 2×2 container arrays.</a:t>
            </a:r>
          </a:p>
          <a:p>
            <a:endParaRPr lang="en-US" sz="2000" dirty="0"/>
          </a:p>
          <a:p>
            <a:r>
              <a:rPr lang="en-US" dirty="0"/>
              <a:t>Moved into different locations </a:t>
            </a:r>
            <a:br>
              <a:rPr lang="en-US" dirty="0"/>
            </a:br>
            <a:r>
              <a:rPr lang="en-US" dirty="0"/>
              <a:t>around the pyramid every few months.</a:t>
            </a:r>
          </a:p>
          <a:p>
            <a:endParaRPr lang="en-US" sz="2000" dirty="0"/>
          </a:p>
          <a:p>
            <a:r>
              <a:rPr lang="en-US" dirty="0"/>
              <a:t>Total scan time about 2 years </a:t>
            </a:r>
            <a:br>
              <a:rPr lang="en-US" dirty="0"/>
            </a:br>
            <a:r>
              <a:rPr lang="en-US" dirty="0"/>
              <a:t>will allow internal </a:t>
            </a:r>
            <a:br>
              <a:rPr lang="en-US" dirty="0"/>
            </a:br>
            <a:r>
              <a:rPr lang="en-US" dirty="0"/>
              <a:t>structures to be imaged </a:t>
            </a:r>
            <a:br>
              <a:rPr lang="en-US" dirty="0"/>
            </a:br>
            <a:r>
              <a:rPr lang="en-US" dirty="0"/>
              <a:t>with great precision.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72626-6E79-F3D2-54DE-4DCAAE40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FFF12-FE49-23EE-4B73-71D871EE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64370-A4D1-9D00-BD2D-2A5D5D7D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A9FB85-BA9C-55E4-EBF7-87031049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94"/>
          <a:stretch/>
        </p:blipFill>
        <p:spPr>
          <a:xfrm>
            <a:off x="9067800" y="990600"/>
            <a:ext cx="29718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3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8A9324F-1B28-7568-DD53-B927DC61A487}"/>
              </a:ext>
            </a:extLst>
          </p:cNvPr>
          <p:cNvGrpSpPr/>
          <p:nvPr/>
        </p:nvGrpSpPr>
        <p:grpSpPr>
          <a:xfrm>
            <a:off x="1461921" y="685800"/>
            <a:ext cx="9774003" cy="6096000"/>
            <a:chOff x="202689" y="0"/>
            <a:chExt cx="10606941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C7C734-8730-04FD-02B7-25F7B2E1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9" y="0"/>
              <a:ext cx="87386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7BF013-97E3-B859-9E15-FA8D1BED601E}"/>
                </a:ext>
              </a:extLst>
            </p:cNvPr>
            <p:cNvSpPr txBox="1"/>
            <p:nvPr/>
          </p:nvSpPr>
          <p:spPr>
            <a:xfrm>
              <a:off x="7165493" y="5923128"/>
              <a:ext cx="2715287" cy="934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Other locations of container array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01C8E7-54FE-5E58-2FD7-97588A235688}"/>
                </a:ext>
              </a:extLst>
            </p:cNvPr>
            <p:cNvSpPr txBox="1"/>
            <p:nvPr/>
          </p:nvSpPr>
          <p:spPr>
            <a:xfrm rot="21155617">
              <a:off x="3218675" y="6055904"/>
              <a:ext cx="2812881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2×2 container array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4091F-B6BA-9519-4DE8-7253B75DF491}"/>
                </a:ext>
              </a:extLst>
            </p:cNvPr>
            <p:cNvSpPr txBox="1"/>
            <p:nvPr/>
          </p:nvSpPr>
          <p:spPr>
            <a:xfrm rot="21156526">
              <a:off x="4483080" y="5450486"/>
              <a:ext cx="802308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230.33m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FFF22F-7072-4B0B-E058-50C1A6E09B47}"/>
                </a:ext>
              </a:extLst>
            </p:cNvPr>
            <p:cNvSpPr txBox="1"/>
            <p:nvPr/>
          </p:nvSpPr>
          <p:spPr>
            <a:xfrm rot="4004959">
              <a:off x="1262935" y="5100461"/>
              <a:ext cx="831718" cy="300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230.33m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B531CC-A78E-A349-9B55-1D5580CC9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400" y="4087774"/>
              <a:ext cx="762000" cy="193202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4DFDF08-467F-7FAE-802B-9EA59D730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600" y="5183590"/>
              <a:ext cx="6504707" cy="8362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AB961C-CE47-8EA8-834F-41C618F37672}"/>
                </a:ext>
              </a:extLst>
            </p:cNvPr>
            <p:cNvCxnSpPr>
              <a:cxnSpLocks/>
            </p:cNvCxnSpPr>
            <p:nvPr/>
          </p:nvCxnSpPr>
          <p:spPr>
            <a:xfrm>
              <a:off x="5886450" y="5469997"/>
              <a:ext cx="285750" cy="180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5CC6EC-8253-8BF2-5D51-588BB1723E49}"/>
                </a:ext>
              </a:extLst>
            </p:cNvPr>
            <p:cNvSpPr txBox="1"/>
            <p:nvPr/>
          </p:nvSpPr>
          <p:spPr>
            <a:xfrm rot="1790857">
              <a:off x="5919782" y="5370648"/>
              <a:ext cx="504835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25m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A2D718-17B0-6C43-40BF-7A6FEDCEE8AB}"/>
                </a:ext>
              </a:extLst>
            </p:cNvPr>
            <p:cNvSpPr txBox="1"/>
            <p:nvPr/>
          </p:nvSpPr>
          <p:spPr>
            <a:xfrm>
              <a:off x="600833" y="4800600"/>
              <a:ext cx="318696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66FF33"/>
                  </a:solidFill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E73DA5-7BE1-DED0-0FA2-E5C38FF30FE5}"/>
                </a:ext>
              </a:extLst>
            </p:cNvPr>
            <p:cNvSpPr txBox="1"/>
            <p:nvPr/>
          </p:nvSpPr>
          <p:spPr>
            <a:xfrm>
              <a:off x="4404746" y="707128"/>
              <a:ext cx="466816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7498E6-7AC5-D0CA-AC1B-1A601AEB464C}"/>
                </a:ext>
              </a:extLst>
            </p:cNvPr>
            <p:cNvSpPr txBox="1"/>
            <p:nvPr/>
          </p:nvSpPr>
          <p:spPr>
            <a:xfrm>
              <a:off x="5991484" y="5800735"/>
              <a:ext cx="315217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DD62E-2AEF-4E9C-2F94-6A44FA925ABC}"/>
                </a:ext>
              </a:extLst>
            </p:cNvPr>
            <p:cNvSpPr txBox="1"/>
            <p:nvPr/>
          </p:nvSpPr>
          <p:spPr>
            <a:xfrm rot="21240000">
              <a:off x="987466" y="4513456"/>
              <a:ext cx="504835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25m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05AD69-AC73-C0E2-146D-84D90A5EED33}"/>
                </a:ext>
              </a:extLst>
            </p:cNvPr>
            <p:cNvCxnSpPr>
              <a:cxnSpLocks noChangeAspect="1"/>
            </p:cNvCxnSpPr>
            <p:nvPr/>
          </p:nvCxnSpPr>
          <p:spPr>
            <a:xfrm rot="-180000" flipV="1">
              <a:off x="960120" y="4722504"/>
              <a:ext cx="674344" cy="340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227E6F2C-265B-63B1-50D6-A96114470293}"/>
                </a:ext>
              </a:extLst>
            </p:cNvPr>
            <p:cNvSpPr/>
            <p:nvPr/>
          </p:nvSpPr>
          <p:spPr>
            <a:xfrm rot="162817">
              <a:off x="4424929" y="5718188"/>
              <a:ext cx="120037" cy="791416"/>
            </a:xfrm>
            <a:prstGeom prst="leftBrace">
              <a:avLst/>
            </a:prstGeom>
            <a:ln>
              <a:solidFill>
                <a:srgbClr val="FF0000"/>
              </a:solidFill>
            </a:ln>
            <a:scene3d>
              <a:camera prst="orthographicFront">
                <a:rot lat="0" lon="0" rev="60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85E29A2-1103-D6CF-1F2E-362894BABB3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7447079" y="5650470"/>
              <a:ext cx="1076058" cy="27265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DADC2C-6E1C-FEB0-81B0-F6277549DC6E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8204065" y="5469998"/>
              <a:ext cx="319072" cy="45313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8321F82-CEFA-64BF-DDCA-0541527BD4F7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8523137" y="5398282"/>
              <a:ext cx="299547" cy="52484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78CCC1-CFD3-0382-2DD6-FC1D3E704048}"/>
                </a:ext>
              </a:extLst>
            </p:cNvPr>
            <p:cNvSpPr txBox="1"/>
            <p:nvPr/>
          </p:nvSpPr>
          <p:spPr>
            <a:xfrm>
              <a:off x="7165493" y="2300798"/>
              <a:ext cx="3644137" cy="934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Not all shown detector </a:t>
              </a:r>
              <a:br>
                <a:rPr lang="en-US" sz="2400" dirty="0"/>
              </a:br>
              <a:r>
                <a:rPr lang="en-US" sz="2400" dirty="0"/>
                <a:t>locations will be possible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F8B567-D124-9BCD-625F-0F5FF7F7652E}"/>
                </a:ext>
              </a:extLst>
            </p:cNvPr>
            <p:cNvSpPr txBox="1"/>
            <p:nvPr/>
          </p:nvSpPr>
          <p:spPr>
            <a:xfrm>
              <a:off x="4625118" y="976127"/>
              <a:ext cx="1286130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Height 138.75m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the resolutions for finding voids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Simulation of pyramid with spherical voids with diameters between 1m and 6m.</a:t>
            </a:r>
          </a:p>
          <a:p>
            <a:pPr lvl="1"/>
            <a:r>
              <a:rPr lang="en-US" sz="2400" dirty="0"/>
              <a:t>To determine the smallest possible structure visible with the EGP detectors.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Ralf Ehrlich - University of Virginia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2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the resolutions for finding voids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Simulation of pyramid with spherical voids with diameters between 1 m and 6 m.</a:t>
            </a:r>
          </a:p>
          <a:p>
            <a:pPr lvl="1"/>
            <a:r>
              <a:rPr lang="en-US" sz="2400" dirty="0"/>
              <a:t>Total exposure time about 2 years (of two 2×2 container arrays at different locations).</a:t>
            </a:r>
          </a:p>
          <a:p>
            <a:pPr lvl="1"/>
            <a:r>
              <a:rPr lang="en-US" sz="2400" dirty="0"/>
              <a:t>Back projection of simulated data.</a:t>
            </a:r>
          </a:p>
          <a:p>
            <a:pPr lvl="1"/>
            <a:r>
              <a:rPr lang="en-US" sz="2400" dirty="0"/>
              <a:t>Voids with diameters as small as 3 m are visible.</a:t>
            </a:r>
          </a:p>
          <a:p>
            <a:pPr lvl="1"/>
            <a:r>
              <a:rPr lang="en-US" sz="2400" dirty="0"/>
              <a:t>Shown here: one slice through the 3D image (</a:t>
            </a:r>
            <a:r>
              <a:rPr lang="en-US" sz="2400" dirty="0" err="1"/>
              <a:t>xz</a:t>
            </a:r>
            <a:r>
              <a:rPr lang="en-US" sz="2400" dirty="0"/>
              <a:t> plane at y=-20 m).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736B6-98A8-82F6-EB87-E81F012A1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008827"/>
            <a:ext cx="2800460" cy="2120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ED6E4-1750-D4BB-1A84-DCECCD874DC8}"/>
              </a:ext>
            </a:extLst>
          </p:cNvPr>
          <p:cNvSpPr txBox="1"/>
          <p:nvPr/>
        </p:nvSpPr>
        <p:spPr>
          <a:xfrm>
            <a:off x="11201400" y="4800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B08CF-0090-C005-789A-C5269875CB47}"/>
              </a:ext>
            </a:extLst>
          </p:cNvPr>
          <p:cNvSpPr txBox="1"/>
          <p:nvPr/>
        </p:nvSpPr>
        <p:spPr>
          <a:xfrm>
            <a:off x="9296400" y="433902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72BE09-8352-C076-C944-509EBC21DFD2}"/>
              </a:ext>
            </a:extLst>
          </p:cNvPr>
          <p:cNvSpPr txBox="1"/>
          <p:nvPr/>
        </p:nvSpPr>
        <p:spPr>
          <a:xfrm>
            <a:off x="10583440" y="2907268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D8152-4134-A4CB-1212-934A93ABD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5" t="8322" b="-1"/>
          <a:stretch/>
        </p:blipFill>
        <p:spPr>
          <a:xfrm>
            <a:off x="90214" y="2558714"/>
            <a:ext cx="4786586" cy="4299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616010-ED01-46B3-451F-45FA2FE1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2" r="50000" b="-1"/>
          <a:stretch/>
        </p:blipFill>
        <p:spPr>
          <a:xfrm>
            <a:off x="4495800" y="2558714"/>
            <a:ext cx="4876800" cy="42992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EE78C-D47D-F829-03AE-21513CB11EF4}"/>
              </a:ext>
            </a:extLst>
          </p:cNvPr>
          <p:cNvSpPr txBox="1"/>
          <p:nvPr/>
        </p:nvSpPr>
        <p:spPr>
          <a:xfrm>
            <a:off x="1066800" y="5663625"/>
            <a:ext cx="2884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Simulated voids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1B06A-830C-7AAA-E469-A487848CB03B}"/>
              </a:ext>
            </a:extLst>
          </p:cNvPr>
          <p:cNvSpPr txBox="1"/>
          <p:nvPr/>
        </p:nvSpPr>
        <p:spPr>
          <a:xfrm>
            <a:off x="5181600" y="5663625"/>
            <a:ext cx="361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Reconstructed voids</a:t>
            </a:r>
          </a:p>
        </p:txBody>
      </p:sp>
    </p:spTree>
    <p:extLst>
      <p:ext uri="{BB962C8B-B14F-4D97-AF65-F5344CB8AC3E}">
        <p14:creationId xmlns:p14="http://schemas.microsoft.com/office/powerpoint/2010/main" val="1826432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realistic model of the pyramid with additional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Pyramid based on a CAD model of Khufu’s pyramid plus </a:t>
            </a:r>
            <a:r>
              <a:rPr lang="en-US" sz="2400" dirty="0"/>
              <a:t>additional voids.</a:t>
            </a:r>
            <a:endParaRPr lang="en-US" dirty="0"/>
          </a:p>
          <a:p>
            <a:pPr lvl="1"/>
            <a:r>
              <a:rPr lang="en-US" sz="2400" dirty="0"/>
              <a:t>To show EGP capability to see known and additional internal structures.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BB4436-7538-FB38-F83C-BFC9B4900B3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537446"/>
            <a:ext cx="9070215" cy="4863354"/>
            <a:chOff x="1455672" y="1632921"/>
            <a:chExt cx="9212329" cy="4939554"/>
          </a:xfrm>
        </p:grpSpPr>
        <p:pic>
          <p:nvPicPr>
            <p:cNvPr id="7" name="Google Shape;71;p14">
              <a:extLst>
                <a:ext uri="{FF2B5EF4-FFF2-40B4-BE49-F238E27FC236}">
                  <a16:creationId xmlns:a16="http://schemas.microsoft.com/office/drawing/2014/main" id="{8CA42055-DAE3-7276-6657-72F660DA1DD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0" y="1632921"/>
              <a:ext cx="9135374" cy="4939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4B96DC-4B9D-4272-543B-99D2BA0459D2}"/>
                </a:ext>
              </a:extLst>
            </p:cNvPr>
            <p:cNvSpPr txBox="1"/>
            <p:nvPr/>
          </p:nvSpPr>
          <p:spPr>
            <a:xfrm>
              <a:off x="1455672" y="1641224"/>
              <a:ext cx="4188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Hypothetical 2</a:t>
              </a:r>
              <a:r>
                <a:rPr lang="en-US" sz="2400" baseline="30000" dirty="0">
                  <a:solidFill>
                    <a:srgbClr val="FFFF00"/>
                  </a:solidFill>
                </a:rPr>
                <a:t>nd</a:t>
              </a:r>
              <a:r>
                <a:rPr lang="en-US" sz="2400" dirty="0">
                  <a:solidFill>
                    <a:srgbClr val="FFFF00"/>
                  </a:solidFill>
                </a:rPr>
                <a:t> King’s chamber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E150A2-145F-7A95-49C3-79B5975C98DB}"/>
                </a:ext>
              </a:extLst>
            </p:cNvPr>
            <p:cNvSpPr txBox="1"/>
            <p:nvPr/>
          </p:nvSpPr>
          <p:spPr>
            <a:xfrm>
              <a:off x="1460545" y="2487391"/>
              <a:ext cx="2089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King’s chamber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AEF7B3-B6ED-D0F8-EBA6-3A67EAA46991}"/>
                </a:ext>
              </a:extLst>
            </p:cNvPr>
            <p:cNvSpPr txBox="1"/>
            <p:nvPr/>
          </p:nvSpPr>
          <p:spPr>
            <a:xfrm>
              <a:off x="7901814" y="2197685"/>
              <a:ext cx="2209489" cy="844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Scan Pyramid’s </a:t>
              </a:r>
              <a:br>
                <a:rPr lang="en-US" sz="2400" dirty="0">
                  <a:solidFill>
                    <a:srgbClr val="FFFF00"/>
                  </a:solidFill>
                </a:rPr>
              </a:br>
              <a:r>
                <a:rPr lang="en-US" sz="2400" dirty="0">
                  <a:solidFill>
                    <a:srgbClr val="FFFF00"/>
                  </a:solidFill>
                </a:rPr>
                <a:t>Big Void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EA72D2-BCD3-9955-72CC-F5ABFE98C834}"/>
                </a:ext>
              </a:extLst>
            </p:cNvPr>
            <p:cNvSpPr txBox="1"/>
            <p:nvPr/>
          </p:nvSpPr>
          <p:spPr>
            <a:xfrm>
              <a:off x="7773282" y="5965366"/>
              <a:ext cx="2378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Queen’s chamber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567D19-1ABB-711D-D2DE-A5520505AB65}"/>
                </a:ext>
              </a:extLst>
            </p:cNvPr>
            <p:cNvSpPr txBox="1"/>
            <p:nvPr/>
          </p:nvSpPr>
          <p:spPr>
            <a:xfrm>
              <a:off x="8763312" y="3247452"/>
              <a:ext cx="1904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Grand Gallery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F6BA4F-3CE7-F37D-8BFC-71DCFF8A2E3B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6858001" y="3478284"/>
              <a:ext cx="1905311" cy="6244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57B952A-D7B0-29F9-C508-945B6B16E5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1688" y="4552300"/>
              <a:ext cx="2061713" cy="14594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9EFFD99-C25F-11F8-624F-53954E9C13E2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6484872" y="2619694"/>
              <a:ext cx="1416942" cy="98548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A858C2F-AD4F-4CF4-672F-EF05B2437D98}"/>
                </a:ext>
              </a:extLst>
            </p:cNvPr>
            <p:cNvCxnSpPr>
              <a:cxnSpLocks/>
            </p:cNvCxnSpPr>
            <p:nvPr/>
          </p:nvCxnSpPr>
          <p:spPr>
            <a:xfrm>
              <a:off x="3428690" y="2793643"/>
              <a:ext cx="2185999" cy="106795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F1FA55E-1DC7-CCC2-C5CD-98A8F6E309A5}"/>
                </a:ext>
              </a:extLst>
            </p:cNvPr>
            <p:cNvCxnSpPr>
              <a:cxnSpLocks/>
            </p:cNvCxnSpPr>
            <p:nvPr/>
          </p:nvCxnSpPr>
          <p:spPr>
            <a:xfrm>
              <a:off x="3702546" y="2102888"/>
              <a:ext cx="2125709" cy="38450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AD777C-674C-44BB-2534-E0B73269211F}"/>
                </a:ext>
              </a:extLst>
            </p:cNvPr>
            <p:cNvSpPr txBox="1"/>
            <p:nvPr/>
          </p:nvSpPr>
          <p:spPr>
            <a:xfrm>
              <a:off x="1524000" y="5965366"/>
              <a:ext cx="2468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Detector locations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EFF28BC-4BD7-C6E9-1090-C8F6A1CB8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7466" y="5052819"/>
              <a:ext cx="124735" cy="95453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F95BCA8-8564-3974-B91F-6A261E074185}"/>
              </a:ext>
            </a:extLst>
          </p:cNvPr>
          <p:cNvSpPr txBox="1"/>
          <p:nvPr/>
        </p:nvSpPr>
        <p:spPr>
          <a:xfrm>
            <a:off x="0" y="6353761"/>
            <a:ext cx="477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all shown detector locations will be possible.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78CF3-436F-081C-2262-365945CB4272}"/>
              </a:ext>
            </a:extLst>
          </p:cNvPr>
          <p:cNvSpPr txBox="1"/>
          <p:nvPr/>
        </p:nvSpPr>
        <p:spPr>
          <a:xfrm>
            <a:off x="9054061" y="2327502"/>
            <a:ext cx="29563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Additional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Big void: </a:t>
            </a:r>
            <a:br>
              <a:rPr lang="en-US" sz="2400" dirty="0"/>
            </a:br>
            <a:r>
              <a:rPr lang="en-US" sz="2400" dirty="0"/>
              <a:t>based on results of</a:t>
            </a:r>
            <a:br>
              <a:rPr lang="en-US" sz="2400" dirty="0"/>
            </a:br>
            <a:r>
              <a:rPr lang="en-US" sz="2400" dirty="0"/>
              <a:t>the Scan Pyramid </a:t>
            </a:r>
            <a:br>
              <a:rPr lang="en-US" sz="2400" dirty="0"/>
            </a:br>
            <a:r>
              <a:rPr lang="en-US" sz="2400" dirty="0"/>
              <a:t>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King’s chamber:</a:t>
            </a:r>
            <a:br>
              <a:rPr lang="en-US" sz="2400" dirty="0"/>
            </a:br>
            <a:r>
              <a:rPr lang="en-US" sz="2400" dirty="0"/>
              <a:t>based on </a:t>
            </a:r>
            <a:br>
              <a:rPr lang="en-US" sz="2400" dirty="0"/>
            </a:br>
            <a:r>
              <a:rPr lang="en-US" sz="2400" dirty="0"/>
              <a:t>micro-gravity data.</a:t>
            </a:r>
          </a:p>
        </p:txBody>
      </p:sp>
    </p:spTree>
    <p:extLst>
      <p:ext uri="{BB962C8B-B14F-4D97-AF65-F5344CB8AC3E}">
        <p14:creationId xmlns:p14="http://schemas.microsoft.com/office/powerpoint/2010/main" val="73562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0;p14">
            <a:extLst>
              <a:ext uri="{FF2B5EF4-FFF2-40B4-BE49-F238E27FC236}">
                <a16:creationId xmlns:a16="http://schemas.microsoft.com/office/drawing/2014/main" id="{0933FE81-6F70-43EC-4B4C-A5409F5BD0E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5864"/>
          <a:stretch/>
        </p:blipFill>
        <p:spPr>
          <a:xfrm>
            <a:off x="6179600" y="2057400"/>
            <a:ext cx="5860000" cy="385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>
            <a:extLst>
              <a:ext uri="{FF2B5EF4-FFF2-40B4-BE49-F238E27FC236}">
                <a16:creationId xmlns:a16="http://schemas.microsoft.com/office/drawing/2014/main" id="{3E89C61A-8CC2-5E68-5185-E62D0777E5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226842"/>
            <a:ext cx="6116560" cy="33072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realistic model of the pyramid with additional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Pyramid based on a CAD model of Khufu’s pyramid plus two additional structures.</a:t>
            </a:r>
          </a:p>
          <a:p>
            <a:pPr lvl="1"/>
            <a:r>
              <a:rPr lang="en-US" sz="2400" dirty="0"/>
              <a:t>Total exposure time about 2 years (of two 2x2 container arrays at different locations).</a:t>
            </a:r>
          </a:p>
          <a:p>
            <a:pPr lvl="1"/>
            <a:r>
              <a:rPr lang="en-US" sz="2400" dirty="0"/>
              <a:t>Back projection of simulated data.</a:t>
            </a:r>
          </a:p>
          <a:p>
            <a:pPr lvl="1"/>
            <a:r>
              <a:rPr lang="en-US" sz="2400" dirty="0"/>
              <a:t>Known and additional internal structures are visible.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63224-638A-3471-2523-95D4988472FB}"/>
              </a:ext>
            </a:extLst>
          </p:cNvPr>
          <p:cNvSpPr txBox="1"/>
          <p:nvPr/>
        </p:nvSpPr>
        <p:spPr>
          <a:xfrm>
            <a:off x="20215" y="5620736"/>
            <a:ext cx="538998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Simulated model of the pyramid with </a:t>
            </a:r>
            <a:br>
              <a:rPr lang="en-US" sz="2400" dirty="0"/>
            </a:br>
            <a:r>
              <a:rPr lang="en-US" sz="2400" dirty="0"/>
              <a:t>two additional voids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4BCEC-B4A6-B961-0AD7-383EDE6D264D}"/>
              </a:ext>
            </a:extLst>
          </p:cNvPr>
          <p:cNvSpPr txBox="1"/>
          <p:nvPr/>
        </p:nvSpPr>
        <p:spPr>
          <a:xfrm>
            <a:off x="6472951" y="5616071"/>
            <a:ext cx="515724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 north-south slice through the King’s </a:t>
            </a:r>
            <a:br>
              <a:rPr lang="en-US" sz="2400" dirty="0"/>
            </a:br>
            <a:r>
              <a:rPr lang="en-US" sz="2400" dirty="0"/>
              <a:t>chamber of the reconstructed 3D image</a:t>
            </a:r>
            <a:br>
              <a:rPr lang="en-US" sz="2400" dirty="0"/>
            </a:br>
            <a:r>
              <a:rPr lang="en-US" sz="2400" dirty="0"/>
              <a:t>of the simulated pyramid</a:t>
            </a:r>
          </a:p>
        </p:txBody>
      </p:sp>
    </p:spTree>
    <p:extLst>
      <p:ext uri="{BB962C8B-B14F-4D97-AF65-F5344CB8AC3E}">
        <p14:creationId xmlns:p14="http://schemas.microsoft.com/office/powerpoint/2010/main" val="322266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DEE7-EA46-DB2A-A498-4685A930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Tomographic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BC3F-87D6-8111-E310-2B116E268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Next step: Improve the reconstruction by </a:t>
            </a:r>
            <a:br>
              <a:rPr lang="en-US" dirty="0"/>
            </a:br>
            <a:r>
              <a:rPr lang="en-US" dirty="0"/>
              <a:t>using an iterative reconstruction algorithm.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Similar to CT scans used </a:t>
            </a:r>
            <a:br>
              <a:rPr lang="en-US" sz="2400" dirty="0"/>
            </a:br>
            <a:r>
              <a:rPr lang="en-US" sz="2400" dirty="0"/>
              <a:t>in medical applications.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Example: Horizontal slice through </a:t>
            </a:r>
            <a:br>
              <a:rPr lang="en-US" sz="2400" dirty="0"/>
            </a:br>
            <a:r>
              <a:rPr lang="en-US" sz="2400" dirty="0"/>
              <a:t>a </a:t>
            </a:r>
            <a:r>
              <a:rPr lang="en-US" sz="2400" dirty="0" err="1"/>
              <a:t>tomographically</a:t>
            </a:r>
            <a:r>
              <a:rPr lang="en-US" sz="2400" dirty="0"/>
              <a:t> reconstructed </a:t>
            </a:r>
            <a:br>
              <a:rPr lang="en-US" sz="2400" dirty="0"/>
            </a:br>
            <a:r>
              <a:rPr lang="en-US" sz="2400" dirty="0"/>
              <a:t>3D image of a pyramid with </a:t>
            </a:r>
            <a:br>
              <a:rPr lang="en-US" sz="2400" dirty="0"/>
            </a:br>
            <a:r>
              <a:rPr lang="en-US" sz="2400" dirty="0"/>
              <a:t>spherical voids.</a:t>
            </a:r>
          </a:p>
          <a:p>
            <a:pPr lvl="2"/>
            <a:r>
              <a:rPr lang="en-US" sz="2400" dirty="0"/>
              <a:t>Work in progress: Data is not based</a:t>
            </a:r>
            <a:br>
              <a:rPr lang="en-US" sz="2400" dirty="0"/>
            </a:br>
            <a:r>
              <a:rPr lang="en-US" sz="2400" dirty="0"/>
              <a:t>on a full simulation e.g. with multiple</a:t>
            </a:r>
            <a:br>
              <a:rPr lang="en-US" sz="2400" dirty="0"/>
            </a:br>
            <a:r>
              <a:rPr lang="en-US" sz="2400" dirty="0"/>
              <a:t>scattering.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FC490-49A1-FB75-78F8-93F75E82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46149-326C-5257-D9FB-AF233ACA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FD0E6-910D-71DB-2E0B-0E387D85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1" descr="alt-text">
            <a:extLst>
              <a:ext uri="{FF2B5EF4-FFF2-40B4-BE49-F238E27FC236}">
                <a16:creationId xmlns:a16="http://schemas.microsoft.com/office/drawing/2014/main" id="{CD1D7D7C-25DF-7FE3-2BEC-494E4F6E9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846" t="3355" r="16036" b="4211"/>
          <a:stretch/>
        </p:blipFill>
        <p:spPr>
          <a:xfrm>
            <a:off x="6444728" y="838200"/>
            <a:ext cx="1853198" cy="2590800"/>
          </a:xfrm>
          <a:prstGeom prst="rect">
            <a:avLst/>
          </a:prstGeom>
        </p:spPr>
      </p:pic>
      <p:pic>
        <p:nvPicPr>
          <p:cNvPr id="8" name="Picture 4" descr="recon_head">
            <a:extLst>
              <a:ext uri="{FF2B5EF4-FFF2-40B4-BE49-F238E27FC236}">
                <a16:creationId xmlns:a16="http://schemas.microsoft.com/office/drawing/2014/main" id="{25244241-578C-48E0-E74D-3660F6484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8085" r="17428" b="10854"/>
          <a:stretch/>
        </p:blipFill>
        <p:spPr bwMode="auto">
          <a:xfrm>
            <a:off x="8941742" y="838200"/>
            <a:ext cx="259855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9E8F54-4981-5968-B1A7-0B4B0ADBD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581400"/>
            <a:ext cx="3129321" cy="30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/>
              <a:t>Status of EGP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Egyptian Ministry of Antiquities requested proposals for a follow-up study after the results of the Scan Pyramid project’s discovery.</a:t>
            </a:r>
          </a:p>
          <a:p>
            <a:pPr lvl="1"/>
            <a:r>
              <a:rPr lang="en-US" sz="2400" dirty="0"/>
              <a:t>EGP was approved in 2018.</a:t>
            </a:r>
          </a:p>
          <a:p>
            <a:pPr lvl="1"/>
            <a:endParaRPr lang="en-US" sz="2400" dirty="0"/>
          </a:p>
          <a:p>
            <a:r>
              <a:rPr lang="en-US" dirty="0"/>
              <a:t>Seed funding</a:t>
            </a:r>
          </a:p>
          <a:p>
            <a:pPr lvl="1"/>
            <a:r>
              <a:rPr lang="en-US" sz="2400" dirty="0"/>
              <a:t>The EGP mission received a grant from the University of Chicago’s Big Ideas Generator.</a:t>
            </a:r>
          </a:p>
          <a:p>
            <a:pPr lvl="1"/>
            <a:r>
              <a:rPr lang="en-US" sz="2400" dirty="0"/>
              <a:t>Fermilab/DOE has supplied matching funds.</a:t>
            </a:r>
          </a:p>
          <a:p>
            <a:pPr lvl="1"/>
            <a:r>
              <a:rPr lang="en-US" sz="2400" dirty="0"/>
              <a:t>We have been given resources at the open science grid to run simulations.</a:t>
            </a:r>
          </a:p>
          <a:p>
            <a:endParaRPr lang="en-US" dirty="0"/>
          </a:p>
          <a:p>
            <a:r>
              <a:rPr lang="en-US" dirty="0"/>
              <a:t>Detector design is ready.</a:t>
            </a:r>
          </a:p>
          <a:p>
            <a:endParaRPr lang="en-US" dirty="0"/>
          </a:p>
          <a:p>
            <a:r>
              <a:rPr lang="en-US" dirty="0"/>
              <a:t>Prototype counters built, tested and found to meet the requirements.</a:t>
            </a:r>
          </a:p>
          <a:p>
            <a:endParaRPr lang="en-US" dirty="0"/>
          </a:p>
          <a:p>
            <a:r>
              <a:rPr lang="en-US" dirty="0"/>
              <a:t>Simulations have been run to determine the capabilities of the detectors.</a:t>
            </a:r>
          </a:p>
          <a:p>
            <a:endParaRPr lang="en-US" dirty="0"/>
          </a:p>
          <a:p>
            <a:r>
              <a:rPr lang="en-US" dirty="0"/>
              <a:t>We are ready to go.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5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/>
              <a:t>EGP Mission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685800"/>
            <a:ext cx="10058400" cy="5943600"/>
          </a:xfrm>
        </p:spPr>
        <p:txBody>
          <a:bodyPr>
            <a:noAutofit/>
          </a:bodyPr>
          <a:lstStyle/>
          <a:p>
            <a:r>
              <a:rPr lang="en-US" sz="2200" dirty="0"/>
              <a:t>Fermilab: </a:t>
            </a:r>
            <a:br>
              <a:rPr lang="en-US" sz="2200" dirty="0"/>
            </a:br>
            <a:r>
              <a:rPr lang="en-US" sz="2200" dirty="0"/>
              <a:t>Alan </a:t>
            </a:r>
            <a:r>
              <a:rPr lang="en-US" sz="2200" dirty="0" err="1"/>
              <a:t>Bross</a:t>
            </a:r>
            <a:r>
              <a:rPr lang="en-US" sz="2200" dirty="0"/>
              <a:t>, Anna </a:t>
            </a:r>
            <a:r>
              <a:rPr lang="en-US" sz="2200" dirty="0" err="1"/>
              <a:t>Pla</a:t>
            </a:r>
            <a:r>
              <a:rPr lang="en-US" sz="2200" dirty="0"/>
              <a:t>-Dalmau, </a:t>
            </a:r>
            <a:r>
              <a:rPr lang="en-US" sz="2200" dirty="0" err="1"/>
              <a:t>Sten</a:t>
            </a:r>
            <a:r>
              <a:rPr lang="en-US" sz="2200" dirty="0"/>
              <a:t> Hansen, Paul </a:t>
            </a:r>
            <a:r>
              <a:rPr lang="en-US" sz="2200" dirty="0" err="1"/>
              <a:t>Rubinov</a:t>
            </a:r>
            <a:endParaRPr lang="en-US" sz="2200" dirty="0"/>
          </a:p>
          <a:p>
            <a:endParaRPr lang="en-US" sz="1000" dirty="0"/>
          </a:p>
          <a:p>
            <a:r>
              <a:rPr lang="en-US" sz="2200" dirty="0"/>
              <a:t>University of Virginia: </a:t>
            </a:r>
            <a:br>
              <a:rPr lang="en-US" sz="2200" dirty="0"/>
            </a:br>
            <a:r>
              <a:rPr lang="en-US" sz="2200" dirty="0"/>
              <a:t>E. C. Dukes, Ralf Ehrlich, Eric Fernandez</a:t>
            </a:r>
          </a:p>
          <a:p>
            <a:endParaRPr lang="en-US" sz="1000" dirty="0"/>
          </a:p>
          <a:p>
            <a:r>
              <a:rPr lang="en-US" sz="2200" dirty="0"/>
              <a:t>Virginia Tech: </a:t>
            </a:r>
            <a:br>
              <a:rPr lang="en-US" sz="2200" dirty="0"/>
            </a:br>
            <a:r>
              <a:rPr lang="en-US" sz="2200" dirty="0"/>
              <a:t>Sophie Dukes</a:t>
            </a:r>
          </a:p>
          <a:p>
            <a:endParaRPr lang="en-US" sz="1000" dirty="0"/>
          </a:p>
          <a:p>
            <a:r>
              <a:rPr lang="en-US" sz="2200" dirty="0"/>
              <a:t>Cairo University: </a:t>
            </a:r>
            <a:br>
              <a:rPr lang="en-US" sz="2200" dirty="0"/>
            </a:br>
            <a:r>
              <a:rPr lang="en-US" sz="2200" dirty="0"/>
              <a:t>Mohamed </a:t>
            </a:r>
            <a:r>
              <a:rPr lang="en-US" sz="2200" dirty="0" err="1"/>
              <a:t>Gobashy</a:t>
            </a:r>
            <a:endParaRPr lang="en-US" sz="2200" dirty="0"/>
          </a:p>
          <a:p>
            <a:endParaRPr lang="en-US" sz="1000" dirty="0"/>
          </a:p>
          <a:p>
            <a:r>
              <a:rPr lang="en-US" sz="2200" dirty="0"/>
              <a:t>University of Oxford: </a:t>
            </a:r>
            <a:br>
              <a:rPr lang="en-US" sz="2200" dirty="0"/>
            </a:br>
            <a:r>
              <a:rPr lang="en-US" sz="2200" dirty="0" err="1"/>
              <a:t>Ishbel</a:t>
            </a:r>
            <a:r>
              <a:rPr lang="en-US" sz="2200" dirty="0"/>
              <a:t> Jamieson</a:t>
            </a:r>
          </a:p>
          <a:p>
            <a:endParaRPr lang="en-US" sz="1000" dirty="0"/>
          </a:p>
          <a:p>
            <a:r>
              <a:rPr lang="en-US" sz="2200" dirty="0"/>
              <a:t>University of Chicago: </a:t>
            </a:r>
            <a:br>
              <a:rPr lang="en-US" sz="2200" dirty="0"/>
            </a:br>
            <a:r>
              <a:rPr lang="en-US" sz="2200" dirty="0" err="1"/>
              <a:t>Joren</a:t>
            </a:r>
            <a:r>
              <a:rPr lang="en-US" sz="2200" dirty="0"/>
              <a:t> </a:t>
            </a:r>
            <a:r>
              <a:rPr lang="en-US" sz="2200" dirty="0" err="1"/>
              <a:t>Husic</a:t>
            </a:r>
            <a:r>
              <a:rPr lang="en-US" sz="2200" dirty="0"/>
              <a:t>, George Iskander, Patrick </a:t>
            </a:r>
            <a:r>
              <a:rPr lang="en-US" sz="2200" dirty="0" err="1"/>
              <a:t>LaRiviere</a:t>
            </a:r>
            <a:r>
              <a:rPr lang="en-US" sz="2200" dirty="0"/>
              <a:t>, Mira Liu, </a:t>
            </a:r>
            <a:br>
              <a:rPr lang="en-US" sz="2200" dirty="0"/>
            </a:br>
            <a:r>
              <a:rPr lang="en-US" sz="2200" dirty="0"/>
              <a:t>Omar </a:t>
            </a:r>
            <a:r>
              <a:rPr lang="en-US" sz="2200" dirty="0" err="1"/>
              <a:t>Shohoud</a:t>
            </a:r>
            <a:r>
              <a:rPr lang="en-US" sz="2200" dirty="0"/>
              <a:t>, Phillip Vargas, Tabitha Welch</a:t>
            </a:r>
          </a:p>
          <a:p>
            <a:endParaRPr lang="en-US" sz="1000" dirty="0"/>
          </a:p>
          <a:p>
            <a:r>
              <a:rPr lang="en-US" sz="2200" dirty="0"/>
              <a:t>Yale University: </a:t>
            </a:r>
            <a:br>
              <a:rPr lang="en-US" sz="2200" dirty="0"/>
            </a:br>
            <a:r>
              <a:rPr lang="en-US" sz="2200" dirty="0"/>
              <a:t>Gregory </a:t>
            </a:r>
            <a:r>
              <a:rPr lang="en-US" sz="2200" dirty="0" err="1"/>
              <a:t>Marouard</a:t>
            </a:r>
            <a:r>
              <a:rPr lang="en-US" sz="2200" dirty="0"/>
              <a:t>, Nadine Moeller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ECCD4D-E02F-CF21-2E34-6782FA11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2133600" cy="52205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6EEE264-423A-7CA0-E7FF-A6F53775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2" y="1596144"/>
            <a:ext cx="968959" cy="6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01CC9E-1D6C-592F-247B-2150F1881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2351314"/>
            <a:ext cx="1219200" cy="696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E18C23-9DC6-05DC-A1E8-C007B33E8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42" y="3175864"/>
            <a:ext cx="566058" cy="760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CB6922-96CD-DDAA-91D8-0C220362B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07" y="3962400"/>
            <a:ext cx="754528" cy="752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371E98-F9CE-F3EF-1A19-939573546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55" y="4876800"/>
            <a:ext cx="2133600" cy="507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FB6E4C-1AF0-E5A5-A512-80A97CA19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736" y="6014759"/>
            <a:ext cx="596219" cy="6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1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behind </a:t>
            </a:r>
            <a:r>
              <a:rPr lang="en-US" dirty="0" err="1"/>
              <a:t>Muography</a:t>
            </a:r>
            <a:r>
              <a:rPr lang="en-US" dirty="0"/>
              <a:t> –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1400" dirty="0"/>
          </a:p>
          <a:p>
            <a:r>
              <a:rPr lang="en-US" dirty="0" err="1"/>
              <a:t>Muography</a:t>
            </a:r>
            <a:r>
              <a:rPr lang="en-US" dirty="0"/>
              <a:t> </a:t>
            </a:r>
          </a:p>
          <a:p>
            <a:pPr lvl="1"/>
            <a:r>
              <a:rPr lang="en-US" sz="2400" dirty="0"/>
              <a:t>Tomography with cosmic-ray muons instead of X-rays.</a:t>
            </a:r>
          </a:p>
          <a:p>
            <a:pPr lvl="1"/>
            <a:r>
              <a:rPr lang="en-US" sz="2400" dirty="0"/>
              <a:t>Cosmic-ray muons are naturally occurring. </a:t>
            </a:r>
            <a:br>
              <a:rPr lang="en-US" sz="2400" dirty="0"/>
            </a:br>
            <a:r>
              <a:rPr lang="en-US" sz="2400" dirty="0"/>
              <a:t>So no artificial radiation is required.</a:t>
            </a:r>
          </a:p>
          <a:p>
            <a:pPr lvl="1"/>
            <a:r>
              <a:rPr lang="en-US" sz="2400" dirty="0"/>
              <a:t>Non-invasive, non-destructive method to create </a:t>
            </a:r>
            <a:br>
              <a:rPr lang="en-US" sz="2400" dirty="0"/>
            </a:br>
            <a:r>
              <a:rPr lang="en-US" sz="2400" dirty="0"/>
              <a:t>a 3D image of the internal structures of objects.</a:t>
            </a:r>
          </a:p>
          <a:p>
            <a:endParaRPr lang="en-US" sz="1400" dirty="0"/>
          </a:p>
          <a:p>
            <a:r>
              <a:rPr lang="en-US" dirty="0"/>
              <a:t>Cosmic-ray muons</a:t>
            </a:r>
          </a:p>
          <a:p>
            <a:pPr lvl="1"/>
            <a:r>
              <a:rPr lang="en-US" sz="2400" dirty="0"/>
              <a:t>Earth’s upper atmosphere gets hit by cosmic rays</a:t>
            </a:r>
            <a:br>
              <a:rPr lang="en-US" sz="2400" dirty="0"/>
            </a:br>
            <a:r>
              <a:rPr lang="en-US" sz="2400" dirty="0"/>
              <a:t>(high-energy particles from outside the solar system).</a:t>
            </a:r>
          </a:p>
          <a:p>
            <a:pPr lvl="1"/>
            <a:r>
              <a:rPr lang="en-US" sz="2400" dirty="0"/>
              <a:t>They interact with the atomic nuclei in the atmosphere </a:t>
            </a:r>
            <a:br>
              <a:rPr lang="en-US" sz="2400" dirty="0"/>
            </a:br>
            <a:r>
              <a:rPr lang="en-US" sz="2400" dirty="0"/>
              <a:t>to produce e.g. charged </a:t>
            </a:r>
            <a:r>
              <a:rPr lang="en-US" sz="2400" dirty="0" err="1"/>
              <a:t>pions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Charged </a:t>
            </a:r>
            <a:r>
              <a:rPr lang="en-US" sz="2400" dirty="0" err="1"/>
              <a:t>pions</a:t>
            </a:r>
            <a:r>
              <a:rPr lang="en-US" sz="2400" dirty="0"/>
              <a:t> decay almost exclusively into muons.</a:t>
            </a:r>
          </a:p>
          <a:p>
            <a:pPr lvl="1"/>
            <a:r>
              <a:rPr lang="en-US" sz="2400" dirty="0"/>
              <a:t>Due to their high energies, large numbers of them make </a:t>
            </a:r>
            <a:br>
              <a:rPr lang="en-US" sz="2400" dirty="0"/>
            </a:br>
            <a:r>
              <a:rPr lang="en-US" sz="2400" dirty="0"/>
              <a:t>it to the surface of the Earth.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FCCB7-E5D3-D498-007A-8BE9813BD419}"/>
              </a:ext>
            </a:extLst>
          </p:cNvPr>
          <p:cNvSpPr txBox="1"/>
          <p:nvPr/>
        </p:nvSpPr>
        <p:spPr>
          <a:xfrm>
            <a:off x="8153400" y="6366302"/>
            <a:ext cx="2743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Image credit: Alberto </a:t>
            </a:r>
            <a:r>
              <a:rPr lang="en-US" sz="1050" dirty="0" err="1"/>
              <a:t>Izquierdo</a:t>
            </a:r>
            <a:r>
              <a:rPr lang="en-US" sz="1050" dirty="0"/>
              <a:t>; courtesy of </a:t>
            </a:r>
            <a:br>
              <a:rPr lang="en-US" sz="1050" dirty="0"/>
            </a:br>
            <a:r>
              <a:rPr lang="en-US" sz="1050" dirty="0"/>
              <a:t>Francisco </a:t>
            </a:r>
            <a:r>
              <a:rPr lang="en-US" sz="1050" dirty="0" err="1"/>
              <a:t>Barradas</a:t>
            </a:r>
            <a:r>
              <a:rPr lang="en-US" sz="1050" dirty="0"/>
              <a:t> </a:t>
            </a:r>
            <a:r>
              <a:rPr lang="en-US" sz="1050" dirty="0" err="1"/>
              <a:t>Solas</a:t>
            </a:r>
            <a:r>
              <a:rPr lang="en-US" sz="1050" dirty="0"/>
              <a:t>, Science in School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C25778-9B64-5E68-4426-8953E753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68" y="757744"/>
            <a:ext cx="3896932" cy="56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151B-CFD6-7602-D314-4B8EEDE0412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/>
              <a:t>Muons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CD5859-E841-6BC1-0552-612B1D07A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Electrically charged elementary particle.</a:t>
            </a:r>
          </a:p>
          <a:p>
            <a:pPr lvl="1"/>
            <a:endParaRPr lang="en-US" sz="2400" dirty="0"/>
          </a:p>
          <a:p>
            <a:r>
              <a:rPr lang="en-US" dirty="0"/>
              <a:t>Similar to electrons, </a:t>
            </a:r>
            <a:br>
              <a:rPr lang="en-US" dirty="0"/>
            </a:br>
            <a:r>
              <a:rPr lang="en-US" dirty="0"/>
              <a:t>but with a 200 times higher mass.</a:t>
            </a:r>
          </a:p>
          <a:p>
            <a:pPr lvl="1"/>
            <a:endParaRPr lang="en-US" sz="2400" dirty="0"/>
          </a:p>
          <a:p>
            <a:r>
              <a:rPr lang="en-US" dirty="0"/>
              <a:t>Unstable with a mean life time of 2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61B3D-A8BC-5D4C-C017-555211D4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AF388-08B7-F88A-F58C-41DD0AD1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E9AF3-54EB-449F-5C30-09FEE8AE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10804-FA4F-DECE-4B5F-156A52FB4F74}"/>
              </a:ext>
            </a:extLst>
          </p:cNvPr>
          <p:cNvSpPr txBox="1"/>
          <p:nvPr/>
        </p:nvSpPr>
        <p:spPr>
          <a:xfrm>
            <a:off x="5995441" y="6172200"/>
            <a:ext cx="42915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Courtesy to Wikipedia: 'Standard Model of Elementary Particles' by </a:t>
            </a:r>
            <a:r>
              <a:rPr lang="en-US" sz="1050" dirty="0" err="1"/>
              <a:t>MissMJ</a:t>
            </a:r>
            <a:endParaRPr lang="en-US" sz="10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F022C5-AE06-42A5-1B18-059F01C15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86" y="743708"/>
            <a:ext cx="5847714" cy="55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0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behind </a:t>
            </a:r>
            <a:r>
              <a:rPr lang="en-US" dirty="0" err="1"/>
              <a:t>Muography</a:t>
            </a:r>
            <a:r>
              <a:rPr lang="en-US" dirty="0"/>
              <a:t>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Muons </a:t>
            </a:r>
          </a:p>
          <a:p>
            <a:pPr lvl="1"/>
            <a:r>
              <a:rPr lang="en-US" sz="2400" dirty="0"/>
              <a:t>can penetrate matter better than X-rays.</a:t>
            </a:r>
          </a:p>
          <a:p>
            <a:pPr lvl="1"/>
            <a:r>
              <a:rPr lang="en-US" sz="2400" dirty="0"/>
              <a:t>can scan larger / denser objects that </a:t>
            </a:r>
            <a:br>
              <a:rPr lang="en-US" sz="2400" dirty="0"/>
            </a:br>
            <a:r>
              <a:rPr lang="en-US" sz="2400" dirty="0"/>
              <a:t>cannot be scanned with X-rays.</a:t>
            </a:r>
          </a:p>
          <a:p>
            <a:endParaRPr lang="en-US" dirty="0"/>
          </a:p>
          <a:p>
            <a:r>
              <a:rPr lang="en-US" dirty="0"/>
              <a:t>Muon detectors are placed around the </a:t>
            </a:r>
            <a:br>
              <a:rPr lang="en-US" dirty="0"/>
            </a:br>
            <a:r>
              <a:rPr lang="en-US" dirty="0"/>
              <a:t>object that needs to be scanned.</a:t>
            </a:r>
          </a:p>
          <a:p>
            <a:pPr lvl="1"/>
            <a:r>
              <a:rPr lang="en-US" sz="2400" dirty="0"/>
              <a:t>Fewer muons will be detected at </a:t>
            </a:r>
            <a:br>
              <a:rPr lang="en-US" sz="2400" dirty="0"/>
            </a:br>
            <a:r>
              <a:rPr lang="en-US" sz="2400" dirty="0"/>
              <a:t>paths that go through high-density materials</a:t>
            </a:r>
            <a:br>
              <a:rPr lang="en-US" sz="2400" dirty="0"/>
            </a:br>
            <a:r>
              <a:rPr lang="en-US" sz="2400" dirty="0"/>
              <a:t>(only muons with a high enough initial energy).</a:t>
            </a:r>
          </a:p>
          <a:p>
            <a:endParaRPr lang="en-US" dirty="0"/>
          </a:p>
          <a:p>
            <a:r>
              <a:rPr lang="en-US" dirty="0" err="1"/>
              <a:t>Muography</a:t>
            </a:r>
            <a:r>
              <a:rPr lang="en-US" dirty="0"/>
              <a:t> has a wide range of applications.</a:t>
            </a:r>
          </a:p>
          <a:p>
            <a:pPr lvl="1"/>
            <a:r>
              <a:rPr lang="en-US" sz="2400" dirty="0"/>
              <a:t>Scanning volcanos, nuclear reactors, </a:t>
            </a:r>
            <a:br>
              <a:rPr lang="en-US" sz="2400" dirty="0"/>
            </a:br>
            <a:r>
              <a:rPr lang="en-US" sz="2400" dirty="0"/>
              <a:t>cargo containers, …., and pyramids.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5004C6E-4575-A4DC-5EB6-39A1CDA6EB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021728"/>
              </p:ext>
            </p:extLst>
          </p:nvPr>
        </p:nvGraphicFramePr>
        <p:xfrm>
          <a:off x="5922416" y="1676400"/>
          <a:ext cx="625808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2" imgW="7866392" imgH="4596698" progId="CorelDRAWHome.Graphic.18">
                  <p:embed/>
                </p:oleObj>
              </mc:Choice>
              <mc:Fallback>
                <p:oleObj name="CorelDRAW Home &amp; Students" r:id="rId2" imgW="7866392" imgH="4596698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22416" y="1676400"/>
                        <a:ext cx="6258083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95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Pyramid of Giza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1" y="685800"/>
            <a:ext cx="12168998" cy="5943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Pyramid of Khufu (Greek: Cheops)</a:t>
            </a:r>
          </a:p>
          <a:p>
            <a:pPr>
              <a:lnSpc>
                <a:spcPct val="120000"/>
              </a:lnSpc>
            </a:pPr>
            <a:r>
              <a:rPr lang="en-US" dirty="0"/>
              <a:t>Built in the 26</a:t>
            </a:r>
            <a:r>
              <a:rPr lang="en-US" baseline="30000" dirty="0"/>
              <a:t>th</a:t>
            </a:r>
            <a:r>
              <a:rPr lang="en-US" dirty="0"/>
              <a:t> century BC</a:t>
            </a:r>
          </a:p>
          <a:p>
            <a:pPr>
              <a:lnSpc>
                <a:spcPct val="120000"/>
              </a:lnSpc>
            </a:pPr>
            <a:r>
              <a:rPr lang="en-US" dirty="0"/>
              <a:t>Height: 147 m (originally), 139 m (today)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World’s tallest building until 1311</a:t>
            </a:r>
          </a:p>
          <a:p>
            <a:pPr>
              <a:lnSpc>
                <a:spcPct val="120000"/>
              </a:lnSpc>
            </a:pPr>
            <a:r>
              <a:rPr lang="en-US" dirty="0"/>
              <a:t>Base: 230 m</a:t>
            </a:r>
          </a:p>
          <a:p>
            <a:pPr>
              <a:lnSpc>
                <a:spcPct val="120000"/>
              </a:lnSpc>
            </a:pPr>
            <a:r>
              <a:rPr lang="en-US" dirty="0"/>
              <a:t>Made of 2.5 million blocks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Each block about 1 m</a:t>
            </a:r>
            <a:r>
              <a:rPr lang="en-US" sz="2400" baseline="30000" dirty="0"/>
              <a:t>3</a:t>
            </a:r>
          </a:p>
          <a:p>
            <a:pPr>
              <a:lnSpc>
                <a:spcPct val="120000"/>
              </a:lnSpc>
            </a:pPr>
            <a:r>
              <a:rPr lang="en-US" dirty="0"/>
              <a:t>Mostly limestone, but also granite</a:t>
            </a:r>
          </a:p>
          <a:p>
            <a:pPr>
              <a:lnSpc>
                <a:spcPct val="120000"/>
              </a:lnSpc>
            </a:pPr>
            <a:r>
              <a:rPr lang="en-US" dirty="0"/>
              <a:t>Still many open questions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Details regarding how it was built.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What is the full internal structure?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A24FD-5F34-6B70-C346-42C2EAC6BD25}"/>
              </a:ext>
            </a:extLst>
          </p:cNvPr>
          <p:cNvSpPr txBox="1"/>
          <p:nvPr/>
        </p:nvSpPr>
        <p:spPr>
          <a:xfrm>
            <a:off x="5492496" y="5763280"/>
            <a:ext cx="304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Pyramid of Khufu</a:t>
            </a:r>
            <a:br>
              <a:rPr lang="en-US" sz="1400" dirty="0"/>
            </a:br>
            <a:r>
              <a:rPr lang="en-US" sz="1400" dirty="0"/>
              <a:t>Ron </a:t>
            </a:r>
            <a:r>
              <a:rPr lang="en-US" sz="1400" dirty="0" err="1"/>
              <a:t>Gatepain</a:t>
            </a:r>
            <a:r>
              <a:rPr lang="en-US" sz="1400" dirty="0"/>
              <a:t>, </a:t>
            </a:r>
            <a:r>
              <a:rPr lang="en-US" sz="1400" dirty="0" err="1"/>
              <a:t>Encyclopædia</a:t>
            </a:r>
            <a:r>
              <a:rPr lang="en-US" sz="1400" dirty="0"/>
              <a:t> Britannica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CC01DA-DB80-6566-3C2E-55D02058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737" y="770200"/>
            <a:ext cx="6561521" cy="49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1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Muographic</a:t>
            </a:r>
            <a:r>
              <a:rPr lang="en-US" dirty="0"/>
              <a:t> experiments at the pyramids of Giza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/>
              <a:t>1970: Luis Alvarez et al. scanned the interior of Khafre’s pyramid </a:t>
            </a:r>
            <a:br>
              <a:rPr lang="en-US" sz="2600" dirty="0"/>
            </a:br>
            <a:r>
              <a:rPr lang="en-US" sz="2600" dirty="0"/>
              <a:t>(2</a:t>
            </a:r>
            <a:r>
              <a:rPr lang="en-US" sz="2600" baseline="30000" dirty="0"/>
              <a:t>nd</a:t>
            </a:r>
            <a:r>
              <a:rPr lang="en-US" sz="2600" dirty="0"/>
              <a:t> largest of the pyramids of Giza)</a:t>
            </a:r>
          </a:p>
          <a:p>
            <a:pPr lvl="1"/>
            <a:r>
              <a:rPr lang="en-US" sz="2400" dirty="0"/>
              <a:t>No unknown voids found.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600" dirty="0"/>
              <a:t>2017: The Scan Pyramid Project </a:t>
            </a:r>
            <a:br>
              <a:rPr lang="en-US" sz="2600" dirty="0"/>
            </a:br>
            <a:r>
              <a:rPr lang="en-US" sz="2600" dirty="0"/>
              <a:t>scanned the interior of Khufu’s pyramid</a:t>
            </a:r>
          </a:p>
          <a:p>
            <a:pPr lvl="1"/>
            <a:r>
              <a:rPr lang="en-US" sz="2400" dirty="0"/>
              <a:t>A big void above the Grand Gallery </a:t>
            </a:r>
            <a:br>
              <a:rPr lang="en-US" sz="2400" dirty="0"/>
            </a:br>
            <a:r>
              <a:rPr lang="en-US" sz="2400" dirty="0"/>
              <a:t>was discovered.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600" dirty="0"/>
              <a:t>2023: The Scan Pyramid Project </a:t>
            </a:r>
            <a:br>
              <a:rPr lang="en-US" sz="2600" dirty="0"/>
            </a:br>
            <a:r>
              <a:rPr lang="en-US" sz="2600" dirty="0"/>
              <a:t>discovered a corridor near the </a:t>
            </a:r>
            <a:br>
              <a:rPr lang="en-US" sz="2600" dirty="0"/>
            </a:br>
            <a:r>
              <a:rPr lang="en-US" sz="2600" dirty="0"/>
              <a:t>entrance of Khufu’s pyramid.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32EBDF-A71F-6E1A-16E5-995C03B60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09800"/>
            <a:ext cx="5181600" cy="3886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73B8E1-40A7-17D1-B632-408C06CDAF1E}"/>
              </a:ext>
            </a:extLst>
          </p:cNvPr>
          <p:cNvSpPr txBox="1"/>
          <p:nvPr/>
        </p:nvSpPr>
        <p:spPr>
          <a:xfrm>
            <a:off x="6816532" y="6106180"/>
            <a:ext cx="453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Inside of hidden corridor</a:t>
            </a:r>
            <a:br>
              <a:rPr lang="en-US" sz="1400" dirty="0"/>
            </a:br>
            <a:r>
              <a:rPr lang="en-US" sz="1400" dirty="0" err="1"/>
              <a:t>ScanPyramids</a:t>
            </a:r>
            <a:r>
              <a:rPr lang="en-US" sz="1400" dirty="0"/>
              <a:t>/Egyptian Ministry of Tourism and Antiquities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B6B961-A5BD-F853-7536-65D79DA8A046}"/>
              </a:ext>
            </a:extLst>
          </p:cNvPr>
          <p:cNvCxnSpPr>
            <a:cxnSpLocks/>
          </p:cNvCxnSpPr>
          <p:nvPr/>
        </p:nvCxnSpPr>
        <p:spPr>
          <a:xfrm flipV="1">
            <a:off x="4572000" y="4572000"/>
            <a:ext cx="2286000" cy="990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97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the Great Pyramid (EGP)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1000" dirty="0"/>
          </a:p>
          <a:p>
            <a:r>
              <a:rPr lang="en-US" dirty="0"/>
              <a:t>The EGP mission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A project that will scan the interior of </a:t>
            </a:r>
            <a:br>
              <a:rPr lang="en-US" sz="2400" dirty="0"/>
            </a:br>
            <a:r>
              <a:rPr lang="en-US" sz="2400" dirty="0"/>
              <a:t>Khufu’s pyramid using cosmic-ray muons.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Will use much larger detectors than </a:t>
            </a:r>
            <a:br>
              <a:rPr lang="en-US" sz="2400" dirty="0"/>
            </a:br>
            <a:r>
              <a:rPr lang="en-US" sz="2400" dirty="0"/>
              <a:t>previous </a:t>
            </a:r>
            <a:r>
              <a:rPr lang="en-US" sz="2400" dirty="0" err="1"/>
              <a:t>muographic</a:t>
            </a:r>
            <a:r>
              <a:rPr lang="en-US" sz="2400" dirty="0"/>
              <a:t> scans to probe </a:t>
            </a:r>
            <a:br>
              <a:rPr lang="en-US" sz="2400" dirty="0"/>
            </a:br>
            <a:r>
              <a:rPr lang="en-US" sz="2400" dirty="0"/>
              <a:t>the pyramid with a greater precision.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Intends to create a detailed 3D image </a:t>
            </a:r>
            <a:br>
              <a:rPr lang="en-US" sz="2400" dirty="0"/>
            </a:br>
            <a:r>
              <a:rPr lang="en-US" sz="2400" dirty="0"/>
              <a:t>of the internal structures of the </a:t>
            </a:r>
            <a:br>
              <a:rPr lang="en-US" sz="2400" dirty="0"/>
            </a:br>
            <a:r>
              <a:rPr lang="en-US" sz="2400" dirty="0"/>
              <a:t>entire pyramid.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May reveal previously unknown </a:t>
            </a:r>
            <a:br>
              <a:rPr lang="en-US" sz="2400" dirty="0"/>
            </a:br>
            <a:r>
              <a:rPr lang="en-US" sz="2400" dirty="0"/>
              <a:t>internal structures.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May allow us to find answers </a:t>
            </a:r>
            <a:br>
              <a:rPr lang="en-US" sz="2400" dirty="0"/>
            </a:br>
            <a:r>
              <a:rPr lang="en-US" sz="2400" dirty="0"/>
              <a:t>regarding the construction techniques.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76F2E-03FF-2AFE-1C3F-739D0287A1A7}"/>
              </a:ext>
            </a:extLst>
          </p:cNvPr>
          <p:cNvSpPr txBox="1"/>
          <p:nvPr/>
        </p:nvSpPr>
        <p:spPr>
          <a:xfrm>
            <a:off x="5736771" y="5467350"/>
            <a:ext cx="379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Great Pyramid of Khufu: cross section of interior</a:t>
            </a:r>
            <a:br>
              <a:rPr lang="en-US" sz="1400" dirty="0"/>
            </a:br>
            <a:r>
              <a:rPr lang="en-US" sz="1400" dirty="0" err="1"/>
              <a:t>Encyclopædia</a:t>
            </a:r>
            <a:r>
              <a:rPr lang="en-US" sz="1400" dirty="0"/>
              <a:t> Britannica, Inc./Patrick O'Neill Riley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1A3E54-F3BD-FFBE-2F0A-734EA565D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762000"/>
            <a:ext cx="62738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7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C29-A717-428E-477F-3B6226C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EGP Muon Detectors –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D73E-E0AF-5E38-8F5C-DA3E19C6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Muon detector will be made </a:t>
            </a:r>
            <a:br>
              <a:rPr lang="en-US" dirty="0"/>
            </a:br>
            <a:r>
              <a:rPr lang="en-US" dirty="0"/>
              <a:t>of scintillator counters</a:t>
            </a:r>
          </a:p>
          <a:p>
            <a:pPr lvl="1"/>
            <a:r>
              <a:rPr lang="en-US" sz="2400" dirty="0"/>
              <a:t>Triangular cross section,</a:t>
            </a:r>
            <a:br>
              <a:rPr lang="en-US" sz="2400" dirty="0"/>
            </a:br>
            <a:r>
              <a:rPr lang="en-US" sz="2400" dirty="0"/>
              <a:t>4cm base, 2cm height</a:t>
            </a:r>
          </a:p>
          <a:p>
            <a:pPr lvl="1"/>
            <a:r>
              <a:rPr lang="en-US" sz="2400" dirty="0"/>
              <a:t>Embedded wavelength-shifting </a:t>
            </a:r>
            <a:br>
              <a:rPr lang="en-US" sz="2400" dirty="0"/>
            </a:br>
            <a:r>
              <a:rPr lang="en-US" sz="2400" dirty="0"/>
              <a:t>fiber.</a:t>
            </a:r>
          </a:p>
          <a:p>
            <a:endParaRPr lang="en-US" dirty="0"/>
          </a:p>
          <a:p>
            <a:r>
              <a:rPr lang="en-US" dirty="0"/>
              <a:t>Light from the fibers is readout </a:t>
            </a:r>
            <a:br>
              <a:rPr lang="en-US" dirty="0"/>
            </a:br>
            <a:r>
              <a:rPr lang="en-US" dirty="0"/>
              <a:t>with Silicon Photomultipliers.</a:t>
            </a:r>
          </a:p>
          <a:p>
            <a:endParaRPr lang="en-US" dirty="0"/>
          </a:p>
          <a:p>
            <a:r>
              <a:rPr lang="en-US" dirty="0"/>
              <a:t>Uses technology developed for the</a:t>
            </a:r>
            <a:br>
              <a:rPr lang="en-US" dirty="0"/>
            </a:br>
            <a:r>
              <a:rPr lang="en-US" dirty="0"/>
              <a:t>Mu2e experiment at Fermilab.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E0A1-060A-9D4D-CF76-F8476C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C389-C206-9EFF-A172-89076560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1B23-D22F-7B70-8EA8-34B1E6C1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Google Shape;179;p25">
            <a:extLst>
              <a:ext uri="{FF2B5EF4-FFF2-40B4-BE49-F238E27FC236}">
                <a16:creationId xmlns:a16="http://schemas.microsoft.com/office/drawing/2014/main" id="{C0EE79F4-5C26-F13B-0094-FE79836048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2435" y="3581400"/>
            <a:ext cx="4778279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0;p25">
            <a:extLst>
              <a:ext uri="{FF2B5EF4-FFF2-40B4-BE49-F238E27FC236}">
                <a16:creationId xmlns:a16="http://schemas.microsoft.com/office/drawing/2014/main" id="{7B393122-22E8-8EEF-78BF-64A2DE5631F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187" y="801244"/>
            <a:ext cx="4764774" cy="2627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/>
              <a:t>EGP Muon Detectors – II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dirty="0">
                <a:effectLst/>
              </a:rPr>
              <a:t>Prototype counters were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fabricated at University of Virginia.</a:t>
            </a:r>
          </a:p>
          <a:p>
            <a:pPr>
              <a:spcAft>
                <a:spcPts val="200"/>
              </a:spcAft>
            </a:pPr>
            <a:endParaRPr lang="en-US" dirty="0"/>
          </a:p>
          <a:p>
            <a:pPr>
              <a:spcAft>
                <a:spcPts val="200"/>
              </a:spcAft>
            </a:pPr>
            <a:r>
              <a:rPr lang="en-US" dirty="0"/>
              <a:t>T</a:t>
            </a:r>
            <a:r>
              <a:rPr lang="en-US" dirty="0">
                <a:effectLst/>
              </a:rPr>
              <a:t>ested at Fermilab’s test beam facility.</a:t>
            </a:r>
          </a:p>
          <a:p>
            <a:pPr>
              <a:spcAft>
                <a:spcPts val="200"/>
              </a:spcAft>
            </a:pPr>
            <a:endParaRPr lang="en-US" dirty="0"/>
          </a:p>
          <a:p>
            <a:pPr>
              <a:spcAft>
                <a:spcPts val="200"/>
              </a:spcAft>
            </a:pPr>
            <a:r>
              <a:rPr lang="en-US" dirty="0"/>
              <a:t>Determined that the detector </a:t>
            </a:r>
            <a:br>
              <a:rPr lang="en-US" dirty="0"/>
            </a:br>
            <a:r>
              <a:rPr lang="en-US" dirty="0"/>
              <a:t>resolution is about 2 mm.</a:t>
            </a:r>
          </a:p>
          <a:p>
            <a:pPr lvl="1">
              <a:spcAft>
                <a:spcPts val="200"/>
              </a:spcAft>
            </a:pPr>
            <a:r>
              <a:rPr lang="en-US" sz="2400" dirty="0">
                <a:effectLst/>
              </a:rPr>
              <a:t>Using light sharing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between</a:t>
            </a:r>
            <a:r>
              <a:rPr lang="en-US" sz="2400" dirty="0"/>
              <a:t> </a:t>
            </a:r>
            <a:r>
              <a:rPr lang="en-US" sz="2400" dirty="0">
                <a:effectLst/>
              </a:rPr>
              <a:t>adjacent counters.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Ehrlich - University of Virginia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8909-163F-400C-89C2-71714D69C6B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Google Shape;208;p27">
            <a:extLst>
              <a:ext uri="{FF2B5EF4-FFF2-40B4-BE49-F238E27FC236}">
                <a16:creationId xmlns:a16="http://schemas.microsoft.com/office/drawing/2014/main" id="{B6011B09-C739-07A1-30CC-0C090843D78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81600" y="762000"/>
            <a:ext cx="6914923" cy="4341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68BA1C3-F910-FF7A-19B2-AE8DC5BDA1EF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4206712"/>
            <a:ext cx="5254938" cy="2575089"/>
            <a:chOff x="381000" y="4243651"/>
            <a:chExt cx="4557555" cy="22333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6790D5-2DC9-75A9-3CF3-3513C733868C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81000" y="5107196"/>
              <a:ext cx="4557555" cy="911511"/>
              <a:chOff x="771525" y="2019300"/>
              <a:chExt cx="9144000" cy="1828800"/>
            </a:xfrm>
          </p:grpSpPr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B9F541B2-DDB5-6512-1074-FE2970DA1AD2}"/>
                  </a:ext>
                </a:extLst>
              </p:cNvPr>
              <p:cNvSpPr/>
              <p:nvPr/>
            </p:nvSpPr>
            <p:spPr>
              <a:xfrm>
                <a:off x="771525" y="2019300"/>
                <a:ext cx="3657600" cy="18288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B68B0DCA-DAA2-087D-D289-9F7046574264}"/>
                  </a:ext>
                </a:extLst>
              </p:cNvPr>
              <p:cNvSpPr/>
              <p:nvPr/>
            </p:nvSpPr>
            <p:spPr>
              <a:xfrm rot="10800000">
                <a:off x="2600325" y="2019300"/>
                <a:ext cx="3657600" cy="1828800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FDC4DE9A-B242-EBD4-10CC-0A2F02DE93A5}"/>
                  </a:ext>
                </a:extLst>
              </p:cNvPr>
              <p:cNvSpPr/>
              <p:nvPr/>
            </p:nvSpPr>
            <p:spPr>
              <a:xfrm>
                <a:off x="4429125" y="2019300"/>
                <a:ext cx="3657600" cy="1828800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30178D3C-CF81-7FD8-4660-7821C4B5CCCA}"/>
                  </a:ext>
                </a:extLst>
              </p:cNvPr>
              <p:cNvSpPr/>
              <p:nvPr/>
            </p:nvSpPr>
            <p:spPr>
              <a:xfrm rot="10800000">
                <a:off x="6257925" y="2019300"/>
                <a:ext cx="3657600" cy="18288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C471360-AC24-DAF0-4BD6-ABC3376395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0268" y="4343402"/>
              <a:ext cx="1000001" cy="2133598"/>
            </a:xfrm>
            <a:prstGeom prst="line">
              <a:avLst/>
            </a:prstGeom>
            <a:ln w="38100">
              <a:solidFill>
                <a:srgbClr val="00B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24C940-01D9-B60F-0BF0-1E8F9224C95F}"/>
                </a:ext>
              </a:extLst>
            </p:cNvPr>
            <p:cNvSpPr txBox="1"/>
            <p:nvPr/>
          </p:nvSpPr>
          <p:spPr>
            <a:xfrm rot="17678471">
              <a:off x="2833969" y="4446769"/>
              <a:ext cx="806634" cy="40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00"/>
                  </a:solidFill>
                </a:rPr>
                <a:t>muon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473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329227</TotalTime>
  <Words>1621</Words>
  <Application>Microsoft Office PowerPoint</Application>
  <PresentationFormat>Widescreen</PresentationFormat>
  <Paragraphs>260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Symbol</vt:lpstr>
      <vt:lpstr>Wingdings</vt:lpstr>
      <vt:lpstr>Office Theme</vt:lpstr>
      <vt:lpstr>CorelDRAW Home &amp; Students</vt:lpstr>
      <vt:lpstr>Using Muography  to Probe the Internal Structures  of the Great Pyramid of Giza</vt:lpstr>
      <vt:lpstr>The Idea behind Muography – I</vt:lpstr>
      <vt:lpstr>Muons</vt:lpstr>
      <vt:lpstr>The Idea behind Muography – II </vt:lpstr>
      <vt:lpstr>The Great Pyramid of Giza</vt:lpstr>
      <vt:lpstr>Muographic experiments at the pyramids of Giza</vt:lpstr>
      <vt:lpstr>Exploring the Great Pyramid (EGP)</vt:lpstr>
      <vt:lpstr>EGP Muon Detectors – I</vt:lpstr>
      <vt:lpstr>EGP Muon Detectors – II</vt:lpstr>
      <vt:lpstr>EGP Muon Detectors – III</vt:lpstr>
      <vt:lpstr>EGP Muon Detectors – IV</vt:lpstr>
      <vt:lpstr>Determining the resolutions for finding voids</vt:lpstr>
      <vt:lpstr>Determining the resolutions for finding voids</vt:lpstr>
      <vt:lpstr>Simulating a realistic model of the pyramid with additional structures</vt:lpstr>
      <vt:lpstr>Simulating a realistic model of the pyramid with additional structures</vt:lpstr>
      <vt:lpstr>Tomographic reconstruction</vt:lpstr>
      <vt:lpstr>Status of EGP</vt:lpstr>
      <vt:lpstr>EGP Mission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EGP</dc:title>
  <dc:creator>Ralf</dc:creator>
  <cp:lastModifiedBy>Ralf</cp:lastModifiedBy>
  <cp:revision>2506</cp:revision>
  <cp:lastPrinted>2015-11-12T20:23:04Z</cp:lastPrinted>
  <dcterms:created xsi:type="dcterms:W3CDTF">2013-02-04T15:33:51Z</dcterms:created>
  <dcterms:modified xsi:type="dcterms:W3CDTF">2023-04-16T02:30:50Z</dcterms:modified>
</cp:coreProperties>
</file>