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63"/>
  </p:notesMasterIdLst>
  <p:sldIdLst>
    <p:sldId id="256" r:id="rId3"/>
    <p:sldId id="257" r:id="rId4"/>
    <p:sldId id="258" r:id="rId5"/>
    <p:sldId id="259"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328" r:id="rId21"/>
    <p:sldId id="310" r:id="rId22"/>
    <p:sldId id="311" r:id="rId23"/>
    <p:sldId id="312" r:id="rId24"/>
    <p:sldId id="313" r:id="rId25"/>
    <p:sldId id="322" r:id="rId26"/>
    <p:sldId id="318" r:id="rId27"/>
    <p:sldId id="330" r:id="rId28"/>
    <p:sldId id="317" r:id="rId29"/>
    <p:sldId id="283" r:id="rId30"/>
    <p:sldId id="331" r:id="rId31"/>
    <p:sldId id="285" r:id="rId32"/>
    <p:sldId id="286" r:id="rId33"/>
    <p:sldId id="287" r:id="rId34"/>
    <p:sldId id="288" r:id="rId35"/>
    <p:sldId id="289" r:id="rId36"/>
    <p:sldId id="290" r:id="rId37"/>
    <p:sldId id="291" r:id="rId38"/>
    <p:sldId id="320" r:id="rId39"/>
    <p:sldId id="321" r:id="rId40"/>
    <p:sldId id="323" r:id="rId41"/>
    <p:sldId id="324" r:id="rId42"/>
    <p:sldId id="293" r:id="rId43"/>
    <p:sldId id="294" r:id="rId44"/>
    <p:sldId id="325" r:id="rId45"/>
    <p:sldId id="295" r:id="rId46"/>
    <p:sldId id="296" r:id="rId47"/>
    <p:sldId id="297" r:id="rId48"/>
    <p:sldId id="298" r:id="rId49"/>
    <p:sldId id="299" r:id="rId50"/>
    <p:sldId id="300" r:id="rId51"/>
    <p:sldId id="301" r:id="rId52"/>
    <p:sldId id="326" r:id="rId53"/>
    <p:sldId id="302" r:id="rId54"/>
    <p:sldId id="303" r:id="rId55"/>
    <p:sldId id="305" r:id="rId56"/>
    <p:sldId id="306" r:id="rId57"/>
    <p:sldId id="307" r:id="rId58"/>
    <p:sldId id="308" r:id="rId59"/>
    <p:sldId id="309" r:id="rId60"/>
    <p:sldId id="315" r:id="rId61"/>
    <p:sldId id="314" r:id="rId62"/>
  </p:sldIdLst>
  <p:sldSz cx="9144000" cy="6858000" type="screen4x3"/>
  <p:notesSz cx="6858000" cy="9144000"/>
  <p:embeddedFontLst>
    <p:embeddedFont>
      <p:font typeface="Century Gothic" pitchFamily="34" charset="0"/>
      <p:regular r:id="rId64"/>
      <p:bold r:id="rId65"/>
      <p:italic r:id="rId66"/>
      <p:boldItalic r:id="rId67"/>
    </p:embeddedFont>
    <p:embeddedFont>
      <p:font typeface="Britannic Bold" pitchFamily="34" charset="0"/>
      <p:regular r:id="rId68"/>
    </p:embeddedFont>
    <p:embeddedFont>
      <p:font typeface="Arial Unicode MS" pitchFamily="34" charset="-128"/>
      <p:regular r:id="rId69"/>
    </p:embeddedFont>
    <p:embeddedFont>
      <p:font typeface="Comic Sans MS" pitchFamily="66" charset="0"/>
      <p:regular r:id="rId70"/>
      <p:bold r:id="rId71"/>
    </p:embeddedFont>
    <p:embeddedFont>
      <p:font typeface="Calibri" pitchFamily="34" charset="0"/>
      <p:regular r:id="rId72"/>
      <p:bold r:id="rId73"/>
      <p:italic r:id="rId74"/>
      <p:boldItalic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FF"/>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88" autoAdjust="0"/>
    <p:restoredTop sz="94751" autoAdjust="0"/>
  </p:normalViewPr>
  <p:slideViewPr>
    <p:cSldViewPr>
      <p:cViewPr varScale="1">
        <p:scale>
          <a:sx n="65" d="100"/>
          <a:sy n="65" d="100"/>
        </p:scale>
        <p:origin x="-2124" y="-114"/>
      </p:cViewPr>
      <p:guideLst>
        <p:guide orient="horz" pos="2160"/>
        <p:guide pos="2880"/>
      </p:guideLst>
    </p:cSldViewPr>
  </p:slideViewPr>
  <p:notesTextViewPr>
    <p:cViewPr>
      <p:scale>
        <a:sx n="1" d="1"/>
        <a:sy n="1" d="1"/>
      </p:scale>
      <p:origin x="0" y="0"/>
    </p:cViewPr>
  </p:notesTextViewPr>
  <p:sorterViewPr>
    <p:cViewPr>
      <p:scale>
        <a:sx n="100" d="100"/>
        <a:sy n="100" d="100"/>
      </p:scale>
      <p:origin x="0" y="102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image" Target="../media/image109.emf"/><Relationship Id="rId5" Type="http://schemas.openxmlformats.org/officeDocument/2006/relationships/image" Target="../media/image113.emf"/><Relationship Id="rId4" Type="http://schemas.openxmlformats.org/officeDocument/2006/relationships/image" Target="../media/image112.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image" Target="../media/image13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329777-E30B-416D-9C92-F8DCDC920DF9}" type="datetimeFigureOut">
              <a:rPr lang="en-US" smtClean="0"/>
              <a:t>7/27/2011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A0ED26-963E-45BA-B2DE-0BDDD058CA96}" type="slidenum">
              <a:rPr lang="en-US" smtClean="0"/>
              <a:t>‹#›</a:t>
            </a:fld>
            <a:endParaRPr lang="en-US"/>
          </a:p>
        </p:txBody>
      </p:sp>
    </p:spTree>
    <p:extLst>
      <p:ext uri="{BB962C8B-B14F-4D97-AF65-F5344CB8AC3E}">
        <p14:creationId xmlns:p14="http://schemas.microsoft.com/office/powerpoint/2010/main" val="2110807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BD838D-D09A-42A2-BE46-403D7B817FE6}" type="slidenum">
              <a:rPr lang="en-US"/>
              <a:pPr/>
              <a:t>2</a:t>
            </a:fld>
            <a:endParaRPr lang="en-US"/>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p:txBody>
          <a:bodyPr/>
          <a:lstStyle/>
          <a:p>
            <a:r>
              <a:rPr lang="en-US"/>
              <a:t>Now if you talk to a  particle physicist these days you’ll find him or her all excited about the Large Hadron Collider that has started taking data at CERN in Genevea, Switzerland as it represents a leap of a factor of 7 over the previous highest-energy particle accelerator: the Fermilab Tevatron.  Actually, it’s not quite there yet – it may take a few years to get to 7 TeV – but we are all still quite excited.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CDA05C-9906-4FDF-B35D-68EFDC4FAD6F}" type="slidenum">
              <a:rPr lang="en-US"/>
              <a:pPr/>
              <a:t>11</a:t>
            </a:fld>
            <a:endParaRPr lang="en-US"/>
          </a:p>
        </p:txBody>
      </p:sp>
      <p:sp>
        <p:nvSpPr>
          <p:cNvPr id="487426" name="Rectangle 2"/>
          <p:cNvSpPr>
            <a:spLocks noGrp="1" noRot="1" noChangeAspect="1" noChangeArrowheads="1" noTextEdit="1"/>
          </p:cNvSpPr>
          <p:nvPr>
            <p:ph type="sldImg"/>
          </p:nvPr>
        </p:nvSpPr>
        <p:spPr>
          <a:ln/>
        </p:spPr>
      </p:sp>
      <p:sp>
        <p:nvSpPr>
          <p:cNvPr id="487427" name="Rectangle 3"/>
          <p:cNvSpPr>
            <a:spLocks noGrp="1" noChangeArrowheads="1"/>
          </p:cNvSpPr>
          <p:nvPr>
            <p:ph type="body" idx="1"/>
          </p:nvPr>
        </p:nvSpPr>
        <p:spPr/>
        <p:txBody>
          <a:bodyPr/>
          <a:lstStyle/>
          <a:p>
            <a:pPr>
              <a:lnSpc>
                <a:spcPct val="90000"/>
              </a:lnSpc>
            </a:pPr>
            <a:r>
              <a:rPr lang="en-US"/>
              <a:t>Le Verrier won, the same day Johann Galle in Berlin received a letter from Le Verrier suggesting that he search a particular part of the sky for the new planet, he found it.  (Note, by the way, how fast the mail travelled back then!)  The discovery caused a sensation in France, Le Verrier was awarded the Legion of Honor by Napoleon III.  It was said that he had “discovered a planet with the tip of his pen, without other instrument than the strength of his calculations alone.”  It was a triumph for Newton as well, and the newly developed perturbation theory techniques, and last, but not least, a triumph of French science.  England may rule the waves, but France ruled the heavens.</a:t>
            </a:r>
          </a:p>
          <a:p>
            <a:pPr>
              <a:lnSpc>
                <a:spcPct val="90000"/>
              </a:lnSpc>
            </a:pPr>
            <a:endParaRPr lang="en-US"/>
          </a:p>
          <a:p>
            <a:pPr>
              <a:lnSpc>
                <a:spcPct val="90000"/>
              </a:lnSpc>
            </a:pPr>
            <a:r>
              <a:rPr lang="en-US"/>
              <a:t>Here’s a contemporary French cartoon showing the British astronomers looking vainly for the planet, when in fact they should have been turning their telescopes across the channel to Le Verrier’s calculations.</a:t>
            </a:r>
          </a:p>
          <a:p>
            <a:pPr>
              <a:lnSpc>
                <a:spcPct val="90000"/>
              </a:lnSpc>
            </a:pPr>
            <a:endParaRPr lang="en-US"/>
          </a:p>
          <a:p>
            <a:pPr>
              <a:lnSpc>
                <a:spcPct val="90000"/>
              </a:lnSpc>
            </a:pPr>
            <a:r>
              <a:rPr lang="en-US"/>
              <a:t>Le Verrier is still renowned in France.  You used to see his likeness on a 50 franc note.  That’s something the Europeans do that we don’t:  celebrate their scientists and artists.  You see their names on streets, currencies, stamps.  With the exception of a fairly recent series of stamps, we just don’t do so in the states.</a:t>
            </a:r>
          </a:p>
          <a:p>
            <a:pPr>
              <a:lnSpc>
                <a:spcPct val="90000"/>
              </a:lnSpc>
            </a:pPr>
            <a:endParaRPr lang="en-US"/>
          </a:p>
          <a:p>
            <a:pPr>
              <a:lnSpc>
                <a:spcPct val="90000"/>
              </a:lnSpc>
            </a:pPr>
            <a:r>
              <a:rPr lang="en-US"/>
              <a:t>Note, by the way, the loop diagram in this stamp issued a few years ago honoring Feynman.</a:t>
            </a:r>
          </a:p>
          <a:p>
            <a:pPr>
              <a:lnSpc>
                <a:spcPct val="90000"/>
              </a:lnSpc>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642357-CD46-4B41-826A-D79CFF438406}" type="slidenum">
              <a:rPr lang="en-US"/>
              <a:pPr/>
              <a:t>12</a:t>
            </a:fld>
            <a:endParaRPr lang="en-US"/>
          </a:p>
        </p:txBody>
      </p:sp>
      <p:sp>
        <p:nvSpPr>
          <p:cNvPr id="455682" name="Rectangle 2"/>
          <p:cNvSpPr>
            <a:spLocks noGrp="1" noRot="1" noChangeAspect="1" noChangeArrowheads="1" noTextEdit="1"/>
          </p:cNvSpPr>
          <p:nvPr>
            <p:ph type="sldImg"/>
          </p:nvPr>
        </p:nvSpPr>
        <p:spPr>
          <a:ln/>
        </p:spPr>
      </p:sp>
      <p:sp>
        <p:nvSpPr>
          <p:cNvPr id="455683" name="Rectangle 3"/>
          <p:cNvSpPr>
            <a:spLocks noGrp="1" noChangeArrowheads="1"/>
          </p:cNvSpPr>
          <p:nvPr>
            <p:ph type="body" idx="1"/>
          </p:nvPr>
        </p:nvSpPr>
        <p:spPr/>
        <p:txBody>
          <a:bodyPr/>
          <a:lstStyle/>
          <a:p>
            <a:r>
              <a:rPr lang="en-US"/>
              <a:t>Emboldened, Le Verrier turned his considerable talents to the orbits of all the planets and, after a heroic calculation on the effect of all the planets on each other, he found one discrepancy, that of the precession of the perihelion of Mercury, which is the point of closest approach it makes with the Sun.  It was off by 1/10,000 th of a degree per year from what was expected from the perturbations due to the other planets.  And so Le Verrier, having succeeded once, turned again to the most obvious explanation:  a new planet inside the orbit of Mercury.  The race to find the planet Vulcan had begun.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5ADCCD-53CD-40DD-BC6C-677BE212D328}" type="slidenum">
              <a:rPr lang="en-US"/>
              <a:pPr/>
              <a:t>13</a:t>
            </a:fld>
            <a:endParaRPr lang="en-US"/>
          </a:p>
        </p:txBody>
      </p:sp>
      <p:sp>
        <p:nvSpPr>
          <p:cNvPr id="459778" name="Rectangle 2"/>
          <p:cNvSpPr>
            <a:spLocks noGrp="1" noRot="1" noChangeAspect="1" noChangeArrowheads="1" noTextEdit="1"/>
          </p:cNvSpPr>
          <p:nvPr>
            <p:ph type="sldImg"/>
          </p:nvPr>
        </p:nvSpPr>
        <p:spPr>
          <a:ln/>
        </p:spPr>
      </p:sp>
      <p:sp>
        <p:nvSpPr>
          <p:cNvPr id="459779" name="Rectangle 3"/>
          <p:cNvSpPr>
            <a:spLocks noGrp="1" noChangeArrowheads="1"/>
          </p:cNvSpPr>
          <p:nvPr>
            <p:ph type="body" idx="1"/>
          </p:nvPr>
        </p:nvSpPr>
        <p:spPr/>
        <p:txBody>
          <a:bodyPr/>
          <a:lstStyle/>
          <a:p>
            <a:r>
              <a:rPr lang="en-US"/>
              <a:t>And Vulcan was seen, indeed seen many times.  But none of these sightings was confirmed.  Here’s an excerpt from an article in 1878 in which even the New York Times claims it was finally confirmed.   But that sighting too was fleeting.</a:t>
            </a:r>
          </a:p>
          <a:p>
            <a:endParaRPr lang="en-US"/>
          </a:p>
          <a:p>
            <a:r>
              <a:rPr lang="en-US"/>
              <a:t>One explanation was that there was no single planet, but a lot of non-luminous dust, what we would call dark matter today.  And a slight modification of Newton’s law of gravitation was again invoked, but none of these explanations were satisfactory and the problem remained outstanding at the end of the century.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BEB674-8ADA-4F0B-B502-D45CBE382EB8}" type="slidenum">
              <a:rPr lang="en-US"/>
              <a:pPr/>
              <a:t>14</a:t>
            </a:fld>
            <a:endParaRPr lang="en-US"/>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r>
              <a:rPr lang="en-US"/>
              <a:t>Finally, Einstein somewhat unwittingly entered the fray with his theory of general relativity.  Einstein was desperately trying to find some way to confirm that his theory was indeed correct, and he was well aware of the problem of Mercury’s orbit.  When he found that his new theory predicted exactly the rate of precession he was beside himself with excitement, as one can only imagine.  </a:t>
            </a:r>
          </a:p>
          <a:p>
            <a:r>
              <a:rPr lang="en-US"/>
              <a:t>Sometimes tiny effects can lead to profound discoveries.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1DC6A4-F39B-4167-8DEE-80D1D66B1659}" type="slidenum">
              <a:rPr lang="en-US"/>
              <a:pPr/>
              <a:t>15</a:t>
            </a:fld>
            <a:endParaRPr lang="en-US"/>
          </a:p>
        </p:txBody>
      </p:sp>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p:txBody>
          <a:bodyPr/>
          <a:lstStyle/>
          <a:p>
            <a:r>
              <a:rPr lang="en-US"/>
              <a:t>A more recent example of the indirect approach, this one exploiting the Heisenberg Uncertainty Principle, is the prediction of the top quark mass.  Virtual particles relate the properties of the carriers of the weak force, the W and the Z, and the top and Higgs masses, again through these loop diagrams.  Precision measurements of the carriers of the weak force at CERN, Fermilab, and SLAC, predicted the top mass before it was discovered some ten years ago at Fermilab.</a:t>
            </a:r>
          </a:p>
          <a:p>
            <a:endParaRPr lang="en-US"/>
          </a:p>
          <a:p>
            <a:r>
              <a:rPr lang="en-US"/>
              <a:t>Now that the top quark mass is known, we can play the same game with the Higgs mass, and we find it to be relatively light, perhaps 90 times the mass of the proton, which is why we think the LHC will discover it, if it isn’t already found at Fermilab.</a:t>
            </a:r>
          </a:p>
          <a:p>
            <a:endParaRPr lang="en-US"/>
          </a:p>
          <a:p>
            <a:r>
              <a:rPr lang="en-US"/>
              <a:t>Actually the predicted value is less than the region eliminated by direct searches!  But not yet alarmingly so.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8ED9BE-33E4-415B-862A-BE1B3AEC8C63}" type="slidenum">
              <a:rPr lang="en-US"/>
              <a:pPr/>
              <a:t>16</a:t>
            </a:fld>
            <a:endParaRPr lang="en-US"/>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D259C4-07B9-4E43-8FD0-459791712A6B}" type="slidenum">
              <a:rPr lang="en-US"/>
              <a:pPr/>
              <a:t>17</a:t>
            </a:fld>
            <a:endParaRPr lang="en-US"/>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p:txBody>
          <a:bodyPr/>
          <a:lstStyle/>
          <a:p>
            <a:r>
              <a:rPr lang="en-US"/>
              <a:t>Exploiting the Heisenberg Principle requires what particle physicists call flavor factories to get the required statistics.  To understand what a flavor factory is, let’s look at the periodic table for particle physics.  We have the four forces and the fundamental particles, the quarks and leptons, on which they act, where the constituents are divided up into quarks and leptons, particles like the neutron being composed of quarks, whereas particles like the electron are leptons.</a:t>
            </a:r>
          </a:p>
          <a:p>
            <a:endParaRPr lang="en-US"/>
          </a:p>
          <a:p>
            <a:r>
              <a:rPr lang="en-US"/>
              <a:t>The highest energy particles accelerators, such as the Tevatron at Fermilab and the LHC at CERN, are designed to study the force carriers, whereas the flavor factories are designed to study the quarks and leptons.</a:t>
            </a:r>
          </a:p>
          <a:p>
            <a:endParaRPr lang="en-US"/>
          </a:p>
          <a:p>
            <a:r>
              <a:rPr lang="en-US"/>
              <a:t>B factories, for example, produce particles composed of the bottom quark.  We’ll learn more about them in the next talk.  tau-charm factories produce charm-anticharm quarks, as well as tau leptons.</a:t>
            </a:r>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28F9A4-ED98-4C5B-B070-A3EEDAF1EF0A}" type="slidenum">
              <a:rPr lang="en-US"/>
              <a:pPr/>
              <a:t>18</a:t>
            </a:fld>
            <a:endParaRPr lang="en-US"/>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r>
              <a:rPr lang="en-US"/>
              <a:t>Proton accelerators are general purpose flavor factories.  The produce, for example, beams of particles composed of up, down and strange quark-antiquark pairs, called pion and kaons.  These in turn decay to produce lepton beams:  in particular beams of muons and muon neutrinos.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42A406-03DD-40BA-88BC-213D9A1F4CD7}" type="slidenum">
              <a:rPr lang="en-US"/>
              <a:pPr/>
              <a:t>19</a:t>
            </a:fld>
            <a:endParaRPr lang="en-US"/>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p:txBody>
          <a:bodyPr/>
          <a:lstStyle/>
          <a:p>
            <a:r>
              <a:rPr lang="en-US"/>
              <a:t>Two years ago a special panel was convened to chart the course of particle physics over the next decade.  In this figure, from their report, they separated the field into three frontiers, the Energy Frontier, the Intensity Frontier, and the non-accelerator based Cosmic Frontier.  There is much overlap between the three frontiers:  the big questions are the same:  the orgin of the universe, the unification of the forces, and new physics beyond the standard model. </a:t>
            </a:r>
          </a:p>
          <a:p>
            <a:endParaRPr lang="en-US"/>
          </a:p>
          <a:p>
            <a:r>
              <a:rPr lang="en-US"/>
              <a:t>The energy frontier has moved from Fermilab, where it has been for the last two decades, to CERN.  The panel recommended that Fermilab push forward on the intensity frontier with the design of a multi-megawatt proton acclerator.  This intensity upgrade of Fermilab is called Project X.  For the rest of my talk I will focus on what Project X might do in the realm of rare paritcle decays and precision physics.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790E72-4CE0-428E-ADB1-627236B49E82}" type="slidenum">
              <a:rPr lang="en-US"/>
              <a:pPr/>
              <a:t>20</a:t>
            </a:fld>
            <a:endParaRPr lang="en-US"/>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8F32C2-35AD-4606-AFD1-737185EE10A2}" type="slidenum">
              <a:rPr lang="en-US"/>
              <a:pPr/>
              <a:t>3</a:t>
            </a:fld>
            <a:endParaRPr lang="en-US"/>
          </a:p>
        </p:txBody>
      </p:sp>
      <p:sp>
        <p:nvSpPr>
          <p:cNvPr id="543746" name="Rectangle 2"/>
          <p:cNvSpPr>
            <a:spLocks noGrp="1" noRot="1" noChangeAspect="1" noChangeArrowheads="1" noTextEdit="1"/>
          </p:cNvSpPr>
          <p:nvPr>
            <p:ph type="sldImg"/>
          </p:nvPr>
        </p:nvSpPr>
        <p:spPr>
          <a:ln/>
        </p:spPr>
      </p:sp>
      <p:sp>
        <p:nvSpPr>
          <p:cNvPr id="543747" name="Rectangle 3"/>
          <p:cNvSpPr>
            <a:spLocks noGrp="1" noChangeArrowheads="1"/>
          </p:cNvSpPr>
          <p:nvPr>
            <p:ph type="body" idx="1"/>
          </p:nvPr>
        </p:nvSpPr>
        <p:spPr/>
        <p:txBody>
          <a:bodyPr/>
          <a:lstStyle/>
          <a:p>
            <a:r>
              <a:rPr lang="en-US"/>
              <a:t>Now, although it has not yet really produced any physics, the LHC has already had an impact – on bad literature!</a:t>
            </a:r>
          </a:p>
          <a:p>
            <a:endParaRPr lang="en-US"/>
          </a:p>
          <a:p>
            <a:r>
              <a:rPr lang="en-US"/>
              <a:t>Read passage.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0C9770-2AC3-4910-98D7-8E23E211E775}" type="slidenum">
              <a:rPr lang="en-US"/>
              <a:pPr/>
              <a:t>21</a:t>
            </a:fld>
            <a:endParaRPr lang="en-US"/>
          </a:p>
        </p:txBody>
      </p:sp>
      <p:sp>
        <p:nvSpPr>
          <p:cNvPr id="483330"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23208B-0567-4698-B778-89B243A1FE54}" type="slidenum">
              <a:rPr lang="en-US"/>
              <a:pPr/>
              <a:t>22</a:t>
            </a:fld>
            <a:endParaRPr lang="en-US"/>
          </a:p>
        </p:txBody>
      </p:sp>
      <p:sp>
        <p:nvSpPr>
          <p:cNvPr id="361474" name="Rectangle 2"/>
          <p:cNvSpPr>
            <a:spLocks noGrp="1" noRot="1" noChangeAspect="1" noChangeArrowheads="1" noTextEdit="1"/>
          </p:cNvSpPr>
          <p:nvPr>
            <p:ph type="sldImg"/>
          </p:nvPr>
        </p:nvSpPr>
        <p:spPr>
          <a:xfrm>
            <a:off x="1144588" y="685800"/>
            <a:ext cx="4572000" cy="3429000"/>
          </a:xfrm>
          <a:ln/>
        </p:spPr>
      </p:sp>
      <p:sp>
        <p:nvSpPr>
          <p:cNvPr id="361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2E439F-00F6-4709-9D1D-282D604EB709}" type="slidenum">
              <a:rPr lang="en-US"/>
              <a:pPr/>
              <a:t>23</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2E439F-00F6-4709-9D1D-282D604EB709}" type="slidenum">
              <a:rPr lang="en-US"/>
              <a:pPr/>
              <a:t>24</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84A39-9CE8-4432-99F7-EF6A930B6E43}" type="slidenum">
              <a:rPr lang="en-US"/>
              <a:pPr/>
              <a:t>28</a:t>
            </a:fld>
            <a:endParaRPr lang="en-US"/>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E6B3AE-8851-4920-A4A6-275FBB4750A2}" type="slidenum">
              <a:rPr lang="en-US"/>
              <a:pPr/>
              <a:t>29</a:t>
            </a:fld>
            <a:endParaRPr lang="en-US"/>
          </a:p>
        </p:txBody>
      </p:sp>
      <p:sp>
        <p:nvSpPr>
          <p:cNvPr id="495618"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575CE9-72BC-4D57-8C49-73B2EB3D0056}" type="slidenum">
              <a:rPr lang="en-US"/>
              <a:pPr/>
              <a:t>30</a:t>
            </a:fld>
            <a:endParaRPr lang="en-US"/>
          </a:p>
        </p:txBody>
      </p:sp>
      <p:sp>
        <p:nvSpPr>
          <p:cNvPr id="479234"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B02306-6D3B-481C-87F2-2CF5A9DC0AF0}" type="slidenum">
              <a:rPr lang="en-US"/>
              <a:pPr/>
              <a:t>31</a:t>
            </a:fld>
            <a:endParaRPr lang="en-US"/>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FBF9B5-8D96-4D5A-B09D-14346D4A098A}" type="slidenum">
              <a:rPr lang="en-US"/>
              <a:pPr/>
              <a:t>32</a:t>
            </a:fld>
            <a:endParaRPr lang="en-US"/>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336EEF-9117-4646-A58F-B641C2EB4060}" type="slidenum">
              <a:rPr lang="en-US"/>
              <a:pPr/>
              <a:t>33</a:t>
            </a:fld>
            <a:endParaRPr lang="en-US"/>
          </a:p>
        </p:txBody>
      </p:sp>
      <p:sp>
        <p:nvSpPr>
          <p:cNvPr id="555010" name="Rectangle 2"/>
          <p:cNvSpPr>
            <a:spLocks noGrp="1" noRot="1" noChangeAspect="1" noChangeArrowheads="1" noTextEdit="1"/>
          </p:cNvSpPr>
          <p:nvPr>
            <p:ph type="sldImg"/>
          </p:nvPr>
        </p:nvSpPr>
        <p:spPr>
          <a:ln/>
        </p:spPr>
      </p:sp>
      <p:sp>
        <p:nvSpPr>
          <p:cNvPr id="555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00DDA3-56AB-4413-A796-49C107B39C40}" type="slidenum">
              <a:rPr lang="en-US"/>
              <a:pPr/>
              <a:t>4</a:t>
            </a:fld>
            <a:endParaRPr lang="en-US"/>
          </a:p>
        </p:txBody>
      </p:sp>
      <p:sp>
        <p:nvSpPr>
          <p:cNvPr id="544770" name="Rectangle 2"/>
          <p:cNvSpPr>
            <a:spLocks noGrp="1" noRot="1" noChangeAspect="1" noChangeArrowheads="1" noTextEdit="1"/>
          </p:cNvSpPr>
          <p:nvPr>
            <p:ph type="sldImg"/>
          </p:nvPr>
        </p:nvSpPr>
        <p:spPr>
          <a:ln/>
        </p:spPr>
      </p:sp>
      <p:sp>
        <p:nvSpPr>
          <p:cNvPr id="544771" name="Rectangle 3"/>
          <p:cNvSpPr>
            <a:spLocks noGrp="1" noChangeArrowheads="1"/>
          </p:cNvSpPr>
          <p:nvPr>
            <p:ph type="body" idx="1"/>
          </p:nvPr>
        </p:nvSpPr>
        <p:spPr/>
        <p:txBody>
          <a:bodyPr/>
          <a:lstStyle/>
          <a:p>
            <a:r>
              <a:rPr lang="en-US"/>
              <a:t>So if you want to really know what the life of a particle physicist is like, download Angels and Demons, or read the book.</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ABA244-7310-4BAB-81AD-878FDE066EB6}" type="slidenum">
              <a:rPr lang="en-US"/>
              <a:pPr/>
              <a:t>34</a:t>
            </a:fld>
            <a:endParaRPr lang="en-US"/>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36755C-0EF5-43A5-8637-7ADBFE72FDF8}" type="slidenum">
              <a:rPr lang="en-US"/>
              <a:pPr/>
              <a:t>35</a:t>
            </a:fld>
            <a:endParaRPr lang="en-US"/>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36755C-0EF5-43A5-8637-7ADBFE72FDF8}" type="slidenum">
              <a:rPr lang="en-US"/>
              <a:pPr/>
              <a:t>36</a:t>
            </a:fld>
            <a:endParaRPr lang="en-US"/>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1637E6-823B-48EE-916F-24A275DF0E63}" type="slidenum">
              <a:rPr lang="en-US"/>
              <a:pPr/>
              <a:t>41</a:t>
            </a:fld>
            <a:endParaRPr lang="en-US"/>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93437D-4EBF-4BB9-B028-3FDF245E9755}" type="slidenum">
              <a:rPr lang="en-US"/>
              <a:pPr/>
              <a:t>42</a:t>
            </a:fld>
            <a:endParaRPr lang="en-US"/>
          </a:p>
        </p:txBody>
      </p:sp>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F56486-0F7E-4D11-A7C8-3F8AE398FE77}" type="slidenum">
              <a:rPr lang="en-US"/>
              <a:pPr/>
              <a:t>44</a:t>
            </a:fld>
            <a:endParaRPr lang="en-US"/>
          </a:p>
        </p:txBody>
      </p:sp>
      <p:sp>
        <p:nvSpPr>
          <p:cNvPr id="618498" name="Rectangle 2"/>
          <p:cNvSpPr>
            <a:spLocks noGrp="1" noRot="1" noChangeAspect="1" noChangeArrowheads="1" noTextEdit="1"/>
          </p:cNvSpPr>
          <p:nvPr>
            <p:ph type="sldImg"/>
          </p:nvPr>
        </p:nvSpPr>
        <p:spPr>
          <a:ln/>
        </p:spPr>
      </p:sp>
      <p:sp>
        <p:nvSpPr>
          <p:cNvPr id="618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6B374-44C8-495B-9810-F11841E23B60}" type="slidenum">
              <a:rPr lang="en-US"/>
              <a:pPr/>
              <a:t>45</a:t>
            </a:fld>
            <a:endParaRPr lang="en-US"/>
          </a:p>
        </p:txBody>
      </p:sp>
      <p:sp>
        <p:nvSpPr>
          <p:cNvPr id="616450" name="Rectangle 2"/>
          <p:cNvSpPr>
            <a:spLocks noGrp="1" noRot="1" noChangeAspect="1" noChangeArrowheads="1" noTextEdit="1"/>
          </p:cNvSpPr>
          <p:nvPr>
            <p:ph type="sldImg"/>
          </p:nvPr>
        </p:nvSpPr>
        <p:spPr>
          <a:ln/>
        </p:spPr>
      </p:sp>
      <p:sp>
        <p:nvSpPr>
          <p:cNvPr id="616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B31154-E442-4209-AD0C-A388125FED18}" type="slidenum">
              <a:rPr lang="en-US"/>
              <a:pPr/>
              <a:t>47</a:t>
            </a:fld>
            <a:endParaRPr lang="en-US"/>
          </a:p>
        </p:txBody>
      </p:sp>
      <p:sp>
        <p:nvSpPr>
          <p:cNvPr id="587778" name="Rectangle 2"/>
          <p:cNvSpPr>
            <a:spLocks noGrp="1" noRot="1" noChangeAspect="1" noChangeArrowheads="1" noTextEdit="1"/>
          </p:cNvSpPr>
          <p:nvPr>
            <p:ph type="sldImg"/>
          </p:nvPr>
        </p:nvSpPr>
        <p:spPr>
          <a:ln/>
        </p:spPr>
      </p:sp>
      <p:sp>
        <p:nvSpPr>
          <p:cNvPr id="587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F0CA4C-F734-4195-B118-30782B693A2E}" type="slidenum">
              <a:rPr lang="en-US"/>
              <a:pPr/>
              <a:t>48</a:t>
            </a:fld>
            <a:endParaRPr lang="en-US"/>
          </a:p>
        </p:txBody>
      </p:sp>
      <p:sp>
        <p:nvSpPr>
          <p:cNvPr id="644098" name="Rectangle 2"/>
          <p:cNvSpPr>
            <a:spLocks noGrp="1" noRot="1" noChangeAspect="1" noChangeArrowheads="1" noTextEdit="1"/>
          </p:cNvSpPr>
          <p:nvPr>
            <p:ph type="sldImg"/>
          </p:nvPr>
        </p:nvSpPr>
        <p:spPr>
          <a:ln/>
        </p:spPr>
      </p:sp>
      <p:sp>
        <p:nvSpPr>
          <p:cNvPr id="644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046CBF-0300-42E6-A9D4-8E6C34F1B937}" type="slidenum">
              <a:rPr lang="en-US"/>
              <a:pPr/>
              <a:t>49</a:t>
            </a:fld>
            <a:endParaRPr lang="en-US"/>
          </a:p>
        </p:txBody>
      </p:sp>
      <p:sp>
        <p:nvSpPr>
          <p:cNvPr id="645122" name="Rectangle 2"/>
          <p:cNvSpPr>
            <a:spLocks noGrp="1" noRot="1" noChangeAspect="1" noChangeArrowheads="1" noTextEdit="1"/>
          </p:cNvSpPr>
          <p:nvPr>
            <p:ph type="sldImg"/>
          </p:nvPr>
        </p:nvSpPr>
        <p:spPr>
          <a:ln/>
        </p:spPr>
      </p:sp>
      <p:sp>
        <p:nvSpPr>
          <p:cNvPr id="645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56905-4C5C-4CB2-9A71-E86EFD328F8F}" type="slidenum">
              <a:rPr lang="en-US"/>
              <a:pPr/>
              <a:t>5</a:t>
            </a:fld>
            <a:endParaRPr lang="en-US"/>
          </a:p>
        </p:txBody>
      </p:sp>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p:txBody>
          <a:bodyPr/>
          <a:lstStyle/>
          <a:p>
            <a:pPr>
              <a:lnSpc>
                <a:spcPct val="90000"/>
              </a:lnSpc>
            </a:pPr>
            <a:r>
              <a:rPr lang="en-US" sz="1000" dirty="0"/>
              <a:t>The cause of our excitement is the almost certainty we have  that there is New Physics beyond what we call the Standard Model, that the Standard Model is incomplete, and that some of this New Physics lies just around the corner.</a:t>
            </a:r>
          </a:p>
          <a:p>
            <a:pPr>
              <a:lnSpc>
                <a:spcPct val="90000"/>
              </a:lnSpc>
            </a:pPr>
            <a:endParaRPr lang="en-US" sz="1000" dirty="0"/>
          </a:p>
          <a:p>
            <a:pPr>
              <a:lnSpc>
                <a:spcPct val="90000"/>
              </a:lnSpc>
            </a:pPr>
            <a:r>
              <a:rPr lang="en-US" sz="1000" dirty="0"/>
              <a:t>The reasons we think there is New Physics are several. There are theoretical reasons, such as our understanding of how the electromagnetic and weak interactions are separated, which presumes a new particle called the Higgs, which actually is the last missing piece of the Standard Model, and the particle that provides  the origin of mass, so it holds a really special place in the Standard Model.  Solutions to several so-called mass hierarchy problems, for example, why we think the Higgs is so light compared to the scale at which all the forces are unified, and why the neutrinos have the masses they do, also suggest new physics. </a:t>
            </a:r>
          </a:p>
          <a:p>
            <a:pPr>
              <a:lnSpc>
                <a:spcPct val="90000"/>
              </a:lnSpc>
            </a:pPr>
            <a:endParaRPr lang="en-US" sz="1000" dirty="0"/>
          </a:p>
          <a:p>
            <a:pPr>
              <a:lnSpc>
                <a:spcPct val="90000"/>
              </a:lnSpc>
            </a:pPr>
            <a:r>
              <a:rPr lang="en-US" sz="1000" dirty="0"/>
              <a:t>There is also evidence  from cosmology that our Standard Model is incomplete.   For example, the Standard Model seems unable to explain why there is no longer any antimatter in the universe, and provides few  clues as to the origin of dark energy and dark matter, which dominate the energy budget of the universe.</a:t>
            </a:r>
          </a:p>
          <a:p>
            <a:pPr>
              <a:lnSpc>
                <a:spcPct val="90000"/>
              </a:lnSpc>
            </a:pPr>
            <a:endParaRPr lang="en-US" sz="1000" dirty="0"/>
          </a:p>
          <a:p>
            <a:pPr>
              <a:lnSpc>
                <a:spcPct val="90000"/>
              </a:lnSpc>
            </a:pPr>
            <a:r>
              <a:rPr lang="en-US" sz="1000" dirty="0"/>
              <a:t>There are just a few experimental hints, and they are all marginal.  Of course the recent discovery of neutrino mass, through neutrino oscillations, has led to the first evidence that there is indeed physics not explained by the Standard Model.  Experimental studies of the weak interaction imply that the Higgs particle, is just within our grasp.  And there are other tantalizing experimental </a:t>
            </a:r>
            <a:r>
              <a:rPr lang="en-US" sz="1000" dirty="0" smtClean="0"/>
              <a:t>hints </a:t>
            </a:r>
            <a:r>
              <a:rPr lang="en-US" sz="1000" dirty="0"/>
              <a:t>that suggest New Physics, but nothing that is compelling.</a:t>
            </a:r>
          </a:p>
          <a:p>
            <a:pPr>
              <a:lnSpc>
                <a:spcPct val="90000"/>
              </a:lnSpc>
            </a:pPr>
            <a:endParaRPr lang="en-US" sz="1000" dirty="0"/>
          </a:p>
          <a:p>
            <a:pPr>
              <a:lnSpc>
                <a:spcPct val="90000"/>
              </a:lnSpc>
            </a:pPr>
            <a:r>
              <a:rPr lang="en-US" sz="1000" dirty="0"/>
              <a:t>However, before we get too euphoric, I should caution you that some of this New Physics may appear at energies too high for the Large Hadron Collider.</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EB3535-33B9-489A-BCA7-B326E5A456CE}" type="slidenum">
              <a:rPr lang="en-US"/>
              <a:pPr/>
              <a:t>50</a:t>
            </a:fld>
            <a:endParaRPr lang="en-US"/>
          </a:p>
        </p:txBody>
      </p:sp>
      <p:sp>
        <p:nvSpPr>
          <p:cNvPr id="646146" name="Rectangle 2"/>
          <p:cNvSpPr>
            <a:spLocks noGrp="1" noRot="1" noChangeAspect="1" noChangeArrowheads="1" noTextEdit="1"/>
          </p:cNvSpPr>
          <p:nvPr>
            <p:ph type="sldImg"/>
          </p:nvPr>
        </p:nvSpPr>
        <p:spPr>
          <a:ln/>
        </p:spPr>
      </p:sp>
      <p:sp>
        <p:nvSpPr>
          <p:cNvPr id="646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7F0FAA8-7E88-46A9-BDBC-03625FF7CCC2}" type="slidenum">
              <a:rPr lang="en-US"/>
              <a:pPr/>
              <a:t>52</a:t>
            </a:fld>
            <a:endParaRPr lang="en-US"/>
          </a:p>
        </p:txBody>
      </p:sp>
      <p:sp>
        <p:nvSpPr>
          <p:cNvPr id="607234" name="Slide Image Placeholder 1"/>
          <p:cNvSpPr>
            <a:spLocks noGrp="1" noRot="1" noChangeAspect="1" noTextEdit="1"/>
          </p:cNvSpPr>
          <p:nvPr>
            <p:ph type="sldImg"/>
          </p:nvPr>
        </p:nvSpPr>
        <p:spPr>
          <a:xfrm>
            <a:off x="1144588" y="685800"/>
            <a:ext cx="4572000" cy="3429000"/>
          </a:xfrm>
          <a:ln/>
        </p:spPr>
      </p:sp>
      <p:sp>
        <p:nvSpPr>
          <p:cNvPr id="607235" name="Notes Placeholder 2"/>
          <p:cNvSpPr>
            <a:spLocks noGrp="1"/>
          </p:cNvSpPr>
          <p:nvPr>
            <p:ph type="body" idx="1"/>
          </p:nvPr>
        </p:nvSpPr>
        <p:spPr/>
        <p:txBody>
          <a:bodyPr lIns="91432" tIns="45716" rIns="91432" bIns="45716"/>
          <a:lstStyle/>
          <a:p>
            <a:pPr>
              <a:spcBef>
                <a:spcPct val="0"/>
              </a:spcBef>
            </a:pPr>
            <a:endParaRPr lang="en-US"/>
          </a:p>
        </p:txBody>
      </p:sp>
      <p:sp>
        <p:nvSpPr>
          <p:cNvPr id="6072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lgn="l" defTabSz="865188">
              <a:defRPr>
                <a:solidFill>
                  <a:schemeClr val="tx1"/>
                </a:solidFill>
                <a:latin typeface="Arial" pitchFamily="34" charset="0"/>
              </a:defRPr>
            </a:lvl1pPr>
            <a:lvl2pPr marL="703263" indent="-271463" algn="l" defTabSz="865188">
              <a:defRPr>
                <a:solidFill>
                  <a:schemeClr val="tx1"/>
                </a:solidFill>
                <a:latin typeface="Arial" pitchFamily="34" charset="0"/>
              </a:defRPr>
            </a:lvl2pPr>
            <a:lvl3pPr marL="1081088" indent="-215900" algn="l" defTabSz="865188">
              <a:defRPr>
                <a:solidFill>
                  <a:schemeClr val="tx1"/>
                </a:solidFill>
                <a:latin typeface="Arial" pitchFamily="34" charset="0"/>
              </a:defRPr>
            </a:lvl3pPr>
            <a:lvl4pPr marL="1512888" indent="-215900" algn="l" defTabSz="865188">
              <a:defRPr>
                <a:solidFill>
                  <a:schemeClr val="tx1"/>
                </a:solidFill>
                <a:latin typeface="Arial" pitchFamily="34" charset="0"/>
              </a:defRPr>
            </a:lvl4pPr>
            <a:lvl5pPr marL="1946275" indent="-215900" algn="l" defTabSz="865188">
              <a:defRPr>
                <a:solidFill>
                  <a:schemeClr val="tx1"/>
                </a:solidFill>
                <a:latin typeface="Arial" pitchFamily="34" charset="0"/>
              </a:defRPr>
            </a:lvl5pPr>
            <a:lvl6pPr marL="2403475" indent="-215900" defTabSz="865188" fontAlgn="base">
              <a:spcBef>
                <a:spcPct val="0"/>
              </a:spcBef>
              <a:spcAft>
                <a:spcPct val="0"/>
              </a:spcAft>
              <a:defRPr>
                <a:solidFill>
                  <a:schemeClr val="tx1"/>
                </a:solidFill>
                <a:latin typeface="Arial" pitchFamily="34" charset="0"/>
              </a:defRPr>
            </a:lvl6pPr>
            <a:lvl7pPr marL="2860675" indent="-215900" defTabSz="865188" fontAlgn="base">
              <a:spcBef>
                <a:spcPct val="0"/>
              </a:spcBef>
              <a:spcAft>
                <a:spcPct val="0"/>
              </a:spcAft>
              <a:defRPr>
                <a:solidFill>
                  <a:schemeClr val="tx1"/>
                </a:solidFill>
                <a:latin typeface="Arial" pitchFamily="34" charset="0"/>
              </a:defRPr>
            </a:lvl7pPr>
            <a:lvl8pPr marL="3317875" indent="-215900" defTabSz="865188" fontAlgn="base">
              <a:spcBef>
                <a:spcPct val="0"/>
              </a:spcBef>
              <a:spcAft>
                <a:spcPct val="0"/>
              </a:spcAft>
              <a:defRPr>
                <a:solidFill>
                  <a:schemeClr val="tx1"/>
                </a:solidFill>
                <a:latin typeface="Arial" pitchFamily="34" charset="0"/>
              </a:defRPr>
            </a:lvl8pPr>
            <a:lvl9pPr marL="3775075" indent="-215900" defTabSz="865188" fontAlgn="base">
              <a:spcBef>
                <a:spcPct val="0"/>
              </a:spcBef>
              <a:spcAft>
                <a:spcPct val="0"/>
              </a:spcAft>
              <a:defRPr>
                <a:solidFill>
                  <a:schemeClr val="tx1"/>
                </a:solidFill>
                <a:latin typeface="Arial" pitchFamily="34" charset="0"/>
              </a:defRPr>
            </a:lvl9pPr>
          </a:lstStyle>
          <a:p>
            <a:pPr algn="r" eaLnBrk="1" hangingPunct="1"/>
            <a:fld id="{3E213D1F-5161-4175-B1EA-601B355D8065}" type="slidenum">
              <a:rPr lang="en-US" sz="1200">
                <a:latin typeface="Calibri" pitchFamily="34" charset="0"/>
              </a:rPr>
              <a:pPr algn="r" eaLnBrk="1" hangingPunct="1"/>
              <a:t>52</a:t>
            </a:fld>
            <a:endParaRPr lang="en-US" sz="1200">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617E25-CC3A-4F8F-A61D-FF886B832003}" type="slidenum">
              <a:rPr lang="en-US"/>
              <a:pPr/>
              <a:t>56</a:t>
            </a:fld>
            <a:endParaRPr lang="en-US"/>
          </a:p>
        </p:txBody>
      </p:sp>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D360A-E829-479E-AC5D-AC7BDA72788A}" type="slidenum">
              <a:rPr lang="en-US"/>
              <a:pPr/>
              <a:t>57</a:t>
            </a:fld>
            <a:endParaRPr lang="en-US"/>
          </a:p>
        </p:txBody>
      </p:sp>
      <p:sp>
        <p:nvSpPr>
          <p:cNvPr id="648194" name="Rectangle 2"/>
          <p:cNvSpPr>
            <a:spLocks noGrp="1" noRot="1" noChangeAspect="1" noChangeArrowheads="1" noTextEdit="1"/>
          </p:cNvSpPr>
          <p:nvPr>
            <p:ph type="sldImg"/>
          </p:nvPr>
        </p:nvSpPr>
        <p:spPr>
          <a:ln/>
        </p:spPr>
      </p:sp>
      <p:sp>
        <p:nvSpPr>
          <p:cNvPr id="648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C7BD63-89F7-4E0C-AF4D-0AD87A4A1828}" type="slidenum">
              <a:rPr lang="en-US"/>
              <a:pPr/>
              <a:t>58</a:t>
            </a:fld>
            <a:endParaRPr lang="en-US"/>
          </a:p>
        </p:txBody>
      </p:sp>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6A1BFA-BF7A-4E6C-AE1D-ED7091CB3F3C}" type="slidenum">
              <a:rPr lang="en-US"/>
              <a:pPr/>
              <a:t>59</a:t>
            </a:fld>
            <a:endParaRPr lang="en-US"/>
          </a:p>
        </p:txBody>
      </p:sp>
      <p:sp>
        <p:nvSpPr>
          <p:cNvPr id="650242" name="Rectangle 2"/>
          <p:cNvSpPr>
            <a:spLocks noGrp="1" noRot="1" noChangeAspect="1" noChangeArrowheads="1" noTextEdit="1"/>
          </p:cNvSpPr>
          <p:nvPr>
            <p:ph type="sldImg"/>
          </p:nvPr>
        </p:nvSpPr>
        <p:spPr>
          <a:ln/>
        </p:spPr>
      </p:sp>
      <p:sp>
        <p:nvSpPr>
          <p:cNvPr id="650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5E45BB-6609-43D8-B0D8-727BCD847FEF}" type="slidenum">
              <a:rPr lang="en-US"/>
              <a:pPr/>
              <a:t>60</a:t>
            </a:fld>
            <a:endParaRPr lang="en-US"/>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p:txBody>
          <a:bodyPr/>
          <a:lstStyle/>
          <a:p>
            <a:r>
              <a:rPr lang="en-US"/>
              <a:t>So I hope you have gotten a bit of the flavor of this great intensity frontier campaign upon which we are embarking to search for the new physics that we are convinced must exist.  I’ve outlined one front in this campaign, our next two speakers will lay out two other fronts.  And I say campaign, because it will be long and there will be setbacks.</a:t>
            </a:r>
          </a:p>
          <a:p>
            <a:endParaRPr lang="en-US"/>
          </a:p>
          <a:p>
            <a:r>
              <a:rPr lang="en-US"/>
              <a:t>Will we succeed in finding something new, like le Verrier and Galle with their discovery of Neptune, or find nothing like le Verrier and others did with Vulcan. In either case the consequences will be profound.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6BB4AD-F65B-4662-897B-0F792F34002A}" type="slidenum">
              <a:rPr lang="en-US"/>
              <a:pPr/>
              <a:t>6</a:t>
            </a:fld>
            <a:endParaRPr lang="en-US"/>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p:txBody>
          <a:bodyPr/>
          <a:lstStyle/>
          <a:p>
            <a:r>
              <a:rPr lang="en-US"/>
              <a:t>So what about the next step?  How are we going to probe energy scales that are beyond the reach of the Large Hadron Collider?  Although there has been an inexorable increase in accelerator energies over the last 50 years, as you can see by this plot particle physcists call the Livingston plot, for the first time in brief history of the field there are no concrete plans for the next generation of higher-energy accelerators.  There is the International Linear Collider, called the NLC here, but it is designed to make precision studies of the regime first explored by the  LHC, not to probe the next energy frontier.</a:t>
            </a:r>
          </a:p>
          <a:p>
            <a:r>
              <a:rPr lang="en-US"/>
              <a:t>  </a:t>
            </a:r>
          </a:p>
          <a:p>
            <a:r>
              <a:rPr lang="en-US"/>
              <a:t>How are we going to probe higher energies?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18CAB5-05AE-4071-B804-4693C28B4E86}" type="slidenum">
              <a:rPr lang="en-US"/>
              <a:pPr/>
              <a:t>7</a:t>
            </a:fld>
            <a:endParaRPr lang="en-US"/>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p:txBody>
          <a:bodyPr/>
          <a:lstStyle/>
          <a:p>
            <a:r>
              <a:rPr lang="en-US"/>
              <a:t>The answer is we must turn away from our reliance on Einstein’s mass-energy relation, E=mc2, and exploit Heisenberg’s uncertainty principle.  So, for example, rather than directly producing the Z boson, one of the carriers of the weak force, through electron-positron annihilation, we look for the effects of a virtual Z boson, which according to Heisenberg, even at low energies can be produced ever so briefly, and hence change for example, some of the properties of the electron, in particular, its magnetic moment.  Such virtual particles appear and then disappear in what particle physicists call loop diagrams, which you will see throughout my talk.</a:t>
            </a:r>
          </a:p>
          <a:p>
            <a:endParaRPr lang="en-US"/>
          </a:p>
          <a:p>
            <a:r>
              <a:rPr lang="en-US"/>
              <a:t>In directly producing real particles the highest energies are crucial, the energy must be greater than the rest mass of the particle to be created.  On the other hand, the effects of virtual particles can be quite subtle and hence large numbers are needed.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393975-5AFF-4D4F-8A55-AE9A2FAEB555}" type="slidenum">
              <a:rPr lang="en-US"/>
              <a:pPr/>
              <a:t>8</a:t>
            </a:fld>
            <a:endParaRPr lang="en-US"/>
          </a:p>
        </p:txBody>
      </p:sp>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p:txBody>
          <a:bodyPr/>
          <a:lstStyle/>
          <a:p>
            <a:r>
              <a:rPr lang="en-US"/>
              <a:t>These virtual particles can have two effects.  They can produce slight deviations from the expected properties of a particle, such as the magnetic moment of a muon.  Or they can allow processes forbidden in the Standard Model to occur, such as the decay of a muon into an electron, which I’ve shown here as being due  to a yet-to-be-discovered supersymmetric interaction.  </a:t>
            </a:r>
          </a:p>
          <a:p>
            <a:endParaRPr lang="en-US"/>
          </a:p>
          <a:p>
            <a:r>
              <a:rPr lang="en-US"/>
              <a:t>Looking for slight deviations is hard, in particular one needs the theoretical precision to match the experimental, and the sensitivity scales only as the square root of the number of events:  what I call the tyranny of Possion statistics.  Searching for rare decays is easier, all we need theory to tell us is that the process is forbidden, or at least, highly supressed.  One event, if sufficiently clean, is enough for a discovery.  It is analagous, for example, to searching for the Ivory-billed woodpecker, thought to be extinct, but reported sighted a few years ago.  One unambiguous sighting is enough.</a:t>
            </a:r>
          </a:p>
          <a:p>
            <a:endParaRPr lang="en-US"/>
          </a:p>
          <a:p>
            <a:r>
              <a:rPr lang="en-US"/>
              <a:t>Actually it’s not quite the same.  You’ll get $50,000 for the ivory-billedwoodpecker.  I don’t know of any such offers in particle physics, but it would be amusing to see how motivated such an offer might be to students, postdocs, and even professors!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0D4DCC-BC5D-47A0-BEB7-F39A694F7F16}" type="slidenum">
              <a:rPr lang="en-US"/>
              <a:pPr/>
              <a:t>9</a:t>
            </a:fld>
            <a:endParaRPr lang="en-US"/>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r>
              <a:rPr lang="en-US"/>
              <a:t>There is nothing new to this indirect approach to discovery that I’ve just described. And if you permit me a few minutes digression I’ll say a few words about it’s history.  You could say it began with William Herschel’s discovery of Uranus in 1781, the first planet to be discovered.  Shortly thereafter a problem appeared:  the orbit was found to deviate from the predicted value calculated using Newton’s laws.</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200C5C-F2D7-41CC-B2B0-B072FA6FB0EA}" type="slidenum">
              <a:rPr lang="en-US"/>
              <a:pPr/>
              <a:t>10</a:t>
            </a:fld>
            <a:endParaRPr lang="en-US"/>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p:txBody>
          <a:bodyPr/>
          <a:lstStyle/>
          <a:p>
            <a:r>
              <a:rPr lang="en-US"/>
              <a:t>A race began to find an explanation, with some, like George Airy, proposing that Newton’s law of gravitation had to be modified, whereas others like Le Verrier in France and John Adams in England thought that the cause was perturbations from a hitherto unknown planet.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a:solidFill>
                  <a:srgbClr val="FFC000"/>
                </a:solidFill>
              </a:defRPr>
            </a:lvl1pPr>
          </a:lstStyle>
          <a:p>
            <a:r>
              <a:rPr lang="en-US" dirty="0" smtClean="0"/>
              <a:t>Click to edit Master title style</a:t>
            </a:r>
            <a:endParaRPr lang="en-US" dirty="0"/>
          </a:p>
        </p:txBody>
      </p:sp>
      <p:sp>
        <p:nvSpPr>
          <p:cNvPr id="8" name="Date Placeholder 7"/>
          <p:cNvSpPr>
            <a:spLocks noGrp="1"/>
          </p:cNvSpPr>
          <p:nvPr>
            <p:ph type="dt" sz="half" idx="10"/>
          </p:nvPr>
        </p:nvSpPr>
        <p:spPr/>
        <p:txBody>
          <a:bodyPr/>
          <a:lstStyle/>
          <a:p>
            <a:r>
              <a:rPr lang="en-US" smtClean="0"/>
              <a:t>Craig Dukes / Virginia</a:t>
            </a:r>
            <a:endParaRPr lang="en-US" dirty="0"/>
          </a:p>
        </p:txBody>
      </p:sp>
      <p:sp>
        <p:nvSpPr>
          <p:cNvPr id="9" name="Footer Placeholder 8"/>
          <p:cNvSpPr>
            <a:spLocks noGrp="1"/>
          </p:cNvSpPr>
          <p:nvPr>
            <p:ph type="ftr" sz="quarter" idx="11"/>
          </p:nvPr>
        </p:nvSpPr>
        <p:spPr/>
        <p:txBody>
          <a:bodyPr/>
          <a:lstStyle/>
          <a:p>
            <a:r>
              <a:rPr lang="en-US" smtClean="0"/>
              <a:t>BCVSPIN:  Rare Decays at Fermilab</a:t>
            </a:r>
            <a:endParaRPr lang="en-US" dirty="0"/>
          </a:p>
        </p:txBody>
      </p:sp>
      <p:sp>
        <p:nvSpPr>
          <p:cNvPr id="10" name="Slide Number Placeholder 9"/>
          <p:cNvSpPr>
            <a:spLocks noGrp="1"/>
          </p:cNvSpPr>
          <p:nvPr>
            <p:ph type="sldNum" sz="quarter" idx="12"/>
          </p:nvPr>
        </p:nvSpPr>
        <p:spPr/>
        <p:txBody>
          <a:bodyPr/>
          <a:lstStyle/>
          <a:p>
            <a:fld id="{C95F3207-39C2-4B35-9EBF-195B2F555FC9}" type="slidenum">
              <a:rPr lang="en-US" smtClean="0"/>
              <a:pPr/>
              <a:t>‹#›</a:t>
            </a:fld>
            <a:endParaRPr lang="en-US" dirty="0"/>
          </a:p>
        </p:txBody>
      </p:sp>
    </p:spTree>
    <p:extLst>
      <p:ext uri="{BB962C8B-B14F-4D97-AF65-F5344CB8AC3E}">
        <p14:creationId xmlns:p14="http://schemas.microsoft.com/office/powerpoint/2010/main" val="22853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only duoble">
    <p:spTree>
      <p:nvGrpSpPr>
        <p:cNvPr id="1" name=""/>
        <p:cNvGrpSpPr/>
        <p:nvPr/>
      </p:nvGrpSpPr>
      <p:grpSpPr>
        <a:xfrm>
          <a:off x="0" y="0"/>
          <a:ext cx="0" cy="0"/>
          <a:chOff x="0" y="0"/>
          <a:chExt cx="0" cy="0"/>
        </a:xfrm>
      </p:grpSpPr>
      <p:sp>
        <p:nvSpPr>
          <p:cNvPr id="2" name="Title 1"/>
          <p:cNvSpPr>
            <a:spLocks noGrp="1"/>
          </p:cNvSpPr>
          <p:nvPr>
            <p:ph type="title"/>
          </p:nvPr>
        </p:nvSpPr>
        <p:spPr>
          <a:xfrm>
            <a:off x="0" y="-14654"/>
            <a:ext cx="9144000" cy="1081454"/>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Rare Decays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a:t>
            </a:fld>
            <a:endParaRPr lang="en-US" dirty="0"/>
          </a:p>
        </p:txBody>
      </p:sp>
    </p:spTree>
    <p:extLst>
      <p:ext uri="{BB962C8B-B14F-4D97-AF65-F5344CB8AC3E}">
        <p14:creationId xmlns:p14="http://schemas.microsoft.com/office/powerpoint/2010/main" val="342677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t>Craig Dukes / Virginia</a:t>
            </a:r>
            <a:endParaRPr lang="en-US"/>
          </a:p>
        </p:txBody>
      </p:sp>
      <p:sp>
        <p:nvSpPr>
          <p:cNvPr id="3" name="Footer Placeholder 2"/>
          <p:cNvSpPr>
            <a:spLocks noGrp="1"/>
          </p:cNvSpPr>
          <p:nvPr>
            <p:ph type="ftr" sz="quarter" idx="11"/>
          </p:nvPr>
        </p:nvSpPr>
        <p:spPr/>
        <p:txBody>
          <a:bodyPr/>
          <a:lstStyle>
            <a:lvl1pPr>
              <a:defRPr/>
            </a:lvl1pPr>
          </a:lstStyle>
          <a:p>
            <a:r>
              <a:rPr lang="en-US" smtClean="0"/>
              <a:t>BCVSPIN:  Rare Decays at Fermilab</a:t>
            </a:r>
            <a:endParaRPr lang="en-US"/>
          </a:p>
        </p:txBody>
      </p:sp>
      <p:sp>
        <p:nvSpPr>
          <p:cNvPr id="4" name="Slide Number Placeholder 3"/>
          <p:cNvSpPr>
            <a:spLocks noGrp="1"/>
          </p:cNvSpPr>
          <p:nvPr>
            <p:ph type="sldNum" sz="quarter" idx="12"/>
          </p:nvPr>
        </p:nvSpPr>
        <p:spPr/>
        <p:txBody>
          <a:bodyPr/>
          <a:lstStyle>
            <a:lvl1pPr>
              <a:defRPr/>
            </a:lvl1pPr>
          </a:lstStyle>
          <a:p>
            <a:fld id="{DD83B8DA-7BD1-4A4E-B712-50327BE078DA}" type="slidenum">
              <a:rPr lang="en-US"/>
              <a:pPr/>
              <a:t>‹#›</a:t>
            </a:fld>
            <a:endParaRPr lang="en-US"/>
          </a:p>
        </p:txBody>
      </p:sp>
    </p:spTree>
    <p:extLst>
      <p:ext uri="{BB962C8B-B14F-4D97-AF65-F5344CB8AC3E}">
        <p14:creationId xmlns:p14="http://schemas.microsoft.com/office/powerpoint/2010/main" val="190213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1792"/>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457200" y="838200"/>
            <a:ext cx="8229600" cy="5287963"/>
          </a:xfrm>
        </p:spPr>
        <p:txBody>
          <a:bodyPr>
            <a:normAutofit/>
          </a:bodyPr>
          <a:lstStyle>
            <a:lvl1pPr marL="114300" indent="-114300">
              <a:defRPr sz="1800"/>
            </a:lvl1pPr>
            <a:lvl2pPr marL="339725" indent="-163513">
              <a:defRPr sz="1800"/>
            </a:lvl2pPr>
            <a:lvl3pPr marL="633413" indent="-166688">
              <a:defRPr sz="1800"/>
            </a:lvl3pPr>
            <a:lvl4pPr marL="914400" indent="-228600">
              <a:defRPr sz="1800"/>
            </a:lvl4pPr>
            <a:lvl5pPr marL="1143000" indent="-228600">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Craig Dukes / Virginia</a:t>
            </a:r>
            <a:endParaRPr lang="en-US"/>
          </a:p>
        </p:txBody>
      </p:sp>
      <p:sp>
        <p:nvSpPr>
          <p:cNvPr id="5" name="Footer Placeholder 4"/>
          <p:cNvSpPr>
            <a:spLocks noGrp="1"/>
          </p:cNvSpPr>
          <p:nvPr>
            <p:ph type="ftr" sz="quarter" idx="11"/>
          </p:nvPr>
        </p:nvSpPr>
        <p:spPr/>
        <p:txBody>
          <a:bodyPr/>
          <a:lstStyle/>
          <a:p>
            <a:r>
              <a:rPr lang="en-US" smtClean="0"/>
              <a:t>BCVSPIN:  Rare Decays at Fermilab</a:t>
            </a:r>
            <a:endParaRPr lang="en-US"/>
          </a:p>
        </p:txBody>
      </p:sp>
      <p:sp>
        <p:nvSpPr>
          <p:cNvPr id="6" name="Slide Number Placeholder 5"/>
          <p:cNvSpPr>
            <a:spLocks noGrp="1"/>
          </p:cNvSpPr>
          <p:nvPr>
            <p:ph type="sldNum" sz="quarter" idx="12"/>
          </p:nvPr>
        </p:nvSpPr>
        <p:spPr/>
        <p:txBody>
          <a:bodyPr/>
          <a:lstStyle/>
          <a:p>
            <a:fld id="{C95F3207-39C2-4B35-9EBF-195B2F555FC9}" type="slidenum">
              <a:rPr lang="en-US" smtClean="0"/>
              <a:t>‹#›</a:t>
            </a:fld>
            <a:endParaRPr lang="en-US"/>
          </a:p>
        </p:txBody>
      </p:sp>
    </p:spTree>
    <p:extLst>
      <p:ext uri="{BB962C8B-B14F-4D97-AF65-F5344CB8AC3E}">
        <p14:creationId xmlns:p14="http://schemas.microsoft.com/office/powerpoint/2010/main" val="362670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2057400"/>
            <a:ext cx="7924800" cy="1362075"/>
          </a:xfrm>
        </p:spPr>
        <p:txBody>
          <a:bodyPr anchor="t"/>
          <a:lstStyle>
            <a:lvl1pPr algn="l">
              <a:defRPr sz="4400" b="1" cap="all"/>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r>
              <a:rPr lang="en-US" smtClean="0"/>
              <a:t>Craig Dukes / Virginia</a:t>
            </a:r>
            <a:endParaRPr lang="en-US"/>
          </a:p>
        </p:txBody>
      </p:sp>
      <p:sp>
        <p:nvSpPr>
          <p:cNvPr id="5" name="Footer Placeholder 4"/>
          <p:cNvSpPr>
            <a:spLocks noGrp="1"/>
          </p:cNvSpPr>
          <p:nvPr>
            <p:ph type="ftr" sz="quarter" idx="11"/>
          </p:nvPr>
        </p:nvSpPr>
        <p:spPr/>
        <p:txBody>
          <a:bodyPr/>
          <a:lstStyle/>
          <a:p>
            <a:r>
              <a:rPr lang="en-US" smtClean="0"/>
              <a:t>BCVSPIN:  Rare Decays at Fermilab</a:t>
            </a:r>
            <a:endParaRPr lang="en-US"/>
          </a:p>
        </p:txBody>
      </p:sp>
      <p:sp>
        <p:nvSpPr>
          <p:cNvPr id="6" name="Slide Number Placeholder 5"/>
          <p:cNvSpPr>
            <a:spLocks noGrp="1"/>
          </p:cNvSpPr>
          <p:nvPr>
            <p:ph type="sldNum" sz="quarter" idx="12"/>
          </p:nvPr>
        </p:nvSpPr>
        <p:spPr/>
        <p:txBody>
          <a:bodyPr/>
          <a:lstStyle/>
          <a:p>
            <a:fld id="{C95F3207-39C2-4B35-9EBF-195B2F555FC9}" type="slidenum">
              <a:rPr lang="en-US" smtClean="0"/>
              <a:t>‹#›</a:t>
            </a:fld>
            <a:endParaRPr lang="en-US"/>
          </a:p>
        </p:txBody>
      </p:sp>
    </p:spTree>
    <p:extLst>
      <p:ext uri="{BB962C8B-B14F-4D97-AF65-F5344CB8AC3E}">
        <p14:creationId xmlns:p14="http://schemas.microsoft.com/office/powerpoint/2010/main" val="1493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Craig Dukes / Virginia</a:t>
            </a:r>
            <a:endParaRPr lang="en-US"/>
          </a:p>
        </p:txBody>
      </p:sp>
      <p:sp>
        <p:nvSpPr>
          <p:cNvPr id="6" name="Footer Placeholder 5"/>
          <p:cNvSpPr>
            <a:spLocks noGrp="1"/>
          </p:cNvSpPr>
          <p:nvPr>
            <p:ph type="ftr" sz="quarter" idx="11"/>
          </p:nvPr>
        </p:nvSpPr>
        <p:spPr/>
        <p:txBody>
          <a:bodyPr/>
          <a:lstStyle/>
          <a:p>
            <a:r>
              <a:rPr lang="en-US" smtClean="0"/>
              <a:t>BCVSPIN:  Rare Decays at Fermilab</a:t>
            </a:r>
            <a:endParaRPr lang="en-US"/>
          </a:p>
        </p:txBody>
      </p:sp>
      <p:sp>
        <p:nvSpPr>
          <p:cNvPr id="7" name="Slide Number Placeholder 6"/>
          <p:cNvSpPr>
            <a:spLocks noGrp="1"/>
          </p:cNvSpPr>
          <p:nvPr>
            <p:ph type="sldNum" sz="quarter" idx="12"/>
          </p:nvPr>
        </p:nvSpPr>
        <p:spPr/>
        <p:txBody>
          <a:bodyPr/>
          <a:lstStyle/>
          <a:p>
            <a:fld id="{C95F3207-39C2-4B35-9EBF-195B2F555FC9}" type="slidenum">
              <a:rPr lang="en-US" smtClean="0"/>
              <a:t>‹#›</a:t>
            </a:fld>
            <a:endParaRPr lang="en-US"/>
          </a:p>
        </p:txBody>
      </p:sp>
    </p:spTree>
    <p:extLst>
      <p:ext uri="{BB962C8B-B14F-4D97-AF65-F5344CB8AC3E}">
        <p14:creationId xmlns:p14="http://schemas.microsoft.com/office/powerpoint/2010/main" val="295648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114800" y="6583105"/>
            <a:ext cx="1711843" cy="280987"/>
          </a:xfrm>
        </p:spPr>
        <p:txBody>
          <a:bodyPr/>
          <a:lstStyle>
            <a:lvl1pPr>
              <a:defRPr/>
            </a:lvl1pPr>
          </a:lstStyle>
          <a:p>
            <a:r>
              <a:rPr lang="en-US" smtClean="0"/>
              <a:t>Rare Decays:  Mu2e</a:t>
            </a:r>
            <a:endParaRPr lang="en-US" dirty="0"/>
          </a:p>
        </p:txBody>
      </p:sp>
      <p:sp>
        <p:nvSpPr>
          <p:cNvPr id="4" name="Footer Placeholder 3"/>
          <p:cNvSpPr>
            <a:spLocks noGrp="1"/>
          </p:cNvSpPr>
          <p:nvPr>
            <p:ph type="ftr" sz="quarter" idx="11"/>
          </p:nvPr>
        </p:nvSpPr>
        <p:spPr>
          <a:xfrm>
            <a:off x="0" y="6538913"/>
            <a:ext cx="2892056" cy="319087"/>
          </a:xfrm>
        </p:spPr>
        <p:txBody>
          <a:bodyPr/>
          <a:lstStyle>
            <a:lvl1pPr>
              <a:defRPr/>
            </a:lvl1pPr>
          </a:lstStyle>
          <a:p>
            <a:r>
              <a:rPr lang="en-US" dirty="0" smtClean="0"/>
              <a:t>Craig Dukes - University of Virginia</a:t>
            </a:r>
            <a:endParaRPr lang="en-US" baseline="30000" dirty="0"/>
          </a:p>
        </p:txBody>
      </p:sp>
      <p:sp>
        <p:nvSpPr>
          <p:cNvPr id="5" name="Slide Number Placeholder 4"/>
          <p:cNvSpPr>
            <a:spLocks noGrp="1"/>
          </p:cNvSpPr>
          <p:nvPr>
            <p:ph type="sldNum" sz="quarter" idx="12"/>
          </p:nvPr>
        </p:nvSpPr>
        <p:spPr>
          <a:xfrm>
            <a:off x="8463515" y="6538913"/>
            <a:ext cx="670959" cy="319087"/>
          </a:xfrm>
        </p:spPr>
        <p:txBody>
          <a:bodyPr/>
          <a:lstStyle>
            <a:lvl1pPr>
              <a:defRPr/>
            </a:lvl1pPr>
          </a:lstStyle>
          <a:p>
            <a:fld id="{7705845C-8431-413C-B8C1-E296749C8453}" type="slidenum">
              <a:rPr lang="en-US"/>
              <a:pPr/>
              <a:t>‹#›</a:t>
            </a:fld>
            <a:endParaRPr lang="en-US"/>
          </a:p>
        </p:txBody>
      </p:sp>
    </p:spTree>
    <p:extLst>
      <p:ext uri="{BB962C8B-B14F-4D97-AF65-F5344CB8AC3E}">
        <p14:creationId xmlns:p14="http://schemas.microsoft.com/office/powerpoint/2010/main" val="3122569103"/>
      </p:ext>
    </p:extLst>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879764" y="1295400"/>
            <a:ext cx="7273636" cy="2057400"/>
          </a:xfrm>
          <a:prstGeom prst="rect">
            <a:avLst/>
          </a:prstGeom>
          <a:effectLst/>
        </p:spPr>
        <p:txBody>
          <a:bodyPr/>
          <a:lstStyle>
            <a:lvl1pPr>
              <a:defRPr sz="4000" b="0">
                <a:solidFill>
                  <a:schemeClr val="accent6">
                    <a:lumMod val="75000"/>
                  </a:schemeClr>
                </a:solidFill>
                <a:effectLst/>
                <a:latin typeface="Century Gothic"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0541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6629400"/>
            <a:ext cx="9144000" cy="228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0" y="-14654"/>
            <a:ext cx="9144000" cy="624254"/>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838200"/>
            <a:ext cx="8229600" cy="5287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0" y="6629400"/>
            <a:ext cx="2743200" cy="228600"/>
          </a:xfrm>
          <a:prstGeom prst="rect">
            <a:avLst/>
          </a:prstGeom>
        </p:spPr>
        <p:txBody>
          <a:bodyPr vert="horz" lIns="91440" tIns="45720" rIns="91440" bIns="45720" rtlCol="0" anchor="ctr"/>
          <a:lstStyle>
            <a:lvl1pPr algn="l">
              <a:defRPr sz="1200">
                <a:solidFill>
                  <a:srgbClr val="FFC000"/>
                </a:solidFill>
              </a:defRPr>
            </a:lvl1pPr>
          </a:lstStyle>
          <a:p>
            <a:r>
              <a:rPr lang="en-US" smtClean="0"/>
              <a:t>Craig Dukes / Virginia</a:t>
            </a:r>
            <a:endParaRPr lang="en-US" dirty="0"/>
          </a:p>
        </p:txBody>
      </p:sp>
      <p:sp>
        <p:nvSpPr>
          <p:cNvPr id="5" name="Footer Placeholder 4"/>
          <p:cNvSpPr>
            <a:spLocks noGrp="1"/>
          </p:cNvSpPr>
          <p:nvPr>
            <p:ph type="ftr" sz="quarter" idx="3"/>
          </p:nvPr>
        </p:nvSpPr>
        <p:spPr>
          <a:xfrm>
            <a:off x="3200400" y="6629400"/>
            <a:ext cx="2743200" cy="228600"/>
          </a:xfrm>
          <a:prstGeom prst="rect">
            <a:avLst/>
          </a:prstGeom>
        </p:spPr>
        <p:txBody>
          <a:bodyPr vert="horz" lIns="91440" tIns="45720" rIns="91440" bIns="45720" rtlCol="0" anchor="ctr"/>
          <a:lstStyle>
            <a:lvl1pPr algn="ctr">
              <a:defRPr sz="1200">
                <a:solidFill>
                  <a:srgbClr val="FFC000"/>
                </a:solidFill>
              </a:defRPr>
            </a:lvl1pPr>
          </a:lstStyle>
          <a:p>
            <a:r>
              <a:rPr lang="en-US" smtClean="0"/>
              <a:t>BCVSPIN:  Rare Decays at Fermilab</a:t>
            </a:r>
            <a:endParaRPr lang="en-US" dirty="0"/>
          </a:p>
        </p:txBody>
      </p:sp>
      <p:sp>
        <p:nvSpPr>
          <p:cNvPr id="6" name="Slide Number Placeholder 5"/>
          <p:cNvSpPr>
            <a:spLocks noGrp="1"/>
          </p:cNvSpPr>
          <p:nvPr>
            <p:ph type="sldNum" sz="quarter" idx="4"/>
          </p:nvPr>
        </p:nvSpPr>
        <p:spPr>
          <a:xfrm>
            <a:off x="6399415" y="6629400"/>
            <a:ext cx="2743200" cy="228600"/>
          </a:xfrm>
          <a:prstGeom prst="rect">
            <a:avLst/>
          </a:prstGeom>
        </p:spPr>
        <p:txBody>
          <a:bodyPr vert="horz" lIns="91440" tIns="45720" rIns="91440" bIns="45720" rtlCol="0" anchor="ctr"/>
          <a:lstStyle>
            <a:lvl1pPr algn="r">
              <a:defRPr sz="1200">
                <a:solidFill>
                  <a:srgbClr val="FFC000"/>
                </a:solidFill>
              </a:defRPr>
            </a:lvl1pPr>
          </a:lstStyle>
          <a:p>
            <a:fld id="{C95F3207-39C2-4B35-9EBF-195B2F555FC9}" type="slidenum">
              <a:rPr lang="en-US" smtClean="0"/>
              <a:pPr/>
              <a:t>‹#›</a:t>
            </a:fld>
            <a:endParaRPr lang="en-US" dirty="0"/>
          </a:p>
        </p:txBody>
      </p:sp>
    </p:spTree>
    <p:extLst>
      <p:ext uri="{BB962C8B-B14F-4D97-AF65-F5344CB8AC3E}">
        <p14:creationId xmlns:p14="http://schemas.microsoft.com/office/powerpoint/2010/main" val="3077445764"/>
      </p:ext>
    </p:extLst>
  </p:cSld>
  <p:clrMap bg1="lt1" tx1="dk1" bg2="lt2" tx2="dk2" accent1="accent1" accent2="accent2" accent3="accent3" accent4="accent4" accent5="accent5" accent6="accent6" hlink="hlink" folHlink="folHlink"/>
  <p:sldLayoutIdLst>
    <p:sldLayoutId id="2147483654" r:id="rId1"/>
    <p:sldLayoutId id="2147483664" r:id="rId2"/>
    <p:sldLayoutId id="2147483660" r:id="rId3"/>
    <p:sldLayoutId id="2147483650" r:id="rId4"/>
    <p:sldLayoutId id="2147483651" r:id="rId5"/>
    <p:sldLayoutId id="2147483652" r:id="rId6"/>
    <p:sldLayoutId id="214748366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ctr" defTabSz="914400" rtl="0" eaLnBrk="1" latinLnBrk="0" hangingPunct="1">
        <a:spcBef>
          <a:spcPct val="0"/>
        </a:spcBef>
        <a:buNone/>
        <a:defRPr sz="2800" b="1" kern="1200">
          <a:solidFill>
            <a:srgbClr val="FFC000"/>
          </a:solidFill>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111" y="801618"/>
            <a:ext cx="8272289" cy="5254763"/>
          </a:xfrm>
          <a:prstGeom prst="rect">
            <a:avLst/>
          </a:prstGeom>
        </p:spPr>
      </p:pic>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61310" y="5257800"/>
            <a:ext cx="6206490" cy="1097280"/>
          </a:xfrm>
          <a:prstGeom prst="rect">
            <a:avLst/>
          </a:prstGeom>
        </p:spPr>
      </p:pic>
    </p:spTree>
    <p:extLst>
      <p:ext uri="{BB962C8B-B14F-4D97-AF65-F5344CB8AC3E}">
        <p14:creationId xmlns:p14="http://schemas.microsoft.com/office/powerpoint/2010/main" val="3371653977"/>
      </p:ext>
    </p:extLst>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ctr" defTabSz="914400" rtl="0" eaLnBrk="1" latinLnBrk="0" hangingPunct="1">
        <a:spcBef>
          <a:spcPct val="0"/>
        </a:spcBef>
        <a:buNone/>
        <a:defRPr sz="28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4.xml"/><Relationship Id="rId7" Type="http://schemas.openxmlformats.org/officeDocument/2006/relationships/image" Target="../media/image41.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jpe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0.gif"/><Relationship Id="rId5" Type="http://schemas.openxmlformats.org/officeDocument/2006/relationships/hyperlink" Target="http://jp.f35.mail.yahoo.co.jp/ym/ShowLetter/ringanimation2M.gif?box=Inbox&amp;MsgId=2406_9445966_98224_1696_384623_0_1738_499387_3403004772&amp;bodyPart=1.4&amp;filename=ringanimation2M.gif&amp;tnef=&amp;YY=43275&amp;order=down&amp;sort=date&amp;pos=0&amp;view=a&amp;head=b" TargetMode="Externa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notesSlide" Target="../notesSlides/notesSlide17.xml"/><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8.png"/><Relationship Id="rId5" Type="http://schemas.openxmlformats.org/officeDocument/2006/relationships/image" Target="../media/image52.emf"/><Relationship Id="rId4" Type="http://schemas.openxmlformats.org/officeDocument/2006/relationships/oleObject" Target="../embeddings/oleObject2.bin"/><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20.xml"/><Relationship Id="rId7" Type="http://schemas.openxmlformats.org/officeDocument/2006/relationships/image" Target="../media/image63.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jpeg"/></Relationships>
</file>

<file path=ppt/slides/_rels/slide2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83.emf"/><Relationship Id="rId3" Type="http://schemas.openxmlformats.org/officeDocument/2006/relationships/notesSlide" Target="../notesSlides/notesSlide25.xml"/><Relationship Id="rId21" Type="http://schemas.openxmlformats.org/officeDocument/2006/relationships/image" Target="../media/image97.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oleObject" Target="../embeddings/oleObject6.bin"/><Relationship Id="rId2" Type="http://schemas.openxmlformats.org/officeDocument/2006/relationships/slideLayout" Target="../slideLayouts/slideLayout4.xml"/><Relationship Id="rId16" Type="http://schemas.openxmlformats.org/officeDocument/2006/relationships/image" Target="../media/image94.png"/><Relationship Id="rId20" Type="http://schemas.openxmlformats.org/officeDocument/2006/relationships/image" Target="../media/image96.png"/><Relationship Id="rId1" Type="http://schemas.openxmlformats.org/officeDocument/2006/relationships/vmlDrawing" Target="../drawings/vmlDrawing4.vml"/><Relationship Id="rId6" Type="http://schemas.openxmlformats.org/officeDocument/2006/relationships/image" Target="../media/image86.png"/><Relationship Id="rId11" Type="http://schemas.openxmlformats.org/officeDocument/2006/relationships/image" Target="../media/image91.jpeg"/><Relationship Id="rId5" Type="http://schemas.openxmlformats.org/officeDocument/2006/relationships/image" Target="../media/image85.png"/><Relationship Id="rId15" Type="http://schemas.openxmlformats.org/officeDocument/2006/relationships/image" Target="../media/image82.emf"/><Relationship Id="rId10" Type="http://schemas.openxmlformats.org/officeDocument/2006/relationships/image" Target="../media/image90.png"/><Relationship Id="rId19" Type="http://schemas.openxmlformats.org/officeDocument/2006/relationships/image" Target="../media/image95.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notesSlide" Target="../notesSlides/notesSlide26.xml"/><Relationship Id="rId7" Type="http://schemas.openxmlformats.org/officeDocument/2006/relationships/image" Target="../media/image100.png"/><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99.png"/><Relationship Id="rId5" Type="http://schemas.openxmlformats.org/officeDocument/2006/relationships/image" Target="../media/image98.emf"/><Relationship Id="rId4" Type="http://schemas.openxmlformats.org/officeDocument/2006/relationships/oleObject" Target="../embeddings/oleObject7.bin"/></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notesSlide" Target="../notesSlides/notesSlide28.xml"/><Relationship Id="rId7" Type="http://schemas.openxmlformats.org/officeDocument/2006/relationships/image" Target="../media/image106.png"/><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105.png"/><Relationship Id="rId5" Type="http://schemas.openxmlformats.org/officeDocument/2006/relationships/image" Target="../media/image104.emf"/><Relationship Id="rId4" Type="http://schemas.openxmlformats.org/officeDocument/2006/relationships/oleObject" Target="../embeddings/oleObject8.bin"/></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115.wmf"/><Relationship Id="rId18" Type="http://schemas.openxmlformats.org/officeDocument/2006/relationships/oleObject" Target="../embeddings/oleObject13.bin"/><Relationship Id="rId3" Type="http://schemas.openxmlformats.org/officeDocument/2006/relationships/notesSlide" Target="../notesSlides/notesSlide30.xml"/><Relationship Id="rId7" Type="http://schemas.openxmlformats.org/officeDocument/2006/relationships/image" Target="../media/image110.emf"/><Relationship Id="rId12" Type="http://schemas.openxmlformats.org/officeDocument/2006/relationships/image" Target="../media/image114.wmf"/><Relationship Id="rId17" Type="http://schemas.openxmlformats.org/officeDocument/2006/relationships/image" Target="../media/image119.wmf"/><Relationship Id="rId2" Type="http://schemas.openxmlformats.org/officeDocument/2006/relationships/slideLayout" Target="../slideLayouts/slideLayout1.xml"/><Relationship Id="rId16" Type="http://schemas.openxmlformats.org/officeDocument/2006/relationships/image" Target="../media/image118.wmf"/><Relationship Id="rId1" Type="http://schemas.openxmlformats.org/officeDocument/2006/relationships/vmlDrawing" Target="../drawings/vmlDrawing7.vml"/><Relationship Id="rId6" Type="http://schemas.openxmlformats.org/officeDocument/2006/relationships/oleObject" Target="../embeddings/oleObject10.bin"/><Relationship Id="rId11" Type="http://schemas.openxmlformats.org/officeDocument/2006/relationships/image" Target="../media/image112.emf"/><Relationship Id="rId5" Type="http://schemas.openxmlformats.org/officeDocument/2006/relationships/image" Target="../media/image109.emf"/><Relationship Id="rId15" Type="http://schemas.openxmlformats.org/officeDocument/2006/relationships/image" Target="../media/image117.wmf"/><Relationship Id="rId10" Type="http://schemas.openxmlformats.org/officeDocument/2006/relationships/oleObject" Target="../embeddings/oleObject12.bin"/><Relationship Id="rId19" Type="http://schemas.openxmlformats.org/officeDocument/2006/relationships/image" Target="../media/image113.emf"/><Relationship Id="rId4" Type="http://schemas.openxmlformats.org/officeDocument/2006/relationships/oleObject" Target="../embeddings/oleObject9.bin"/><Relationship Id="rId9" Type="http://schemas.openxmlformats.org/officeDocument/2006/relationships/image" Target="../media/image111.emf"/><Relationship Id="rId14" Type="http://schemas.openxmlformats.org/officeDocument/2006/relationships/image" Target="../media/image116.wmf"/></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3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4.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4.png"/><Relationship Id="rId7" Type="http://schemas.openxmlformats.org/officeDocument/2006/relationships/image" Target="../media/image131.wmf"/><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130.wmf"/><Relationship Id="rId4" Type="http://schemas.openxmlformats.org/officeDocument/2006/relationships/oleObject" Target="../embeddings/oleObject14.bin"/><Relationship Id="rId9" Type="http://schemas.openxmlformats.org/officeDocument/2006/relationships/image" Target="../media/image133.png"/></Relationships>
</file>

<file path=ppt/slides/_rels/slide3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136.png"/><Relationship Id="rId5" Type="http://schemas.openxmlformats.org/officeDocument/2006/relationships/image" Target="../media/image135.emf"/><Relationship Id="rId4" Type="http://schemas.openxmlformats.org/officeDocument/2006/relationships/oleObject" Target="../embeddings/oleObject16.bin"/></Relationships>
</file>

<file path=ppt/slides/_rels/slide4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notesSlide" Target="../notesSlides/notesSlide33.xml"/><Relationship Id="rId7" Type="http://schemas.openxmlformats.org/officeDocument/2006/relationships/image" Target="../media/image140.png"/><Relationship Id="rId2" Type="http://schemas.openxmlformats.org/officeDocument/2006/relationships/slideLayout" Target="../slideLayouts/slideLayout4.xml"/><Relationship Id="rId1" Type="http://schemas.openxmlformats.org/officeDocument/2006/relationships/video" Target="file:///C:\craig\talks_craig\rare_decays\test.avi" TargetMode="External"/><Relationship Id="rId6" Type="http://schemas.openxmlformats.org/officeDocument/2006/relationships/image" Target="../media/image139.wmf"/><Relationship Id="rId5" Type="http://schemas.openxmlformats.org/officeDocument/2006/relationships/image" Target="../media/image138.wmf"/><Relationship Id="rId4" Type="http://schemas.openxmlformats.org/officeDocument/2006/relationships/image" Target="../media/image137.wmf"/></Relationships>
</file>

<file path=ppt/slides/_rels/slide4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43.png"/></Relationships>
</file>

<file path=ppt/slides/_rels/slide4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4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52.png"/></Relationships>
</file>

<file path=ppt/slides/_rels/slide46.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6.png"/><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53.wmf"/><Relationship Id="rId5" Type="http://schemas.openxmlformats.org/officeDocument/2006/relationships/oleObject" Target="../embeddings/oleObject17.bin"/><Relationship Id="rId4" Type="http://schemas.openxmlformats.org/officeDocument/2006/relationships/image" Target="../media/image155.png"/></Relationships>
</file>

<file path=ppt/slides/_rels/slide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58.png"/></Relationships>
</file>

<file path=ppt/slides/_rels/slide4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161.png"/><Relationship Id="rId4" Type="http://schemas.openxmlformats.org/officeDocument/2006/relationships/image" Target="../media/image160.png"/></Relationships>
</file>

<file path=ppt/slides/_rels/slide4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notesSlide" Target="../notesSlides/notesSlide39.xml"/><Relationship Id="rId7" Type="http://schemas.openxmlformats.org/officeDocument/2006/relationships/image" Target="../media/image163.png"/><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128.png"/><Relationship Id="rId5" Type="http://schemas.openxmlformats.org/officeDocument/2006/relationships/image" Target="../media/image162.wmf"/><Relationship Id="rId4" Type="http://schemas.openxmlformats.org/officeDocument/2006/relationships/oleObject" Target="../embeddings/oleObject18.bin"/></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65.png"/></Relationships>
</file>

<file path=ppt/slides/_rels/slide5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169.png"/><Relationship Id="rId4" Type="http://schemas.openxmlformats.org/officeDocument/2006/relationships/image" Target="../media/image133.png"/></Relationships>
</file>

<file path=ppt/slides/_rels/slide5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tif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g"/><Relationship Id="rId1" Type="http://schemas.openxmlformats.org/officeDocument/2006/relationships/slideLayout" Target="../slideLayouts/slideLayout1.xml"/><Relationship Id="rId5" Type="http://schemas.openxmlformats.org/officeDocument/2006/relationships/image" Target="../media/image176.png"/><Relationship Id="rId4" Type="http://schemas.openxmlformats.org/officeDocument/2006/relationships/image" Target="../media/image175.png"/></Relationships>
</file>

<file path=ppt/slides/_rels/slide5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179.png"/><Relationship Id="rId5" Type="http://schemas.openxmlformats.org/officeDocument/2006/relationships/image" Target="../media/image178.emf"/><Relationship Id="rId4" Type="http://schemas.openxmlformats.org/officeDocument/2006/relationships/oleObject" Target="../embeddings/oleObject19.bin"/></Relationships>
</file>

<file path=ppt/slides/_rels/slide5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81.png"/></Relationships>
</file>

<file path=ppt/slides/_rels/slide5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764" y="1066800"/>
            <a:ext cx="7883236" cy="2057400"/>
          </a:xfrm>
        </p:spPr>
        <p:txBody>
          <a:bodyPr/>
          <a:lstStyle/>
          <a:p>
            <a:pPr algn="l"/>
            <a:r>
              <a:rPr lang="en-US" dirty="0" smtClean="0"/>
              <a:t>Beyond E = mc</a:t>
            </a:r>
            <a:r>
              <a:rPr lang="en-US" baseline="30000" dirty="0" smtClean="0"/>
              <a:t>2</a:t>
            </a:r>
            <a:r>
              <a:rPr lang="en-US" dirty="0" smtClean="0"/>
              <a:t/>
            </a:r>
            <a:br>
              <a:rPr lang="en-US" dirty="0" smtClean="0"/>
            </a:br>
            <a:r>
              <a:rPr lang="en-US" dirty="0" smtClean="0"/>
              <a:t>Using Rare Particle Decays to</a:t>
            </a:r>
            <a:br>
              <a:rPr lang="en-US" dirty="0" smtClean="0"/>
            </a:br>
            <a:r>
              <a:rPr lang="en-US" dirty="0" smtClean="0"/>
              <a:t>Probe the Energy Frontier</a:t>
            </a:r>
            <a:endParaRPr lang="en-US" dirty="0"/>
          </a:p>
        </p:txBody>
      </p:sp>
      <p:sp>
        <p:nvSpPr>
          <p:cNvPr id="3" name="TextBox 2"/>
          <p:cNvSpPr txBox="1"/>
          <p:nvPr/>
        </p:nvSpPr>
        <p:spPr>
          <a:xfrm>
            <a:off x="685800" y="5181600"/>
            <a:ext cx="3429000" cy="1200329"/>
          </a:xfrm>
          <a:prstGeom prst="rect">
            <a:avLst/>
          </a:prstGeom>
          <a:noFill/>
        </p:spPr>
        <p:txBody>
          <a:bodyPr wrap="square" rtlCol="0">
            <a:spAutoFit/>
          </a:bodyPr>
          <a:lstStyle/>
          <a:p>
            <a:r>
              <a:rPr lang="en-US" dirty="0" smtClean="0">
                <a:solidFill>
                  <a:schemeClr val="bg1"/>
                </a:solidFill>
              </a:rPr>
              <a:t>E. Craig Dukes</a:t>
            </a:r>
          </a:p>
          <a:p>
            <a:r>
              <a:rPr lang="en-US" dirty="0" smtClean="0">
                <a:solidFill>
                  <a:schemeClr val="bg1"/>
                </a:solidFill>
              </a:rPr>
              <a:t>University of Virginia</a:t>
            </a:r>
          </a:p>
          <a:p>
            <a:r>
              <a:rPr lang="en-US" dirty="0" smtClean="0">
                <a:solidFill>
                  <a:schemeClr val="bg1"/>
                </a:solidFill>
              </a:rPr>
              <a:t>BCVSPIN 2011</a:t>
            </a:r>
          </a:p>
          <a:p>
            <a:r>
              <a:rPr lang="en-US" dirty="0" smtClean="0">
                <a:solidFill>
                  <a:schemeClr val="bg1"/>
                </a:solidFill>
              </a:rPr>
              <a:t>July 27, 2011</a:t>
            </a:r>
          </a:p>
        </p:txBody>
      </p:sp>
      <p:sp>
        <p:nvSpPr>
          <p:cNvPr id="4" name="Text Box 17"/>
          <p:cNvSpPr txBox="1">
            <a:spLocks noChangeArrowheads="1"/>
          </p:cNvSpPr>
          <p:nvPr/>
        </p:nvSpPr>
        <p:spPr bwMode="auto">
          <a:xfrm>
            <a:off x="838200" y="3200400"/>
            <a:ext cx="78184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3200" dirty="0" smtClean="0">
                <a:solidFill>
                  <a:srgbClr val="FFFF00"/>
                </a:solidFill>
              </a:rPr>
              <a:t>Exploiting </a:t>
            </a:r>
            <a:r>
              <a:rPr lang="en-US" sz="3200" dirty="0">
                <a:solidFill>
                  <a:srgbClr val="FFFF00"/>
                </a:solidFill>
              </a:rPr>
              <a:t>Heisenberg’s Uncertainty Principle</a:t>
            </a:r>
            <a:r>
              <a:rPr lang="en-US" sz="3200" dirty="0">
                <a:solidFill>
                  <a:srgbClr val="FFFF00"/>
                </a:solidFill>
                <a:ea typeface="Arial Unicode MS" pitchFamily="34" charset="-128"/>
                <a:cs typeface="Arial Unicode MS" pitchFamily="34" charset="-128"/>
              </a:rPr>
              <a:t> to trump Einstein’s E=mc</a:t>
            </a:r>
            <a:r>
              <a:rPr lang="en-US" sz="3200" baseline="30000" dirty="0">
                <a:solidFill>
                  <a:srgbClr val="FFFF00"/>
                </a:solidFill>
                <a:ea typeface="Arial Unicode MS" pitchFamily="34" charset="-128"/>
                <a:cs typeface="Arial Unicode MS" pitchFamily="34" charset="-128"/>
              </a:rPr>
              <a:t>2</a:t>
            </a:r>
          </a:p>
        </p:txBody>
      </p:sp>
    </p:spTree>
    <p:extLst>
      <p:ext uri="{BB962C8B-B14F-4D97-AF65-F5344CB8AC3E}">
        <p14:creationId xmlns:p14="http://schemas.microsoft.com/office/powerpoint/2010/main" val="232735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rrowheads="1"/>
          </p:cNvSpPr>
          <p:nvPr>
            <p:ph type="title"/>
          </p:nvPr>
        </p:nvSpPr>
        <p:spPr/>
        <p:txBody>
          <a:bodyPr/>
          <a:lstStyle/>
          <a:p>
            <a:r>
              <a:rPr lang="en-US"/>
              <a:t>Race to find explanation began</a:t>
            </a:r>
          </a:p>
        </p:txBody>
      </p:sp>
      <p:sp>
        <p:nvSpPr>
          <p:cNvPr id="267269" name="Text Box 5"/>
          <p:cNvSpPr txBox="1">
            <a:spLocks noChangeArrowheads="1"/>
          </p:cNvSpPr>
          <p:nvPr/>
        </p:nvSpPr>
        <p:spPr bwMode="auto">
          <a:xfrm>
            <a:off x="228600" y="1006475"/>
            <a:ext cx="40227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763" indent="-4763" algn="l">
              <a:defRPr>
                <a:solidFill>
                  <a:schemeClr val="tx1"/>
                </a:solidFill>
                <a:latin typeface="Arial" pitchFamily="34" charset="0"/>
              </a:defRPr>
            </a:lvl1pPr>
            <a:lvl2pPr marL="915988" algn="l">
              <a:defRPr>
                <a:solidFill>
                  <a:schemeClr val="tx1"/>
                </a:solidFill>
                <a:latin typeface="Arial" pitchFamily="34" charset="0"/>
              </a:defRPr>
            </a:lvl2pPr>
            <a:lvl3pPr marL="1030288"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50000"/>
              </a:spcBef>
            </a:pPr>
            <a:r>
              <a:rPr lang="en-US" sz="1800" dirty="0">
                <a:solidFill>
                  <a:schemeClr val="bg1"/>
                </a:solidFill>
                <a:latin typeface="+mn-lt"/>
              </a:rPr>
              <a:t>George Airy thought that explanation lied with deviations from Newton’s law of gravitation</a:t>
            </a:r>
          </a:p>
        </p:txBody>
      </p:sp>
      <p:pic>
        <p:nvPicPr>
          <p:cNvPr id="267270" name="Picture 6" descr="Ad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300" y="2374900"/>
            <a:ext cx="2065338" cy="2282825"/>
          </a:xfrm>
          <a:prstGeom prst="rect">
            <a:avLst/>
          </a:prstGeom>
          <a:noFill/>
          <a:extLst>
            <a:ext uri="{909E8E84-426E-40DD-AFC4-6F175D3DCCD1}">
              <a14:hiddenFill xmlns:a14="http://schemas.microsoft.com/office/drawing/2010/main">
                <a:solidFill>
                  <a:srgbClr val="FFFFFF"/>
                </a:solidFill>
              </a14:hiddenFill>
            </a:ext>
          </a:extLst>
        </p:spPr>
      </p:pic>
      <p:pic>
        <p:nvPicPr>
          <p:cNvPr id="267273" name="Picture 9" descr="leverri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1088" y="2378075"/>
            <a:ext cx="1800225" cy="2279650"/>
          </a:xfrm>
          <a:prstGeom prst="rect">
            <a:avLst/>
          </a:prstGeom>
          <a:noFill/>
          <a:extLst>
            <a:ext uri="{909E8E84-426E-40DD-AFC4-6F175D3DCCD1}">
              <a14:hiddenFill xmlns:a14="http://schemas.microsoft.com/office/drawing/2010/main">
                <a:solidFill>
                  <a:srgbClr val="FFFFFF"/>
                </a:solidFill>
              </a14:hiddenFill>
            </a:ext>
          </a:extLst>
        </p:spPr>
      </p:pic>
      <p:pic>
        <p:nvPicPr>
          <p:cNvPr id="267278" name="Picture 14" descr="Airy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363" y="2378075"/>
            <a:ext cx="1901825" cy="2287588"/>
          </a:xfrm>
          <a:prstGeom prst="rect">
            <a:avLst/>
          </a:prstGeom>
          <a:noFill/>
          <a:extLst>
            <a:ext uri="{909E8E84-426E-40DD-AFC4-6F175D3DCCD1}">
              <a14:hiddenFill xmlns:a14="http://schemas.microsoft.com/office/drawing/2010/main">
                <a:solidFill>
                  <a:srgbClr val="FFFFFF"/>
                </a:solidFill>
              </a14:hiddenFill>
            </a:ext>
          </a:extLst>
        </p:spPr>
      </p:pic>
      <p:sp>
        <p:nvSpPr>
          <p:cNvPr id="267279" name="Text Box 15"/>
          <p:cNvSpPr txBox="1">
            <a:spLocks noChangeArrowheads="1"/>
          </p:cNvSpPr>
          <p:nvPr/>
        </p:nvSpPr>
        <p:spPr bwMode="auto">
          <a:xfrm>
            <a:off x="4891088" y="1006475"/>
            <a:ext cx="41608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763" indent="-4763" algn="l">
              <a:defRPr>
                <a:solidFill>
                  <a:schemeClr val="tx1"/>
                </a:solidFill>
                <a:latin typeface="Arial" pitchFamily="34" charset="0"/>
              </a:defRPr>
            </a:lvl1pPr>
            <a:lvl2pPr marL="915988" algn="l">
              <a:defRPr>
                <a:solidFill>
                  <a:schemeClr val="tx1"/>
                </a:solidFill>
                <a:latin typeface="Arial" pitchFamily="34" charset="0"/>
              </a:defRPr>
            </a:lvl2pPr>
            <a:lvl3pPr marL="1030288"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50000"/>
              </a:spcBef>
            </a:pPr>
            <a:r>
              <a:rPr lang="en-US" sz="1800" dirty="0">
                <a:solidFill>
                  <a:schemeClr val="bg1"/>
                </a:solidFill>
                <a:latin typeface="+mn-lt"/>
              </a:rPr>
              <a:t>Le </a:t>
            </a:r>
            <a:r>
              <a:rPr lang="en-US" sz="1800" dirty="0" err="1">
                <a:solidFill>
                  <a:schemeClr val="bg1"/>
                </a:solidFill>
                <a:latin typeface="+mn-lt"/>
              </a:rPr>
              <a:t>Verrier</a:t>
            </a:r>
            <a:r>
              <a:rPr lang="en-US" sz="1800" dirty="0">
                <a:solidFill>
                  <a:schemeClr val="bg1"/>
                </a:solidFill>
                <a:latin typeface="+mn-lt"/>
              </a:rPr>
              <a:t> (France) and John Adams (UK) thought that the deviations were due to a hitherto unknown planet</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Rare Decays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10</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Rot="1" noChangeArrowheads="1"/>
          </p:cNvSpPr>
          <p:nvPr>
            <p:ph type="title"/>
          </p:nvPr>
        </p:nvSpPr>
        <p:spPr/>
        <p:txBody>
          <a:bodyPr/>
          <a:lstStyle/>
          <a:p>
            <a:r>
              <a:rPr lang="en-US"/>
              <a:t>Newton Vindicated</a:t>
            </a:r>
          </a:p>
        </p:txBody>
      </p:sp>
      <p:pic>
        <p:nvPicPr>
          <p:cNvPr id="486403" name="Picture 3" descr="Neptune_posi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675" y="914400"/>
            <a:ext cx="4095750" cy="4573588"/>
          </a:xfrm>
          <a:prstGeom prst="rect">
            <a:avLst/>
          </a:prstGeom>
          <a:noFill/>
          <a:extLst>
            <a:ext uri="{909E8E84-426E-40DD-AFC4-6F175D3DCCD1}">
              <a14:hiddenFill xmlns:a14="http://schemas.microsoft.com/office/drawing/2010/main">
                <a:solidFill>
                  <a:srgbClr val="FFFFFF"/>
                </a:solidFill>
              </a14:hiddenFill>
            </a:ext>
          </a:extLst>
        </p:spPr>
      </p:pic>
      <p:pic>
        <p:nvPicPr>
          <p:cNvPr id="486404" name="Picture 4" descr="Adams_Leverri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25" y="3292475"/>
            <a:ext cx="7905750" cy="3105150"/>
          </a:xfrm>
          <a:prstGeom prst="rect">
            <a:avLst/>
          </a:prstGeom>
          <a:noFill/>
          <a:extLst>
            <a:ext uri="{909E8E84-426E-40DD-AFC4-6F175D3DCCD1}">
              <a14:hiddenFill xmlns:a14="http://schemas.microsoft.com/office/drawing/2010/main">
                <a:solidFill>
                  <a:srgbClr val="FFFFFF"/>
                </a:solidFill>
              </a14:hiddenFill>
            </a:ext>
          </a:extLst>
        </p:spPr>
      </p:pic>
      <p:sp>
        <p:nvSpPr>
          <p:cNvPr id="486405" name="Text Box 5"/>
          <p:cNvSpPr txBox="1">
            <a:spLocks noChangeArrowheads="1"/>
          </p:cNvSpPr>
          <p:nvPr/>
        </p:nvSpPr>
        <p:spPr bwMode="auto">
          <a:xfrm>
            <a:off x="320675" y="1325563"/>
            <a:ext cx="4433888" cy="36671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FontTx/>
              <a:buChar char="•"/>
            </a:pPr>
            <a:endParaRPr lang="en-US" sz="1800"/>
          </a:p>
        </p:txBody>
      </p:sp>
      <p:sp>
        <p:nvSpPr>
          <p:cNvPr id="486406" name="Text Box 6"/>
          <p:cNvSpPr txBox="1">
            <a:spLocks noChangeArrowheads="1"/>
          </p:cNvSpPr>
          <p:nvPr/>
        </p:nvSpPr>
        <p:spPr bwMode="auto">
          <a:xfrm>
            <a:off x="274638" y="914400"/>
            <a:ext cx="3794125" cy="189282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68275" indent="-168275"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50000"/>
              </a:spcBef>
              <a:buFontTx/>
              <a:buChar char="•"/>
            </a:pPr>
            <a:r>
              <a:rPr lang="en-US" sz="1800" dirty="0">
                <a:solidFill>
                  <a:schemeClr val="bg1"/>
                </a:solidFill>
                <a:latin typeface="+mn-lt"/>
              </a:rPr>
              <a:t>Le </a:t>
            </a:r>
            <a:r>
              <a:rPr lang="en-US" sz="1800" dirty="0" err="1">
                <a:solidFill>
                  <a:schemeClr val="bg1"/>
                </a:solidFill>
                <a:latin typeface="+mn-lt"/>
              </a:rPr>
              <a:t>Verrier</a:t>
            </a:r>
            <a:r>
              <a:rPr lang="en-US" sz="1800" dirty="0">
                <a:solidFill>
                  <a:schemeClr val="bg1"/>
                </a:solidFill>
                <a:latin typeface="+mn-lt"/>
              </a:rPr>
              <a:t> won:  September 18, 1846 he wrote a letter asking Johann Galle at the Berlin Observatory if he might have a look</a:t>
            </a:r>
          </a:p>
          <a:p>
            <a:pPr>
              <a:spcBef>
                <a:spcPct val="50000"/>
              </a:spcBef>
              <a:buFontTx/>
              <a:buChar char="•"/>
            </a:pPr>
            <a:r>
              <a:rPr lang="en-US" sz="1800" dirty="0">
                <a:solidFill>
                  <a:schemeClr val="bg1"/>
                </a:solidFill>
                <a:latin typeface="+mn-lt"/>
              </a:rPr>
              <a:t>On September 23 Galle in Berlin found Le </a:t>
            </a:r>
            <a:r>
              <a:rPr lang="en-US" sz="1800" dirty="0" err="1">
                <a:solidFill>
                  <a:schemeClr val="bg1"/>
                </a:solidFill>
                <a:latin typeface="+mn-lt"/>
              </a:rPr>
              <a:t>Verrier’s</a:t>
            </a:r>
            <a:r>
              <a:rPr lang="en-US" sz="1800" dirty="0">
                <a:solidFill>
                  <a:schemeClr val="bg1"/>
                </a:solidFill>
                <a:latin typeface="+mn-lt"/>
              </a:rPr>
              <a:t> planet</a:t>
            </a:r>
          </a:p>
        </p:txBody>
      </p:sp>
      <p:pic>
        <p:nvPicPr>
          <p:cNvPr id="486407" name="Picture 7" descr="Galileo_Neptune_no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1763" y="1006475"/>
            <a:ext cx="3429000" cy="3486150"/>
          </a:xfrm>
          <a:prstGeom prst="rect">
            <a:avLst/>
          </a:prstGeom>
          <a:noFill/>
          <a:extLst>
            <a:ext uri="{909E8E84-426E-40DD-AFC4-6F175D3DCCD1}">
              <a14:hiddenFill xmlns:a14="http://schemas.microsoft.com/office/drawing/2010/main">
                <a:solidFill>
                  <a:srgbClr val="FFFFFF"/>
                </a:solidFill>
              </a14:hiddenFill>
            </a:ext>
          </a:extLst>
        </p:spPr>
      </p:pic>
      <p:sp>
        <p:nvSpPr>
          <p:cNvPr id="486408" name="AutoShape 8"/>
          <p:cNvSpPr>
            <a:spLocks noChangeArrowheads="1"/>
          </p:cNvSpPr>
          <p:nvPr/>
        </p:nvSpPr>
        <p:spPr bwMode="auto">
          <a:xfrm>
            <a:off x="1189038" y="4389438"/>
            <a:ext cx="3429000" cy="1052512"/>
          </a:xfrm>
          <a:prstGeom prst="wedgeEllipseCallout">
            <a:avLst>
              <a:gd name="adj1" fmla="val 72731"/>
              <a:gd name="adj2" fmla="val -108523"/>
            </a:avLst>
          </a:prstGeom>
          <a:solidFill>
            <a:srgbClr val="FF66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800" dirty="0">
                <a:solidFill>
                  <a:schemeClr val="bg1"/>
                </a:solidFill>
              </a:rPr>
              <a:t>Neptune had already been seen by Galileo!</a:t>
            </a:r>
          </a:p>
        </p:txBody>
      </p:sp>
      <p:pic>
        <p:nvPicPr>
          <p:cNvPr id="486409" name="Picture 9" descr="leverrier_50_franc_no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6163" y="3336925"/>
            <a:ext cx="4862512" cy="3198813"/>
          </a:xfrm>
          <a:prstGeom prst="rect">
            <a:avLst/>
          </a:prstGeom>
          <a:noFill/>
          <a:extLst>
            <a:ext uri="{909E8E84-426E-40DD-AFC4-6F175D3DCCD1}">
              <a14:hiddenFill xmlns:a14="http://schemas.microsoft.com/office/drawing/2010/main">
                <a:solidFill>
                  <a:srgbClr val="FFFFFF"/>
                </a:solidFill>
              </a14:hiddenFill>
            </a:ext>
          </a:extLst>
        </p:spPr>
      </p:pic>
      <p:sp>
        <p:nvSpPr>
          <p:cNvPr id="486410" name="Text Box 10"/>
          <p:cNvSpPr txBox="1">
            <a:spLocks noChangeArrowheads="1"/>
          </p:cNvSpPr>
          <p:nvPr/>
        </p:nvSpPr>
        <p:spPr bwMode="auto">
          <a:xfrm>
            <a:off x="5164138" y="1006475"/>
            <a:ext cx="3887787" cy="16033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solidFill>
                  <a:srgbClr val="FFFF00"/>
                </a:solidFill>
              </a:rPr>
              <a:t>Le Verrier had “discovered a planet with the tip of his pen, without other instrument than the strength of his calculations alone”</a:t>
            </a:r>
          </a:p>
          <a:p>
            <a:pPr algn="r">
              <a:spcBef>
                <a:spcPct val="50000"/>
              </a:spcBef>
            </a:pPr>
            <a:r>
              <a:rPr lang="en-US" sz="1800">
                <a:solidFill>
                  <a:srgbClr val="FFFF00"/>
                </a:solidFill>
              </a:rPr>
              <a:t>Flammarion</a:t>
            </a:r>
          </a:p>
        </p:txBody>
      </p:sp>
      <p:pic>
        <p:nvPicPr>
          <p:cNvPr id="486411" name="Picture 11" descr="stamp_feynm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0638" y="3521075"/>
            <a:ext cx="4414837" cy="274002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Rare Decays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11</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486403"/>
                                        </p:tgtEl>
                                      </p:cBhvr>
                                    </p:animEffect>
                                    <p:set>
                                      <p:cBhvr>
                                        <p:cTn id="7" dur="1" fill="hold">
                                          <p:stCondLst>
                                            <p:cond delay="1999"/>
                                          </p:stCondLst>
                                        </p:cTn>
                                        <p:tgtEl>
                                          <p:spTgt spid="48640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86404"/>
                                        </p:tgtEl>
                                        <p:attrNameLst>
                                          <p:attrName>style.visibility</p:attrName>
                                        </p:attrNameLst>
                                      </p:cBhvr>
                                      <p:to>
                                        <p:strVal val="visible"/>
                                      </p:to>
                                    </p:set>
                                    <p:animEffect transition="in" filter="fade">
                                      <p:cBhvr>
                                        <p:cTn id="10" dur="2000"/>
                                        <p:tgtEl>
                                          <p:spTgt spid="48640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6410"/>
                                        </p:tgtEl>
                                        <p:attrNameLst>
                                          <p:attrName>style.visibility</p:attrName>
                                        </p:attrNameLst>
                                      </p:cBhvr>
                                      <p:to>
                                        <p:strVal val="visible"/>
                                      </p:to>
                                    </p:set>
                                    <p:animEffect transition="in" filter="fade">
                                      <p:cBhvr>
                                        <p:cTn id="13" dur="2000"/>
                                        <p:tgtEl>
                                          <p:spTgt spid="4864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xit" presetSubtype="0" fill="hold" nodeType="clickEffect">
                                  <p:stCondLst>
                                    <p:cond delay="0"/>
                                  </p:stCondLst>
                                  <p:childTnLst>
                                    <p:animEffect transition="out" filter="fade">
                                      <p:cBhvr>
                                        <p:cTn id="17" dur="2000"/>
                                        <p:tgtEl>
                                          <p:spTgt spid="486404"/>
                                        </p:tgtEl>
                                      </p:cBhvr>
                                    </p:animEffect>
                                    <p:set>
                                      <p:cBhvr>
                                        <p:cTn id="18" dur="1" fill="hold">
                                          <p:stCondLst>
                                            <p:cond delay="1999"/>
                                          </p:stCondLst>
                                        </p:cTn>
                                        <p:tgtEl>
                                          <p:spTgt spid="48640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86409"/>
                                        </p:tgtEl>
                                        <p:attrNameLst>
                                          <p:attrName>style.visibility</p:attrName>
                                        </p:attrNameLst>
                                      </p:cBhvr>
                                      <p:to>
                                        <p:strVal val="visible"/>
                                      </p:to>
                                    </p:set>
                                    <p:animEffect transition="in" filter="fade">
                                      <p:cBhvr>
                                        <p:cTn id="21" dur="2000"/>
                                        <p:tgtEl>
                                          <p:spTgt spid="48640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2000"/>
                                        <p:tgtEl>
                                          <p:spTgt spid="486409"/>
                                        </p:tgtEl>
                                      </p:cBhvr>
                                    </p:animEffect>
                                    <p:set>
                                      <p:cBhvr>
                                        <p:cTn id="26" dur="1" fill="hold">
                                          <p:stCondLst>
                                            <p:cond delay="1999"/>
                                          </p:stCondLst>
                                        </p:cTn>
                                        <p:tgtEl>
                                          <p:spTgt spid="48640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486411"/>
                                        </p:tgtEl>
                                        <p:attrNameLst>
                                          <p:attrName>style.visibility</p:attrName>
                                        </p:attrNameLst>
                                      </p:cBhvr>
                                      <p:to>
                                        <p:strVal val="visible"/>
                                      </p:to>
                                    </p:set>
                                    <p:animEffect transition="in" filter="fade">
                                      <p:cBhvr>
                                        <p:cTn id="29" dur="2000"/>
                                        <p:tgtEl>
                                          <p:spTgt spid="4864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2000"/>
                                        <p:tgtEl>
                                          <p:spTgt spid="486411"/>
                                        </p:tgtEl>
                                      </p:cBhvr>
                                    </p:animEffect>
                                    <p:set>
                                      <p:cBhvr>
                                        <p:cTn id="34" dur="1" fill="hold">
                                          <p:stCondLst>
                                            <p:cond delay="1999"/>
                                          </p:stCondLst>
                                        </p:cTn>
                                        <p:tgtEl>
                                          <p:spTgt spid="486411"/>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486407"/>
                                        </p:tgtEl>
                                        <p:attrNameLst>
                                          <p:attrName>style.visibility</p:attrName>
                                        </p:attrNameLst>
                                      </p:cBhvr>
                                      <p:to>
                                        <p:strVal val="visible"/>
                                      </p:to>
                                    </p:set>
                                    <p:animEffect transition="in" filter="fade">
                                      <p:cBhvr>
                                        <p:cTn id="37" dur="2000"/>
                                        <p:tgtEl>
                                          <p:spTgt spid="48640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86408"/>
                                        </p:tgtEl>
                                        <p:attrNameLst>
                                          <p:attrName>style.visibility</p:attrName>
                                        </p:attrNameLst>
                                      </p:cBhvr>
                                      <p:to>
                                        <p:strVal val="visible"/>
                                      </p:to>
                                    </p:set>
                                    <p:animEffect transition="in" filter="fade">
                                      <p:cBhvr>
                                        <p:cTn id="40" dur="2000"/>
                                        <p:tgtEl>
                                          <p:spTgt spid="486408"/>
                                        </p:tgtEl>
                                      </p:cBhvr>
                                    </p:animEffect>
                                  </p:childTnLst>
                                </p:cTn>
                              </p:par>
                              <p:par>
                                <p:cTn id="41" presetID="10" presetClass="exit" presetSubtype="0" fill="hold" grpId="1" nodeType="withEffect">
                                  <p:stCondLst>
                                    <p:cond delay="0"/>
                                  </p:stCondLst>
                                  <p:childTnLst>
                                    <p:animEffect transition="out" filter="fade">
                                      <p:cBhvr>
                                        <p:cTn id="42" dur="2000"/>
                                        <p:tgtEl>
                                          <p:spTgt spid="486410"/>
                                        </p:tgtEl>
                                      </p:cBhvr>
                                    </p:animEffect>
                                    <p:set>
                                      <p:cBhvr>
                                        <p:cTn id="43" dur="1" fill="hold">
                                          <p:stCondLst>
                                            <p:cond delay="1999"/>
                                          </p:stCondLst>
                                        </p:cTn>
                                        <p:tgtEl>
                                          <p:spTgt spid="4864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animBg="1"/>
      <p:bldP spid="486410" grpId="0"/>
      <p:bldP spid="48641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rrowheads="1"/>
          </p:cNvSpPr>
          <p:nvPr>
            <p:ph type="title"/>
          </p:nvPr>
        </p:nvSpPr>
        <p:spPr/>
        <p:txBody>
          <a:bodyPr/>
          <a:lstStyle/>
          <a:p>
            <a:r>
              <a:rPr lang="en-US"/>
              <a:t>What about Mercury?</a:t>
            </a:r>
          </a:p>
        </p:txBody>
      </p:sp>
      <p:pic>
        <p:nvPicPr>
          <p:cNvPr id="310276" name="Picture 4" descr="le_verrier_front_page"/>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5181600" y="838200"/>
            <a:ext cx="3671887" cy="5211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10349" name="Group 77"/>
          <p:cNvGraphicFramePr>
            <a:graphicFrameLocks noGrp="1"/>
          </p:cNvGraphicFramePr>
          <p:nvPr>
            <p:ph idx="4294967295"/>
            <p:extLst>
              <p:ext uri="{D42A27DB-BD31-4B8C-83A1-F6EECF244321}">
                <p14:modId xmlns:p14="http://schemas.microsoft.com/office/powerpoint/2010/main" val="3805674856"/>
              </p:ext>
            </p:extLst>
          </p:nvPr>
        </p:nvGraphicFramePr>
        <p:xfrm>
          <a:off x="5334000" y="1941513"/>
          <a:ext cx="3429000" cy="3201991"/>
        </p:xfrm>
        <a:graphic>
          <a:graphicData uri="http://schemas.openxmlformats.org/drawingml/2006/table">
            <a:tbl>
              <a:tblPr/>
              <a:tblGrid>
                <a:gridCol w="2170112"/>
                <a:gridCol w="1258888"/>
              </a:tblGrid>
              <a:tr h="411163">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800" b="0" i="0" u="none" strike="noStrike" cap="none" normalizeH="0" baseline="0" dirty="0" smtClean="0">
                          <a:ln>
                            <a:noFill/>
                          </a:ln>
                          <a:solidFill>
                            <a:schemeClr val="tx1"/>
                          </a:solidFill>
                          <a:effectLst/>
                          <a:latin typeface="Comic Sans MS" pitchFamily="66" charset="0"/>
                        </a:rPr>
                        <a:t>Venus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99"/>
                    </a:solidFill>
                  </a:tcPr>
                </a:tc>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800" b="0" i="0" u="none" strike="noStrike" cap="none" normalizeH="0" baseline="0" smtClean="0">
                          <a:ln>
                            <a:noFill/>
                          </a:ln>
                          <a:solidFill>
                            <a:schemeClr val="tx1"/>
                          </a:solidFill>
                          <a:effectLst/>
                          <a:latin typeface="Comic Sans MS" pitchFamily="66" charset="0"/>
                        </a:rPr>
                        <a:t>280.6”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99"/>
                    </a:solidFill>
                  </a:tcPr>
                </a:tc>
              </a:tr>
              <a:tr h="398463">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800" b="0" i="0" u="none" strike="noStrike" cap="none" normalizeH="0" baseline="0" smtClean="0">
                          <a:ln>
                            <a:noFill/>
                          </a:ln>
                          <a:solidFill>
                            <a:schemeClr val="tx1"/>
                          </a:solidFill>
                          <a:effectLst/>
                          <a:latin typeface="Comic Sans MS" pitchFamily="66" charset="0"/>
                        </a:rPr>
                        <a:t>Earth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99"/>
                    </a:solidFill>
                  </a:tcPr>
                </a:tc>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800" b="0" i="0" u="none" strike="noStrike" cap="none" normalizeH="0" baseline="0" smtClean="0">
                          <a:ln>
                            <a:noFill/>
                          </a:ln>
                          <a:solidFill>
                            <a:schemeClr val="tx1"/>
                          </a:solidFill>
                          <a:effectLst/>
                          <a:latin typeface="Comic Sans MS" pitchFamily="66" charset="0"/>
                        </a:rPr>
                        <a:t>83.6”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99"/>
                    </a:solidFill>
                  </a:tcPr>
                </a:tc>
              </a:tr>
              <a:tr h="398463">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800" b="0" i="0" u="none" strike="noStrike" cap="none" normalizeH="0" baseline="0" smtClean="0">
                          <a:ln>
                            <a:noFill/>
                          </a:ln>
                          <a:solidFill>
                            <a:schemeClr val="tx1"/>
                          </a:solidFill>
                          <a:effectLst/>
                          <a:latin typeface="Comic Sans MS" pitchFamily="66" charset="0"/>
                        </a:rPr>
                        <a:t>Mars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99"/>
                    </a:solidFill>
                  </a:tcPr>
                </a:tc>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800" b="0" i="0" u="none" strike="noStrike" cap="none" normalizeH="0" baseline="0" smtClean="0">
                          <a:ln>
                            <a:noFill/>
                          </a:ln>
                          <a:solidFill>
                            <a:schemeClr val="tx1"/>
                          </a:solidFill>
                          <a:effectLst/>
                          <a:latin typeface="Comic Sans MS" pitchFamily="66" charset="0"/>
                        </a:rPr>
                        <a:t>2.6”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99"/>
                    </a:solidFill>
                  </a:tcPr>
                </a:tc>
              </a:tr>
              <a:tr h="400050">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800" b="0" i="0" u="none" strike="noStrike" cap="none" normalizeH="0" baseline="0" smtClean="0">
                          <a:ln>
                            <a:noFill/>
                          </a:ln>
                          <a:solidFill>
                            <a:schemeClr val="tx1"/>
                          </a:solidFill>
                          <a:effectLst/>
                          <a:latin typeface="Comic Sans MS" pitchFamily="66" charset="0"/>
                        </a:rPr>
                        <a:t>Jupiter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99"/>
                    </a:solidFill>
                  </a:tcPr>
                </a:tc>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800" b="0" i="0" u="none" strike="noStrike" cap="none" normalizeH="0" baseline="0" dirty="0" smtClean="0">
                          <a:ln>
                            <a:noFill/>
                          </a:ln>
                          <a:solidFill>
                            <a:schemeClr val="tx1"/>
                          </a:solidFill>
                          <a:effectLst/>
                          <a:latin typeface="Comic Sans MS" pitchFamily="66" charset="0"/>
                        </a:rPr>
                        <a:t>152.6”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99"/>
                    </a:solidFill>
                  </a:tcPr>
                </a:tc>
              </a:tr>
              <a:tr h="398463">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800" b="0" i="0" u="none" strike="noStrike" cap="none" normalizeH="0" baseline="0" smtClean="0">
                          <a:ln>
                            <a:noFill/>
                          </a:ln>
                          <a:solidFill>
                            <a:schemeClr val="tx1"/>
                          </a:solidFill>
                          <a:effectLst/>
                          <a:latin typeface="Comic Sans MS" pitchFamily="66" charset="0"/>
                        </a:rPr>
                        <a:t>Saturn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99"/>
                    </a:solidFill>
                  </a:tcPr>
                </a:tc>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800" b="0" i="0" u="none" strike="noStrike" cap="none" normalizeH="0" baseline="0" dirty="0" smtClean="0">
                          <a:ln>
                            <a:noFill/>
                          </a:ln>
                          <a:solidFill>
                            <a:schemeClr val="tx1"/>
                          </a:solidFill>
                          <a:effectLst/>
                          <a:latin typeface="Comic Sans MS" pitchFamily="66" charset="0"/>
                        </a:rPr>
                        <a:t>7.2”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99"/>
                    </a:solidFill>
                  </a:tcPr>
                </a:tc>
              </a:tr>
              <a:tr h="398463">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800" b="0" i="0" u="none" strike="noStrike" cap="none" normalizeH="0" baseline="0" smtClean="0">
                          <a:ln>
                            <a:noFill/>
                          </a:ln>
                          <a:solidFill>
                            <a:schemeClr val="tx1"/>
                          </a:solidFill>
                          <a:effectLst/>
                          <a:latin typeface="Comic Sans MS" pitchFamily="66" charset="0"/>
                        </a:rPr>
                        <a:t>Uranus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99"/>
                    </a:solidFill>
                  </a:tcPr>
                </a:tc>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800" b="0" i="0" u="none" strike="noStrike" cap="none" normalizeH="0" baseline="0" smtClean="0">
                          <a:ln>
                            <a:noFill/>
                          </a:ln>
                          <a:solidFill>
                            <a:schemeClr val="tx1"/>
                          </a:solidFill>
                          <a:effectLst/>
                          <a:latin typeface="Comic Sans MS" pitchFamily="66" charset="0"/>
                        </a:rPr>
                        <a:t>0.1”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99"/>
                    </a:solidFill>
                  </a:tcPr>
                </a:tc>
              </a:tr>
              <a:tr h="398463">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800" b="0" i="0" u="none" strike="noStrike" cap="none" normalizeH="0" baseline="0" dirty="0" smtClean="0">
                          <a:ln>
                            <a:noFill/>
                          </a:ln>
                          <a:solidFill>
                            <a:schemeClr val="tx1"/>
                          </a:solidFill>
                          <a:effectLst/>
                          <a:latin typeface="Comic Sans MS" pitchFamily="66" charset="0"/>
                        </a:rPr>
                        <a:t>Total per century: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66"/>
                    </a:solidFill>
                  </a:tcPr>
                </a:tc>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800" b="0" i="0" u="none" strike="noStrike" cap="none" normalizeH="0" baseline="0" dirty="0" smtClean="0">
                          <a:ln>
                            <a:noFill/>
                          </a:ln>
                          <a:solidFill>
                            <a:schemeClr val="tx1"/>
                          </a:solidFill>
                          <a:effectLst/>
                          <a:latin typeface="Comic Sans MS" pitchFamily="66" charset="0"/>
                        </a:rPr>
                        <a:t>527”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66"/>
                    </a:solidFill>
                  </a:tcPr>
                </a:tc>
              </a:tr>
              <a:tr h="398463">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800" b="0" i="0" u="none" strike="noStrike" cap="none" normalizeH="0" baseline="0" dirty="0" smtClean="0">
                          <a:ln>
                            <a:noFill/>
                          </a:ln>
                          <a:solidFill>
                            <a:schemeClr val="tx1"/>
                          </a:solidFill>
                          <a:effectLst/>
                          <a:latin typeface="Comic Sans MS" pitchFamily="66" charset="0"/>
                        </a:rPr>
                        <a:t>Observed: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800" b="0" i="0" u="none" strike="noStrike" cap="none" normalizeH="0" baseline="0" dirty="0" smtClean="0">
                          <a:ln>
                            <a:noFill/>
                          </a:ln>
                          <a:solidFill>
                            <a:schemeClr val="tx1"/>
                          </a:solidFill>
                          <a:effectLst/>
                          <a:latin typeface="Comic Sans MS" pitchFamily="66" charset="0"/>
                        </a:rPr>
                        <a:t>527”+</a:t>
                      </a:r>
                      <a:r>
                        <a:rPr kumimoji="0" lang="en-US" sz="1800" b="0" i="0" u="none" strike="noStrike" cap="none" normalizeH="0" baseline="0" dirty="0" smtClean="0">
                          <a:ln>
                            <a:noFill/>
                          </a:ln>
                          <a:solidFill>
                            <a:srgbClr val="FF0000"/>
                          </a:solidFill>
                          <a:effectLst/>
                          <a:latin typeface="Comic Sans MS" pitchFamily="66" charset="0"/>
                        </a:rPr>
                        <a:t>38”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pic>
        <p:nvPicPr>
          <p:cNvPr id="310282" name="Picture 10" descr="precession_perihel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149475"/>
            <a:ext cx="2770188" cy="2282825"/>
          </a:xfrm>
          <a:prstGeom prst="rect">
            <a:avLst/>
          </a:prstGeom>
          <a:noFill/>
          <a:extLst>
            <a:ext uri="{909E8E84-426E-40DD-AFC4-6F175D3DCCD1}">
              <a14:hiddenFill xmlns:a14="http://schemas.microsoft.com/office/drawing/2010/main">
                <a:solidFill>
                  <a:srgbClr val="FFFFFF"/>
                </a:solidFill>
              </a14:hiddenFill>
            </a:ext>
          </a:extLst>
        </p:spPr>
      </p:pic>
      <p:pic>
        <p:nvPicPr>
          <p:cNvPr id="310287" name="Picture 15" descr="precession_perehel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9825" y="4248150"/>
            <a:ext cx="374650" cy="368300"/>
          </a:xfrm>
          <a:prstGeom prst="rect">
            <a:avLst/>
          </a:prstGeom>
          <a:noFill/>
          <a:extLst>
            <a:ext uri="{909E8E84-426E-40DD-AFC4-6F175D3DCCD1}">
              <a14:hiddenFill xmlns:a14="http://schemas.microsoft.com/office/drawing/2010/main">
                <a:solidFill>
                  <a:srgbClr val="FFFFFF"/>
                </a:solidFill>
              </a14:hiddenFill>
            </a:ext>
          </a:extLst>
        </p:spPr>
      </p:pic>
      <p:sp>
        <p:nvSpPr>
          <p:cNvPr id="310288" name="Text Box 16"/>
          <p:cNvSpPr txBox="1">
            <a:spLocks noChangeArrowheads="1"/>
          </p:cNvSpPr>
          <p:nvPr/>
        </p:nvSpPr>
        <p:spPr bwMode="auto">
          <a:xfrm>
            <a:off x="182563" y="868363"/>
            <a:ext cx="4800600" cy="92333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800" dirty="0">
                <a:solidFill>
                  <a:schemeClr val="bg1"/>
                </a:solidFill>
              </a:rPr>
              <a:t>Le </a:t>
            </a:r>
            <a:r>
              <a:rPr lang="en-US" sz="1800" dirty="0" err="1">
                <a:solidFill>
                  <a:schemeClr val="bg1"/>
                </a:solidFill>
              </a:rPr>
              <a:t>Verrier</a:t>
            </a:r>
            <a:r>
              <a:rPr lang="en-US" sz="1800" dirty="0">
                <a:solidFill>
                  <a:schemeClr val="bg1"/>
                </a:solidFill>
              </a:rPr>
              <a:t> turned his formidable talents to the orbits of the planets and found a discrepancy in the precession of the perihelion of Mercury</a:t>
            </a:r>
          </a:p>
        </p:txBody>
      </p:sp>
      <p:sp>
        <p:nvSpPr>
          <p:cNvPr id="310346" name="AutoShape 74"/>
          <p:cNvSpPr>
            <a:spLocks noChangeArrowheads="1"/>
          </p:cNvSpPr>
          <p:nvPr/>
        </p:nvSpPr>
        <p:spPr bwMode="auto">
          <a:xfrm>
            <a:off x="2819400" y="5621339"/>
            <a:ext cx="3435351" cy="703262"/>
          </a:xfrm>
          <a:prstGeom prst="wedgeRoundRectCallout">
            <a:avLst>
              <a:gd name="adj1" fmla="val 67634"/>
              <a:gd name="adj2" fmla="val -104014"/>
              <a:gd name="adj3" fmla="val 16667"/>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800"/>
              <a:t>In 1859 he found a discrepancy of 1/10,000 of a degree per year!</a:t>
            </a:r>
          </a:p>
        </p:txBody>
      </p:sp>
      <p:sp>
        <p:nvSpPr>
          <p:cNvPr id="310350" name="Text Box 78"/>
          <p:cNvSpPr txBox="1">
            <a:spLocks noChangeArrowheads="1"/>
          </p:cNvSpPr>
          <p:nvPr/>
        </p:nvSpPr>
        <p:spPr bwMode="auto">
          <a:xfrm>
            <a:off x="136525" y="4983163"/>
            <a:ext cx="4754563" cy="366712"/>
          </a:xfrm>
          <a:prstGeom prst="rect">
            <a:avLst/>
          </a:prstGeom>
          <a:solidFill>
            <a:srgbClr val="FFFF00"/>
          </a:solidFill>
          <a:ln>
            <a:noFill/>
          </a:ln>
          <a:effectLst/>
          <a:extLs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a:solidFill>
                  <a:srgbClr val="FF0000"/>
                </a:solidFill>
              </a:rPr>
              <a:t>The race to find planet Vulcan had begun!</a:t>
            </a:r>
          </a:p>
        </p:txBody>
      </p:sp>
      <p:sp>
        <p:nvSpPr>
          <p:cNvPr id="310351" name="Oval 79"/>
          <p:cNvSpPr>
            <a:spLocks noChangeArrowheads="1"/>
          </p:cNvSpPr>
          <p:nvPr/>
        </p:nvSpPr>
        <p:spPr bwMode="auto">
          <a:xfrm>
            <a:off x="2433638" y="3325813"/>
            <a:ext cx="98425" cy="98425"/>
          </a:xfrm>
          <a:prstGeom prst="ellipse">
            <a:avLst/>
          </a:prstGeom>
          <a:solidFill>
            <a:srgbClr val="FF6600"/>
          </a:solidFill>
          <a:ln>
            <a:noFill/>
          </a:ln>
          <a:effectLst/>
          <a:extLst>
            <a:ext uri="{91240B29-F687-4F45-9708-019B960494DF}">
              <a14:hiddenLine xmlns:a14="http://schemas.microsoft.com/office/drawing/2010/main" w="254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352" name="Text Box 80"/>
          <p:cNvSpPr txBox="1">
            <a:spLocks noChangeArrowheads="1"/>
          </p:cNvSpPr>
          <p:nvPr/>
        </p:nvSpPr>
        <p:spPr bwMode="auto">
          <a:xfrm>
            <a:off x="5324060" y="922524"/>
            <a:ext cx="3429000" cy="1015663"/>
          </a:xfrm>
          <a:prstGeom prst="rect">
            <a:avLst/>
          </a:prstGeom>
          <a:solidFill>
            <a:srgbClr val="C0C0C0"/>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dirty="0">
                <a:solidFill>
                  <a:srgbClr val="663300"/>
                </a:solidFill>
              </a:rPr>
              <a:t>Effect of the planets on the precession of  Mercury’s perihelion</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Rare Decays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12</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310276"/>
                                        </p:tgtEl>
                                      </p:cBhvr>
                                    </p:animEffect>
                                    <p:set>
                                      <p:cBhvr>
                                        <p:cTn id="7" dur="1" fill="hold">
                                          <p:stCondLst>
                                            <p:cond delay="1999"/>
                                          </p:stCondLst>
                                        </p:cTn>
                                        <p:tgtEl>
                                          <p:spTgt spid="31027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10349"/>
                                        </p:tgtEl>
                                        <p:attrNameLst>
                                          <p:attrName>style.visibility</p:attrName>
                                        </p:attrNameLst>
                                      </p:cBhvr>
                                      <p:to>
                                        <p:strVal val="visible"/>
                                      </p:to>
                                    </p:set>
                                    <p:animEffect transition="in" filter="fade">
                                      <p:cBhvr>
                                        <p:cTn id="10" dur="2000"/>
                                        <p:tgtEl>
                                          <p:spTgt spid="3103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0346"/>
                                        </p:tgtEl>
                                        <p:attrNameLst>
                                          <p:attrName>style.visibility</p:attrName>
                                        </p:attrNameLst>
                                      </p:cBhvr>
                                      <p:to>
                                        <p:strVal val="visible"/>
                                      </p:to>
                                    </p:set>
                                    <p:animEffect transition="in" filter="fade">
                                      <p:cBhvr>
                                        <p:cTn id="13" dur="2000"/>
                                        <p:tgtEl>
                                          <p:spTgt spid="3103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0352"/>
                                        </p:tgtEl>
                                        <p:attrNameLst>
                                          <p:attrName>style.visibility</p:attrName>
                                        </p:attrNameLst>
                                      </p:cBhvr>
                                      <p:to>
                                        <p:strVal val="visible"/>
                                      </p:to>
                                    </p:set>
                                    <p:animEffect transition="in" filter="fade">
                                      <p:cBhvr>
                                        <p:cTn id="16" dur="2000"/>
                                        <p:tgtEl>
                                          <p:spTgt spid="31035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10350"/>
                                        </p:tgtEl>
                                        <p:attrNameLst>
                                          <p:attrName>style.visibility</p:attrName>
                                        </p:attrNameLst>
                                      </p:cBhvr>
                                      <p:to>
                                        <p:strVal val="visible"/>
                                      </p:to>
                                    </p:set>
                                    <p:animEffect transition="in" filter="fade">
                                      <p:cBhvr>
                                        <p:cTn id="21" dur="2000"/>
                                        <p:tgtEl>
                                          <p:spTgt spid="31035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0351"/>
                                        </p:tgtEl>
                                        <p:attrNameLst>
                                          <p:attrName>style.visibility</p:attrName>
                                        </p:attrNameLst>
                                      </p:cBhvr>
                                      <p:to>
                                        <p:strVal val="visible"/>
                                      </p:to>
                                    </p:set>
                                    <p:animEffect transition="in" filter="fade">
                                      <p:cBhvr>
                                        <p:cTn id="24" dur="2000"/>
                                        <p:tgtEl>
                                          <p:spTgt spid="310351"/>
                                        </p:tgtEl>
                                      </p:cBhvr>
                                    </p:animEffect>
                                  </p:childTnLst>
                                </p:cTn>
                              </p:par>
                              <p:par>
                                <p:cTn id="25" presetID="1" presetClass="path" presetSubtype="0" repeatCount="indefinite" fill="hold" grpId="1" nodeType="withEffect">
                                  <p:stCondLst>
                                    <p:cond delay="0"/>
                                  </p:stCondLst>
                                  <p:endCondLst>
                                    <p:cond evt="onNext" delay="0">
                                      <p:tgtEl>
                                        <p:sldTgt/>
                                      </p:tgtEl>
                                    </p:cond>
                                  </p:endCondLst>
                                  <p:childTnLst>
                                    <p:animMotion origin="layout" path="M -0.00035 -0.00046 C -0.01389 0.02567 -0.04063 0.03238 -0.05938 0.01527 C -0.07795 -0.00232 -0.08177 -0.03771 -0.0684 -0.06338 C -0.05452 -0.08952 -0.02865 -0.09623 -0.01007 -0.07888 C 0.00868 -0.0613 0.01319 -0.0266 -0.00035 -0.00046 Z " pathEditMode="relative" rAng="7499670" ptsTypes="fffff">
                                      <p:cBhvr>
                                        <p:cTn id="26" dur="2000" fill="hold"/>
                                        <p:tgtEl>
                                          <p:spTgt spid="310351"/>
                                        </p:tgtEl>
                                        <p:attrNameLst>
                                          <p:attrName>ppt_x</p:attrName>
                                          <p:attrName>ppt_y</p:attrName>
                                        </p:attrNameLst>
                                      </p:cBhvr>
                                      <p:rCtr x="-3420" y="-3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346" grpId="0" animBg="1"/>
      <p:bldP spid="310350" grpId="0" animBg="1"/>
      <p:bldP spid="310351" grpId="0" animBg="1"/>
      <p:bldP spid="310351" grpId="1" animBg="1"/>
      <p:bldP spid="3103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4" name="Rectangle 4"/>
          <p:cNvSpPr>
            <a:spLocks noGrp="1" noRot="1" noChangeArrowheads="1"/>
          </p:cNvSpPr>
          <p:nvPr>
            <p:ph type="title"/>
          </p:nvPr>
        </p:nvSpPr>
        <p:spPr/>
        <p:txBody>
          <a:bodyPr/>
          <a:lstStyle/>
          <a:p>
            <a:r>
              <a:rPr lang="en-US"/>
              <a:t>Race to Find Vulcan</a:t>
            </a:r>
          </a:p>
        </p:txBody>
      </p:sp>
      <p:sp>
        <p:nvSpPr>
          <p:cNvPr id="322565" name="Text Box 5"/>
          <p:cNvSpPr txBox="1">
            <a:spLocks noChangeArrowheads="1"/>
          </p:cNvSpPr>
          <p:nvPr/>
        </p:nvSpPr>
        <p:spPr bwMode="auto">
          <a:xfrm>
            <a:off x="365125" y="1143000"/>
            <a:ext cx="4578350" cy="272382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itchFamily="34" charset="0"/>
              </a:defRPr>
            </a:lvl1pPr>
            <a:lvl2pPr marL="801688" indent="-342900" algn="l">
              <a:defRPr>
                <a:solidFill>
                  <a:schemeClr val="tx1"/>
                </a:solidFill>
                <a:latin typeface="Arial" pitchFamily="34" charset="0"/>
              </a:defRPr>
            </a:lvl2pPr>
            <a:lvl3pPr marL="1257300" indent="-342900" algn="l">
              <a:defRPr>
                <a:solidFill>
                  <a:schemeClr val="tx1"/>
                </a:solidFill>
                <a:latin typeface="Arial" pitchFamily="34" charset="0"/>
              </a:defRPr>
            </a:lvl3pPr>
            <a:lvl4pPr marL="1714500" indent="-342900" algn="l">
              <a:defRPr>
                <a:solidFill>
                  <a:schemeClr val="tx1"/>
                </a:solidFill>
                <a:latin typeface="Arial" pitchFamily="34" charset="0"/>
              </a:defRPr>
            </a:lvl4pPr>
            <a:lvl5pPr marL="2171700" indent="-342900" algn="l">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marL="223838" indent="-223838">
              <a:spcBef>
                <a:spcPct val="50000"/>
              </a:spcBef>
              <a:buFontTx/>
              <a:buChar char="•"/>
            </a:pPr>
            <a:r>
              <a:rPr lang="en-US" dirty="0">
                <a:solidFill>
                  <a:schemeClr val="bg1"/>
                </a:solidFill>
                <a:latin typeface="+mn-lt"/>
              </a:rPr>
              <a:t>Vulcan was seen many times, but never confirmed</a:t>
            </a:r>
          </a:p>
          <a:p>
            <a:pPr marL="223838" indent="-223838">
              <a:spcBef>
                <a:spcPct val="50000"/>
              </a:spcBef>
              <a:buFontTx/>
              <a:buChar char="•"/>
            </a:pPr>
            <a:r>
              <a:rPr lang="en-US" dirty="0">
                <a:solidFill>
                  <a:schemeClr val="bg1"/>
                </a:solidFill>
                <a:latin typeface="+mn-lt"/>
              </a:rPr>
              <a:t>“Dark matter” near the sun was invoked as a solution</a:t>
            </a:r>
          </a:p>
          <a:p>
            <a:pPr marL="223838" indent="-223838">
              <a:spcBef>
                <a:spcPct val="50000"/>
              </a:spcBef>
              <a:buFontTx/>
              <a:buChar char="•"/>
            </a:pPr>
            <a:r>
              <a:rPr lang="en-US" dirty="0">
                <a:solidFill>
                  <a:schemeClr val="bg1"/>
                </a:solidFill>
                <a:latin typeface="+mn-lt"/>
              </a:rPr>
              <a:t>A modification of Newton’s law of gravity was another: </a:t>
            </a:r>
            <a:r>
              <a:rPr lang="en-US" dirty="0">
                <a:latin typeface="+mn-lt"/>
              </a:rPr>
              <a:t> </a:t>
            </a:r>
            <a:r>
              <a:rPr lang="en-US" dirty="0">
                <a:solidFill>
                  <a:srgbClr val="FFFF00"/>
                </a:solidFill>
                <a:latin typeface="+mn-lt"/>
              </a:rPr>
              <a:t>1/r</a:t>
            </a:r>
            <a:r>
              <a:rPr lang="en-US" baseline="30000" dirty="0">
                <a:solidFill>
                  <a:srgbClr val="FFFF00"/>
                </a:solidFill>
                <a:latin typeface="+mn-lt"/>
              </a:rPr>
              <a:t>2.00000016</a:t>
            </a:r>
          </a:p>
          <a:p>
            <a:pPr marL="223838" indent="-223838">
              <a:spcBef>
                <a:spcPct val="50000"/>
              </a:spcBef>
              <a:buFontTx/>
              <a:buChar char="•"/>
            </a:pPr>
            <a:r>
              <a:rPr lang="en-US" dirty="0">
                <a:solidFill>
                  <a:schemeClr val="bg1"/>
                </a:solidFill>
                <a:latin typeface="+mn-lt"/>
              </a:rPr>
              <a:t>The problem remained outstanding at the beginning of the 20</a:t>
            </a:r>
            <a:r>
              <a:rPr lang="en-US" baseline="30000" dirty="0">
                <a:solidFill>
                  <a:schemeClr val="bg1"/>
                </a:solidFill>
                <a:latin typeface="+mn-lt"/>
              </a:rPr>
              <a:t>th</a:t>
            </a:r>
            <a:r>
              <a:rPr lang="en-US" dirty="0">
                <a:solidFill>
                  <a:schemeClr val="bg1"/>
                </a:solidFill>
                <a:latin typeface="+mn-lt"/>
              </a:rPr>
              <a:t>  century</a:t>
            </a:r>
          </a:p>
        </p:txBody>
      </p:sp>
      <p:pic>
        <p:nvPicPr>
          <p:cNvPr id="322572" name="Picture 12" descr="vulcan_discovery_nyt_16aug187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838200"/>
            <a:ext cx="2541587" cy="5491163"/>
          </a:xfrm>
          <a:prstGeom prst="rect">
            <a:avLst/>
          </a:prstGeom>
          <a:noFill/>
          <a:extLst>
            <a:ext uri="{909E8E84-426E-40DD-AFC4-6F175D3DCCD1}">
              <a14:hiddenFill xmlns:a14="http://schemas.microsoft.com/office/drawing/2010/main">
                <a:solidFill>
                  <a:srgbClr val="FFFFFF"/>
                </a:solidFill>
              </a14:hiddenFill>
            </a:ext>
          </a:extLst>
        </p:spPr>
      </p:pic>
      <p:sp>
        <p:nvSpPr>
          <p:cNvPr id="322573" name="Text Box 13"/>
          <p:cNvSpPr txBox="1">
            <a:spLocks noChangeArrowheads="1"/>
          </p:cNvSpPr>
          <p:nvPr/>
        </p:nvSpPr>
        <p:spPr bwMode="auto">
          <a:xfrm>
            <a:off x="8104187" y="838200"/>
            <a:ext cx="461665" cy="5491163"/>
          </a:xfrm>
          <a:prstGeom prst="rect">
            <a:avLst/>
          </a:prstGeom>
          <a:solidFill>
            <a:schemeClr val="accent6">
              <a:lumMod val="60000"/>
              <a:lumOff val="40000"/>
            </a:schemeClr>
          </a:solidFill>
          <a:ln>
            <a:noFill/>
          </a:ln>
          <a:effectLst/>
          <a:extLst/>
        </p:spPr>
        <p:txBody>
          <a:bodyPr vert="eaVert" wrap="square">
            <a:spAutoFit/>
          </a:bodyPr>
          <a:lstStyle/>
          <a:p>
            <a:pPr algn="ctr">
              <a:spcBef>
                <a:spcPct val="50000"/>
              </a:spcBef>
            </a:pPr>
            <a:r>
              <a:rPr lang="en-US" dirty="0">
                <a:solidFill>
                  <a:srgbClr val="FF0000"/>
                </a:solidFill>
              </a:rPr>
              <a:t>New York Times, Aug. 16, 1878</a:t>
            </a:r>
          </a:p>
        </p:txBody>
      </p:sp>
      <p:sp>
        <p:nvSpPr>
          <p:cNvPr id="322574" name="Rectangle 14"/>
          <p:cNvSpPr>
            <a:spLocks noChangeArrowheads="1"/>
          </p:cNvSpPr>
          <p:nvPr/>
        </p:nvSpPr>
        <p:spPr bwMode="auto">
          <a:xfrm>
            <a:off x="5562600" y="3048001"/>
            <a:ext cx="2541587" cy="1066800"/>
          </a:xfrm>
          <a:prstGeom prst="rect">
            <a:avLst/>
          </a:prstGeom>
          <a:noFill/>
          <a:ln w="38100" algn="ctr">
            <a:solidFill>
              <a:srgbClr val="FFFF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Rare Decays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13</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48" name="Rectangle 12"/>
          <p:cNvSpPr>
            <a:spLocks noChangeArrowheads="1"/>
          </p:cNvSpPr>
          <p:nvPr/>
        </p:nvSpPr>
        <p:spPr bwMode="auto">
          <a:xfrm>
            <a:off x="593725" y="2651125"/>
            <a:ext cx="4800600" cy="1966913"/>
          </a:xfrm>
          <a:prstGeom prst="rect">
            <a:avLst/>
          </a:prstGeom>
          <a:solidFill>
            <a:schemeClr val="bg1"/>
          </a:solidFill>
          <a:ln w="38100" algn="ctr">
            <a:solidFill>
              <a:srgbClr val="FF0000"/>
            </a:solidFill>
            <a:miter lim="800000"/>
            <a:headEnd/>
            <a:tailEnd/>
          </a:ln>
          <a:effectLst/>
          <a:extLst/>
        </p:spPr>
        <p:txBody>
          <a:bodyPr wrap="none" anchor="ctr"/>
          <a:lstStyle/>
          <a:p>
            <a:endParaRPr lang="en-US"/>
          </a:p>
        </p:txBody>
      </p:sp>
      <p:sp>
        <p:nvSpPr>
          <p:cNvPr id="398338" name="Rectangle 2"/>
          <p:cNvSpPr>
            <a:spLocks noGrp="1" noRot="1" noChangeArrowheads="1"/>
          </p:cNvSpPr>
          <p:nvPr>
            <p:ph type="title"/>
          </p:nvPr>
        </p:nvSpPr>
        <p:spPr/>
        <p:txBody>
          <a:bodyPr/>
          <a:lstStyle/>
          <a:p>
            <a:r>
              <a:rPr lang="en-US"/>
              <a:t>Vulcan not Found but General Relativity is</a:t>
            </a:r>
          </a:p>
        </p:txBody>
      </p:sp>
      <p:pic>
        <p:nvPicPr>
          <p:cNvPr id="398340" name="Picture 4" descr="Einste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1375" y="1173163"/>
            <a:ext cx="2741613" cy="4084637"/>
          </a:xfrm>
          <a:prstGeom prst="rect">
            <a:avLst/>
          </a:prstGeom>
          <a:noFill/>
          <a:extLst>
            <a:ext uri="{909E8E84-426E-40DD-AFC4-6F175D3DCCD1}">
              <a14:hiddenFill xmlns:a14="http://schemas.microsoft.com/office/drawing/2010/main">
                <a:solidFill>
                  <a:srgbClr val="FFFFFF"/>
                </a:solidFill>
              </a14:hiddenFill>
            </a:ext>
          </a:extLst>
        </p:spPr>
      </p:pic>
      <p:sp>
        <p:nvSpPr>
          <p:cNvPr id="398341" name="Rectangle 5"/>
          <p:cNvSpPr>
            <a:spLocks noChangeArrowheads="1"/>
          </p:cNvSpPr>
          <p:nvPr/>
        </p:nvSpPr>
        <p:spPr bwMode="auto">
          <a:xfrm>
            <a:off x="1289050" y="5489575"/>
            <a:ext cx="6805613"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eaLnBrk="1" hangingPunct="1"/>
            <a:r>
              <a:rPr lang="en-US" sz="1800" i="1">
                <a:solidFill>
                  <a:srgbClr val="FFFF00"/>
                </a:solidFill>
              </a:rPr>
              <a:t>“For a few days I was beside myself with joyous excitement</a:t>
            </a:r>
            <a:r>
              <a:rPr lang="en-US" sz="1800">
                <a:solidFill>
                  <a:schemeClr val="bg2"/>
                </a:solidFill>
              </a:rPr>
              <a:t> </a:t>
            </a:r>
            <a:r>
              <a:rPr lang="en-US" sz="1800">
                <a:solidFill>
                  <a:srgbClr val="FFFF00"/>
                </a:solidFill>
              </a:rPr>
              <a:t>.”</a:t>
            </a:r>
          </a:p>
          <a:p>
            <a:pPr algn="r" eaLnBrk="1" hangingPunct="1"/>
            <a:r>
              <a:rPr lang="en-US" sz="1800">
                <a:solidFill>
                  <a:srgbClr val="FFFF00"/>
                </a:solidFill>
              </a:rPr>
              <a:t>Albert Einstein, 18 November 1915</a:t>
            </a:r>
          </a:p>
        </p:txBody>
      </p:sp>
      <p:sp>
        <p:nvSpPr>
          <p:cNvPr id="398342" name="Text Box 6"/>
          <p:cNvSpPr txBox="1">
            <a:spLocks noChangeArrowheads="1"/>
          </p:cNvSpPr>
          <p:nvPr/>
        </p:nvSpPr>
        <p:spPr bwMode="auto">
          <a:xfrm>
            <a:off x="487363" y="1147763"/>
            <a:ext cx="5141912" cy="11906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800">
                <a:solidFill>
                  <a:srgbClr val="FFFF00"/>
                </a:solidFill>
              </a:rPr>
              <a:t>Einstein calculates the perihelion of Mercury using his new theory of General Relativity and recovers the missing 38”/century found by le Verrier 56 years earlier!</a:t>
            </a:r>
          </a:p>
        </p:txBody>
      </p:sp>
      <p:sp>
        <p:nvSpPr>
          <p:cNvPr id="398345" name="Text Box 9"/>
          <p:cNvSpPr txBox="1">
            <a:spLocks noChangeArrowheads="1"/>
          </p:cNvSpPr>
          <p:nvPr/>
        </p:nvSpPr>
        <p:spPr bwMode="auto">
          <a:xfrm>
            <a:off x="722313" y="4095750"/>
            <a:ext cx="4541837"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200" i="1" dirty="0" err="1"/>
              <a:t>Königlich</a:t>
            </a:r>
            <a:r>
              <a:rPr lang="en-US" sz="1200" i="1" dirty="0"/>
              <a:t> </a:t>
            </a:r>
            <a:r>
              <a:rPr lang="en-US" sz="1200" i="1" dirty="0" err="1"/>
              <a:t>Preußische</a:t>
            </a:r>
            <a:r>
              <a:rPr lang="en-US" sz="1200" i="1" dirty="0"/>
              <a:t> </a:t>
            </a:r>
            <a:r>
              <a:rPr lang="en-US" sz="1200" i="1" dirty="0" err="1"/>
              <a:t>Akademie</a:t>
            </a:r>
            <a:r>
              <a:rPr lang="en-US" sz="1200" i="1" dirty="0"/>
              <a:t> der </a:t>
            </a:r>
            <a:r>
              <a:rPr lang="en-US" sz="1200" i="1" dirty="0" err="1"/>
              <a:t>Wissenschaften</a:t>
            </a:r>
            <a:r>
              <a:rPr lang="en-US" sz="1200" dirty="0"/>
              <a:t> (Berlin). </a:t>
            </a:r>
            <a:r>
              <a:rPr lang="en-US" sz="1200" i="1" dirty="0" err="1"/>
              <a:t>Sitzungsberichte</a:t>
            </a:r>
            <a:r>
              <a:rPr lang="en-US" sz="1200" dirty="0"/>
              <a:t> (1915): 831-839.</a:t>
            </a:r>
          </a:p>
        </p:txBody>
      </p:sp>
      <p:sp>
        <p:nvSpPr>
          <p:cNvPr id="398346" name="Rectangle 10"/>
          <p:cNvSpPr>
            <a:spLocks noChangeArrowheads="1"/>
          </p:cNvSpPr>
          <p:nvPr/>
        </p:nvSpPr>
        <p:spPr bwMode="auto">
          <a:xfrm>
            <a:off x="1160463" y="5489575"/>
            <a:ext cx="6934200"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US" sz="1800">
                <a:solidFill>
                  <a:srgbClr val="FFFF00"/>
                </a:solidFill>
              </a:rPr>
              <a:t>Three weeks later admitted in a letter to Sommerfeld that he had been critical of the </a:t>
            </a:r>
            <a:r>
              <a:rPr lang="en-US" sz="1800" i="1">
                <a:solidFill>
                  <a:srgbClr val="FFFF00"/>
                </a:solidFill>
              </a:rPr>
              <a:t>“pedantic accuracy of astronomy”.</a:t>
            </a:r>
          </a:p>
        </p:txBody>
      </p:sp>
      <p:pic>
        <p:nvPicPr>
          <p:cNvPr id="398347" name="Picture 11" descr="perihelion_mercury_einstein_title_on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738" y="2746375"/>
            <a:ext cx="4570412" cy="125412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Rare Decays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14</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398341"/>
                                        </p:tgtEl>
                                      </p:cBhvr>
                                    </p:animEffect>
                                    <p:set>
                                      <p:cBhvr>
                                        <p:cTn id="7" dur="1" fill="hold">
                                          <p:stCondLst>
                                            <p:cond delay="1999"/>
                                          </p:stCondLst>
                                        </p:cTn>
                                        <p:tgtEl>
                                          <p:spTgt spid="39834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98346"/>
                                        </p:tgtEl>
                                        <p:attrNameLst>
                                          <p:attrName>style.visibility</p:attrName>
                                        </p:attrNameLst>
                                      </p:cBhvr>
                                      <p:to>
                                        <p:strVal val="visible"/>
                                      </p:to>
                                    </p:set>
                                    <p:animEffect transition="in" filter="fade">
                                      <p:cBhvr>
                                        <p:cTn id="10" dur="2000"/>
                                        <p:tgtEl>
                                          <p:spTgt spid="398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p:bldP spid="3983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8" name="Rectangle 4"/>
          <p:cNvSpPr>
            <a:spLocks noGrp="1" noRot="1" noChangeArrowheads="1"/>
          </p:cNvSpPr>
          <p:nvPr>
            <p:ph type="title"/>
          </p:nvPr>
        </p:nvSpPr>
        <p:spPr/>
        <p:txBody>
          <a:bodyPr/>
          <a:lstStyle/>
          <a:p>
            <a:r>
              <a:rPr lang="en-US"/>
              <a:t>Example:  Top and Higgs Masses</a:t>
            </a:r>
          </a:p>
        </p:txBody>
      </p:sp>
      <p:sp>
        <p:nvSpPr>
          <p:cNvPr id="297998" name="Text Box 14"/>
          <p:cNvSpPr txBox="1">
            <a:spLocks noChangeArrowheads="1"/>
          </p:cNvSpPr>
          <p:nvPr/>
        </p:nvSpPr>
        <p:spPr bwMode="auto">
          <a:xfrm>
            <a:off x="274638" y="2921000"/>
            <a:ext cx="49657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dirty="0">
                <a:solidFill>
                  <a:schemeClr val="bg1"/>
                </a:solidFill>
              </a:rPr>
              <a:t>Virtual particles relate the properties of the weak force carriers (W, Z), and the masses of the top quark and Higgs</a:t>
            </a:r>
          </a:p>
        </p:txBody>
      </p:sp>
      <p:sp>
        <p:nvSpPr>
          <p:cNvPr id="297999" name="AutoShape 15"/>
          <p:cNvSpPr>
            <a:spLocks noChangeArrowheads="1"/>
          </p:cNvSpPr>
          <p:nvPr/>
        </p:nvSpPr>
        <p:spPr bwMode="auto">
          <a:xfrm rot="-2118673">
            <a:off x="3260725" y="2468563"/>
            <a:ext cx="823913" cy="274637"/>
          </a:xfrm>
          <a:prstGeom prst="rightArrow">
            <a:avLst>
              <a:gd name="adj1" fmla="val 50000"/>
              <a:gd name="adj2" fmla="val 75000"/>
            </a:avLst>
          </a:prstGeom>
          <a:solidFill>
            <a:srgbClr val="FF0000"/>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000" name="Text Box 16"/>
          <p:cNvSpPr txBox="1">
            <a:spLocks noChangeArrowheads="1"/>
          </p:cNvSpPr>
          <p:nvPr/>
        </p:nvSpPr>
        <p:spPr bwMode="auto">
          <a:xfrm>
            <a:off x="278878" y="3895251"/>
            <a:ext cx="4287837" cy="1477328"/>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dirty="0">
                <a:solidFill>
                  <a:schemeClr val="bg1"/>
                </a:solidFill>
              </a:rPr>
              <a:t>Top quark mass “predicted” by precision electroweak measurements before it was directly discovered by CDF and DØ at </a:t>
            </a:r>
            <a:r>
              <a:rPr lang="en-US" dirty="0" err="1">
                <a:solidFill>
                  <a:schemeClr val="bg1"/>
                </a:solidFill>
              </a:rPr>
              <a:t>Fermilab</a:t>
            </a:r>
            <a:r>
              <a:rPr lang="en-US" dirty="0">
                <a:solidFill>
                  <a:schemeClr val="bg1"/>
                </a:solidFill>
              </a:rPr>
              <a:t>:  </a:t>
            </a:r>
            <a:r>
              <a:rPr lang="en-US" dirty="0" err="1">
                <a:solidFill>
                  <a:schemeClr val="bg1"/>
                </a:solidFill>
              </a:rPr>
              <a:t>m</a:t>
            </a:r>
            <a:r>
              <a:rPr lang="en-US" baseline="-25000" dirty="0" err="1">
                <a:solidFill>
                  <a:schemeClr val="bg1"/>
                </a:solidFill>
              </a:rPr>
              <a:t>t</a:t>
            </a:r>
            <a:r>
              <a:rPr lang="en-US" dirty="0">
                <a:solidFill>
                  <a:schemeClr val="bg1"/>
                </a:solidFill>
              </a:rPr>
              <a:t> = 162±9 </a:t>
            </a:r>
            <a:r>
              <a:rPr lang="en-US" dirty="0" err="1">
                <a:solidFill>
                  <a:schemeClr val="bg1"/>
                </a:solidFill>
              </a:rPr>
              <a:t>GeV</a:t>
            </a:r>
            <a:r>
              <a:rPr lang="en-US" dirty="0">
                <a:solidFill>
                  <a:schemeClr val="bg1"/>
                </a:solidFill>
              </a:rPr>
              <a:t> (Ellis, </a:t>
            </a:r>
            <a:r>
              <a:rPr lang="en-US" dirty="0" err="1">
                <a:solidFill>
                  <a:schemeClr val="bg1"/>
                </a:solidFill>
              </a:rPr>
              <a:t>Fogli</a:t>
            </a:r>
            <a:r>
              <a:rPr lang="en-US" dirty="0">
                <a:solidFill>
                  <a:schemeClr val="bg1"/>
                </a:solidFill>
              </a:rPr>
              <a:t>, </a:t>
            </a:r>
            <a:r>
              <a:rPr lang="en-US" dirty="0" err="1">
                <a:solidFill>
                  <a:schemeClr val="bg1"/>
                </a:solidFill>
              </a:rPr>
              <a:t>Lisi</a:t>
            </a:r>
            <a:r>
              <a:rPr lang="en-US" dirty="0">
                <a:solidFill>
                  <a:schemeClr val="bg1"/>
                </a:solidFill>
              </a:rPr>
              <a:t>, 1994).</a:t>
            </a:r>
          </a:p>
        </p:txBody>
      </p:sp>
      <p:grpSp>
        <p:nvGrpSpPr>
          <p:cNvPr id="298003" name="Group 19"/>
          <p:cNvGrpSpPr>
            <a:grpSpLocks/>
          </p:cNvGrpSpPr>
          <p:nvPr/>
        </p:nvGrpSpPr>
        <p:grpSpPr bwMode="auto">
          <a:xfrm>
            <a:off x="5840413" y="2651125"/>
            <a:ext cx="2741612" cy="3613150"/>
            <a:chOff x="3571" y="1670"/>
            <a:chExt cx="1727" cy="2276"/>
          </a:xfrm>
        </p:grpSpPr>
        <p:pic>
          <p:nvPicPr>
            <p:cNvPr id="297989" name="Picture 5" descr="s95_chi2_v_m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1" y="1670"/>
              <a:ext cx="1727" cy="1943"/>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98001" name="Line 17"/>
            <p:cNvSpPr>
              <a:spLocks noChangeShapeType="1"/>
            </p:cNvSpPr>
            <p:nvPr/>
          </p:nvSpPr>
          <p:spPr bwMode="auto">
            <a:xfrm flipV="1">
              <a:off x="4493" y="3341"/>
              <a:ext cx="0" cy="317"/>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8002" name="Text Box 18"/>
            <p:cNvSpPr txBox="1">
              <a:spLocks noChangeArrowheads="1"/>
            </p:cNvSpPr>
            <p:nvPr/>
          </p:nvSpPr>
          <p:spPr bwMode="auto">
            <a:xfrm>
              <a:off x="3830" y="3715"/>
              <a:ext cx="1383" cy="23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800" dirty="0">
                  <a:solidFill>
                    <a:srgbClr val="FFFF00"/>
                  </a:solidFill>
                </a:rPr>
                <a:t>172.5</a:t>
              </a:r>
              <a:r>
                <a:rPr lang="en-US" sz="1800" dirty="0">
                  <a:solidFill>
                    <a:srgbClr val="FFFF00"/>
                  </a:solidFill>
                  <a:sym typeface="Symbol" pitchFamily="18" charset="2"/>
                </a:rPr>
                <a:t>1.2 </a:t>
              </a:r>
              <a:r>
                <a:rPr lang="en-US" sz="1800" dirty="0" err="1">
                  <a:solidFill>
                    <a:srgbClr val="FFFF00"/>
                  </a:solidFill>
                  <a:sym typeface="Symbol" pitchFamily="18" charset="2"/>
                </a:rPr>
                <a:t>GeV</a:t>
              </a:r>
              <a:r>
                <a:rPr lang="en-US" sz="1800" dirty="0">
                  <a:solidFill>
                    <a:srgbClr val="FFFF00"/>
                  </a:solidFill>
                  <a:sym typeface="Symbol" pitchFamily="18" charset="2"/>
                </a:rPr>
                <a:t>/c</a:t>
              </a:r>
              <a:r>
                <a:rPr lang="en-US" sz="1800" baseline="30000" dirty="0">
                  <a:solidFill>
                    <a:srgbClr val="FFFF00"/>
                  </a:solidFill>
                  <a:sym typeface="Symbol" pitchFamily="18" charset="2"/>
                </a:rPr>
                <a:t>2</a:t>
              </a:r>
            </a:p>
          </p:txBody>
        </p:sp>
      </p:grpSp>
      <p:pic>
        <p:nvPicPr>
          <p:cNvPr id="298004" name="Picture 20" descr="blue_band_pl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605881"/>
            <a:ext cx="3648075" cy="3657600"/>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298005" name="Text Box 21"/>
          <p:cNvSpPr txBox="1">
            <a:spLocks noChangeArrowheads="1"/>
          </p:cNvSpPr>
          <p:nvPr/>
        </p:nvSpPr>
        <p:spPr bwMode="auto">
          <a:xfrm>
            <a:off x="265113" y="4633915"/>
            <a:ext cx="4297362" cy="133826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763" indent="4763"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50000"/>
              </a:spcBef>
            </a:pPr>
            <a:r>
              <a:rPr lang="en-US" dirty="0">
                <a:solidFill>
                  <a:schemeClr val="bg1"/>
                </a:solidFill>
                <a:latin typeface="+mn-lt"/>
              </a:rPr>
              <a:t>Now that top quark mass is known the same game is being played to predict the Higgs mass</a:t>
            </a:r>
          </a:p>
          <a:p>
            <a:pPr>
              <a:spcBef>
                <a:spcPct val="50000"/>
              </a:spcBef>
            </a:pPr>
            <a:r>
              <a:rPr lang="en-US" dirty="0">
                <a:solidFill>
                  <a:schemeClr val="bg1"/>
                </a:solidFill>
                <a:latin typeface="+mn-lt"/>
              </a:rPr>
              <a:t>most probable value:</a:t>
            </a:r>
          </a:p>
        </p:txBody>
      </p:sp>
      <p:graphicFrame>
        <p:nvGraphicFramePr>
          <p:cNvPr id="298006" name="Object 22"/>
          <p:cNvGraphicFramePr>
            <a:graphicFrameLocks noChangeAspect="1"/>
          </p:cNvGraphicFramePr>
          <p:nvPr>
            <p:extLst>
              <p:ext uri="{D42A27DB-BD31-4B8C-83A1-F6EECF244321}">
                <p14:modId xmlns:p14="http://schemas.microsoft.com/office/powerpoint/2010/main" val="537927724"/>
              </p:ext>
            </p:extLst>
          </p:nvPr>
        </p:nvGraphicFramePr>
        <p:xfrm>
          <a:off x="2792657" y="5555457"/>
          <a:ext cx="2020887" cy="458788"/>
        </p:xfrm>
        <a:graphic>
          <a:graphicData uri="http://schemas.openxmlformats.org/presentationml/2006/ole">
            <mc:AlternateContent xmlns:mc="http://schemas.openxmlformats.org/markup-compatibility/2006">
              <mc:Choice xmlns:v="urn:schemas-microsoft-com:vml" Requires="v">
                <p:oleObj spid="_x0000_s1125" name="Equation" r:id="rId6" imgW="1066680" imgH="241200" progId="Equation.DSMT4">
                  <p:embed/>
                </p:oleObj>
              </mc:Choice>
              <mc:Fallback>
                <p:oleObj name="Equation" r:id="rId6" imgW="1066680" imgH="241200" progId="Equation.DSMT4">
                  <p:embed/>
                  <p:pic>
                    <p:nvPicPr>
                      <p:cNvPr id="0" name=""/>
                      <p:cNvPicPr>
                        <a:picLocks noChangeAspect="1" noChangeArrowheads="1"/>
                      </p:cNvPicPr>
                      <p:nvPr/>
                    </p:nvPicPr>
                    <p:blipFill>
                      <a:blip r:embed="rId7">
                        <a:lum bright="70000" contrast="-70000"/>
                      </a:blip>
                      <a:srcRect/>
                      <a:stretch>
                        <a:fillRect/>
                      </a:stretch>
                    </p:blipFill>
                    <p:spPr bwMode="auto">
                      <a:xfrm>
                        <a:off x="2792657" y="5555457"/>
                        <a:ext cx="2020887" cy="4587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98017" name="Picture 33" descr="ff_z_e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200" y="1003300"/>
            <a:ext cx="2193925" cy="1243013"/>
          </a:xfrm>
          <a:prstGeom prst="rect">
            <a:avLst/>
          </a:prstGeom>
          <a:noFill/>
          <a:extLst>
            <a:ext uri="{909E8E84-426E-40DD-AFC4-6F175D3DCCD1}">
              <a14:hiddenFill xmlns:a14="http://schemas.microsoft.com/office/drawing/2010/main">
                <a:solidFill>
                  <a:srgbClr val="FFFFFF"/>
                </a:solidFill>
              </a14:hiddenFill>
            </a:ext>
          </a:extLst>
        </p:spPr>
      </p:pic>
      <p:pic>
        <p:nvPicPr>
          <p:cNvPr id="298020" name="Picture 36" descr="ff_loop_tt_e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49538" y="955675"/>
            <a:ext cx="2979737" cy="1354138"/>
          </a:xfrm>
          <a:prstGeom prst="rect">
            <a:avLst/>
          </a:prstGeom>
          <a:noFill/>
          <a:extLst>
            <a:ext uri="{909E8E84-426E-40DD-AFC4-6F175D3DCCD1}">
              <a14:hiddenFill xmlns:a14="http://schemas.microsoft.com/office/drawing/2010/main">
                <a:solidFill>
                  <a:srgbClr val="FFFFFF"/>
                </a:solidFill>
              </a14:hiddenFill>
            </a:ext>
          </a:extLst>
        </p:spPr>
      </p:pic>
      <p:pic>
        <p:nvPicPr>
          <p:cNvPr id="298021" name="Picture 37" descr="ff_loop_hh_e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46775" y="927100"/>
            <a:ext cx="2970213"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Rare Decays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15</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298003"/>
                                        </p:tgtEl>
                                      </p:cBhvr>
                                    </p:animEffect>
                                    <p:set>
                                      <p:cBhvr>
                                        <p:cTn id="7" dur="1" fill="hold">
                                          <p:stCondLst>
                                            <p:cond delay="1999"/>
                                          </p:stCondLst>
                                        </p:cTn>
                                        <p:tgtEl>
                                          <p:spTgt spid="29800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298000"/>
                                        </p:tgtEl>
                                      </p:cBhvr>
                                    </p:animEffect>
                                    <p:set>
                                      <p:cBhvr>
                                        <p:cTn id="10" dur="1" fill="hold">
                                          <p:stCondLst>
                                            <p:cond delay="1999"/>
                                          </p:stCondLst>
                                        </p:cTn>
                                        <p:tgtEl>
                                          <p:spTgt spid="298000"/>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98004"/>
                                        </p:tgtEl>
                                        <p:attrNameLst>
                                          <p:attrName>style.visibility</p:attrName>
                                        </p:attrNameLst>
                                      </p:cBhvr>
                                      <p:to>
                                        <p:strVal val="visible"/>
                                      </p:to>
                                    </p:set>
                                    <p:animEffect transition="in" filter="fade">
                                      <p:cBhvr>
                                        <p:cTn id="13" dur="2000"/>
                                        <p:tgtEl>
                                          <p:spTgt spid="29800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8005"/>
                                        </p:tgtEl>
                                        <p:attrNameLst>
                                          <p:attrName>style.visibility</p:attrName>
                                        </p:attrNameLst>
                                      </p:cBhvr>
                                      <p:to>
                                        <p:strVal val="visible"/>
                                      </p:to>
                                    </p:set>
                                    <p:animEffect transition="in" filter="fade">
                                      <p:cBhvr>
                                        <p:cTn id="16" dur="500"/>
                                        <p:tgtEl>
                                          <p:spTgt spid="298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000" grpId="0"/>
      <p:bldP spid="29800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Rot="1" noChangeArrowheads="1"/>
          </p:cNvSpPr>
          <p:nvPr>
            <p:ph type="title"/>
          </p:nvPr>
        </p:nvSpPr>
        <p:spPr/>
        <p:txBody>
          <a:bodyPr/>
          <a:lstStyle/>
          <a:p>
            <a:r>
              <a:rPr lang="en-US"/>
              <a:t>Rare and Precision Physics has a Distinguished Past</a:t>
            </a:r>
          </a:p>
        </p:txBody>
      </p:sp>
      <p:sp>
        <p:nvSpPr>
          <p:cNvPr id="583683" name="Rectangle 3"/>
          <p:cNvSpPr>
            <a:spLocks noChangeArrowheads="1"/>
          </p:cNvSpPr>
          <p:nvPr/>
        </p:nvSpPr>
        <p:spPr bwMode="auto">
          <a:xfrm>
            <a:off x="457200" y="1524000"/>
            <a:ext cx="5372100" cy="286232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eaLnBrk="1" hangingPunct="1"/>
            <a:r>
              <a:rPr lang="en-US" dirty="0">
                <a:solidFill>
                  <a:schemeClr val="bg1"/>
                </a:solidFill>
              </a:rPr>
              <a:t>“The results of my survey are then as follows: four discoveries on the energy frontier, four on the rarity frontier, eight on the accuracy frontier. Only a quarter of the discoveries were made on the energy frontier, while half of them were made on the accuracy frontier. For making important discoveries, high accuracy was more useful than high energy.” </a:t>
            </a:r>
          </a:p>
          <a:p>
            <a:pPr algn="l" eaLnBrk="1" hangingPunct="1"/>
            <a:endParaRPr lang="en-US" dirty="0">
              <a:solidFill>
                <a:schemeClr val="bg1"/>
              </a:solidFill>
            </a:endParaRPr>
          </a:p>
          <a:p>
            <a:pPr algn="l" eaLnBrk="1" hangingPunct="1"/>
            <a:r>
              <a:rPr lang="en-US" dirty="0">
                <a:solidFill>
                  <a:schemeClr val="bg1"/>
                </a:solidFill>
              </a:rPr>
              <a:t>Freeman Dyson, review of </a:t>
            </a:r>
            <a:r>
              <a:rPr lang="en-US" i="1" dirty="0">
                <a:solidFill>
                  <a:schemeClr val="bg1"/>
                </a:solidFill>
              </a:rPr>
              <a:t>The Lightness of Being</a:t>
            </a:r>
            <a:r>
              <a:rPr lang="en-US" dirty="0">
                <a:solidFill>
                  <a:schemeClr val="bg1"/>
                </a:solidFill>
              </a:rPr>
              <a:t>, F. </a:t>
            </a:r>
            <a:r>
              <a:rPr lang="en-US" dirty="0" err="1">
                <a:solidFill>
                  <a:schemeClr val="bg1"/>
                </a:solidFill>
              </a:rPr>
              <a:t>Wilczek</a:t>
            </a:r>
            <a:endParaRPr lang="en-US" dirty="0">
              <a:solidFill>
                <a:schemeClr val="bg1"/>
              </a:solidFill>
            </a:endParaRPr>
          </a:p>
        </p:txBody>
      </p:sp>
      <p:pic>
        <p:nvPicPr>
          <p:cNvPr id="5836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447800"/>
            <a:ext cx="2559050" cy="36544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Rare Decays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16</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Rot="1" noChangeArrowheads="1"/>
          </p:cNvSpPr>
          <p:nvPr>
            <p:ph type="title"/>
          </p:nvPr>
        </p:nvSpPr>
        <p:spPr/>
        <p:txBody>
          <a:bodyPr/>
          <a:lstStyle/>
          <a:p>
            <a:r>
              <a:rPr lang="en-US"/>
              <a:t>Rare Decays Require Flavor Factories</a:t>
            </a:r>
          </a:p>
        </p:txBody>
      </p:sp>
      <p:pic>
        <p:nvPicPr>
          <p:cNvPr id="488451" name="Picture 3" descr="standard_model_ch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0988" y="1208088"/>
            <a:ext cx="3656012" cy="3500437"/>
          </a:xfrm>
          <a:prstGeom prst="rect">
            <a:avLst/>
          </a:prstGeom>
          <a:noFill/>
          <a:extLst>
            <a:ext uri="{909E8E84-426E-40DD-AFC4-6F175D3DCCD1}">
              <a14:hiddenFill xmlns:a14="http://schemas.microsoft.com/office/drawing/2010/main">
                <a:solidFill>
                  <a:srgbClr val="FFFFFF"/>
                </a:solidFill>
              </a14:hiddenFill>
            </a:ext>
          </a:extLst>
        </p:spPr>
      </p:pic>
      <p:sp>
        <p:nvSpPr>
          <p:cNvPr id="488452" name="Oval 4"/>
          <p:cNvSpPr>
            <a:spLocks noChangeArrowheads="1"/>
          </p:cNvSpPr>
          <p:nvPr/>
        </p:nvSpPr>
        <p:spPr bwMode="auto">
          <a:xfrm>
            <a:off x="5360988" y="1068388"/>
            <a:ext cx="3783012" cy="1319212"/>
          </a:xfrm>
          <a:prstGeom prst="ellipse">
            <a:avLst/>
          </a:prstGeom>
          <a:solidFill>
            <a:srgbClr val="CCFFCC">
              <a:alpha val="39999"/>
            </a:srgbClr>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8453" name="Line 5"/>
          <p:cNvSpPr>
            <a:spLocks noChangeShapeType="1"/>
          </p:cNvSpPr>
          <p:nvPr/>
        </p:nvSpPr>
        <p:spPr bwMode="auto">
          <a:xfrm>
            <a:off x="4418013" y="3365500"/>
            <a:ext cx="1135062" cy="100013"/>
          </a:xfrm>
          <a:prstGeom prst="line">
            <a:avLst/>
          </a:prstGeom>
          <a:noFill/>
          <a:ln w="1016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8454" name="Text Box 6"/>
          <p:cNvSpPr txBox="1">
            <a:spLocks noChangeArrowheads="1"/>
          </p:cNvSpPr>
          <p:nvPr/>
        </p:nvSpPr>
        <p:spPr bwMode="auto">
          <a:xfrm>
            <a:off x="271463" y="2903538"/>
            <a:ext cx="4157662" cy="11906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dirty="0">
                <a:solidFill>
                  <a:schemeClr val="bg1"/>
                </a:solidFill>
              </a:rPr>
              <a:t>Flavor factories are designed to produce and study the properties of the constituent quarks and leptons (flavor sector)</a:t>
            </a:r>
          </a:p>
        </p:txBody>
      </p:sp>
      <p:sp>
        <p:nvSpPr>
          <p:cNvPr id="488455" name="Oval 7"/>
          <p:cNvSpPr>
            <a:spLocks noChangeArrowheads="1"/>
          </p:cNvSpPr>
          <p:nvPr/>
        </p:nvSpPr>
        <p:spPr bwMode="auto">
          <a:xfrm>
            <a:off x="5553075" y="2522538"/>
            <a:ext cx="2387600" cy="2185987"/>
          </a:xfrm>
          <a:prstGeom prst="ellipse">
            <a:avLst/>
          </a:prstGeom>
          <a:solidFill>
            <a:srgbClr val="CCFFCC">
              <a:alpha val="39999"/>
            </a:srgbClr>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8456" name="Line 8"/>
          <p:cNvSpPr>
            <a:spLocks noChangeShapeType="1"/>
          </p:cNvSpPr>
          <p:nvPr/>
        </p:nvSpPr>
        <p:spPr bwMode="auto">
          <a:xfrm>
            <a:off x="4676775" y="1520825"/>
            <a:ext cx="866775" cy="173038"/>
          </a:xfrm>
          <a:prstGeom prst="line">
            <a:avLst/>
          </a:prstGeom>
          <a:noFill/>
          <a:ln w="1016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8457" name="Text Box 9"/>
          <p:cNvSpPr txBox="1">
            <a:spLocks noChangeArrowheads="1"/>
          </p:cNvSpPr>
          <p:nvPr/>
        </p:nvSpPr>
        <p:spPr bwMode="auto">
          <a:xfrm>
            <a:off x="5360988" y="4872038"/>
            <a:ext cx="3656012" cy="779462"/>
          </a:xfrm>
          <a:prstGeom prst="rect">
            <a:avLst/>
          </a:prstGeom>
          <a:solidFill>
            <a:srgbClr val="FFFF00"/>
          </a:solidFill>
          <a:ln>
            <a:noFill/>
          </a:ln>
          <a:effectLst/>
          <a:scene3d>
            <a:camera prst="orthographicFront"/>
            <a:lightRig rig="threePt" dir="t"/>
          </a:scene3d>
          <a:sp3d>
            <a:bevelT/>
          </a:sp3d>
          <a:extLst/>
        </p:spPr>
        <p:txBody>
          <a:bodyPr>
            <a:spAutoFit/>
          </a:bodyPr>
          <a:lstStyle/>
          <a:p>
            <a:pPr algn="l">
              <a:spcBef>
                <a:spcPct val="50000"/>
              </a:spcBef>
            </a:pPr>
            <a:r>
              <a:rPr lang="en-US" sz="1800"/>
              <a:t>10 billion c/anti-c pairs/yr</a:t>
            </a:r>
          </a:p>
          <a:p>
            <a:pPr algn="l">
              <a:spcBef>
                <a:spcPct val="50000"/>
              </a:spcBef>
            </a:pPr>
            <a:r>
              <a:rPr lang="en-US" sz="1800"/>
              <a:t>10 billion </a:t>
            </a:r>
            <a:r>
              <a:rPr lang="en-US" sz="1800">
                <a:latin typeface="Symbol" pitchFamily="18" charset="2"/>
              </a:rPr>
              <a:t>t</a:t>
            </a:r>
            <a:r>
              <a:rPr lang="en-US" sz="1800"/>
              <a:t>/anti-</a:t>
            </a:r>
            <a:r>
              <a:rPr lang="en-US" sz="1800">
                <a:latin typeface="Symbol" pitchFamily="18" charset="2"/>
              </a:rPr>
              <a:t>t</a:t>
            </a:r>
            <a:r>
              <a:rPr lang="en-US" sz="1800"/>
              <a:t> pairs/yr</a:t>
            </a:r>
          </a:p>
        </p:txBody>
      </p:sp>
      <p:sp>
        <p:nvSpPr>
          <p:cNvPr id="488458" name="Text Box 10"/>
          <p:cNvSpPr txBox="1">
            <a:spLocks noChangeArrowheads="1"/>
          </p:cNvSpPr>
          <p:nvPr/>
        </p:nvSpPr>
        <p:spPr bwMode="auto">
          <a:xfrm>
            <a:off x="319088" y="1052513"/>
            <a:ext cx="4540250"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t>B factories produce bottom/anti-bottom quark pairs</a:t>
            </a:r>
          </a:p>
        </p:txBody>
      </p:sp>
      <p:sp>
        <p:nvSpPr>
          <p:cNvPr id="488459" name="Text Box 11"/>
          <p:cNvSpPr txBox="1">
            <a:spLocks noChangeArrowheads="1"/>
          </p:cNvSpPr>
          <p:nvPr/>
        </p:nvSpPr>
        <p:spPr bwMode="auto">
          <a:xfrm>
            <a:off x="228600" y="923925"/>
            <a:ext cx="4630738"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solidFill>
                  <a:schemeClr val="bg1"/>
                </a:solidFill>
              </a:rPr>
              <a:t>tau-charm factories produce charm/anti-charm quark and tau/anti-tau lepton pairs</a:t>
            </a:r>
          </a:p>
        </p:txBody>
      </p:sp>
      <p:sp>
        <p:nvSpPr>
          <p:cNvPr id="488460" name="Rectangle 12"/>
          <p:cNvSpPr>
            <a:spLocks noChangeArrowheads="1"/>
          </p:cNvSpPr>
          <p:nvPr/>
        </p:nvSpPr>
        <p:spPr bwMode="auto">
          <a:xfrm>
            <a:off x="704849" y="5460016"/>
            <a:ext cx="3657600" cy="642937"/>
          </a:xfrm>
          <a:prstGeom prst="rect">
            <a:avLst/>
          </a:prstGeom>
          <a:solidFill>
            <a:srgbClr val="FFFF99"/>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a:t>Super Flavour Factory at</a:t>
            </a:r>
          </a:p>
          <a:p>
            <a:pPr algn="ctr"/>
            <a:r>
              <a:rPr lang="en-US" sz="1800"/>
              <a:t>Tor Vergata, Italy</a:t>
            </a:r>
          </a:p>
        </p:txBody>
      </p:sp>
      <p:sp>
        <p:nvSpPr>
          <p:cNvPr id="488471" name="Oval 23"/>
          <p:cNvSpPr>
            <a:spLocks noChangeArrowheads="1"/>
          </p:cNvSpPr>
          <p:nvPr/>
        </p:nvSpPr>
        <p:spPr bwMode="auto">
          <a:xfrm>
            <a:off x="6900863" y="3111500"/>
            <a:ext cx="606425" cy="531813"/>
          </a:xfrm>
          <a:prstGeom prst="ellipse">
            <a:avLst/>
          </a:prstGeom>
          <a:solidFill>
            <a:srgbClr val="CCFFCC">
              <a:alpha val="30000"/>
            </a:srgbClr>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8472" name="Rectangle 24"/>
          <p:cNvSpPr>
            <a:spLocks noChangeArrowheads="1"/>
          </p:cNvSpPr>
          <p:nvPr/>
        </p:nvSpPr>
        <p:spPr bwMode="auto">
          <a:xfrm>
            <a:off x="704849" y="5478877"/>
            <a:ext cx="3657600" cy="642937"/>
          </a:xfrm>
          <a:prstGeom prst="rect">
            <a:avLst/>
          </a:prstGeom>
          <a:solidFill>
            <a:srgbClr val="FFFF99"/>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dirty="0"/>
              <a:t>Super-B Factory at</a:t>
            </a:r>
          </a:p>
          <a:p>
            <a:pPr algn="ctr"/>
            <a:r>
              <a:rPr lang="en-US" sz="1800" dirty="0"/>
              <a:t>KEK, Japan</a:t>
            </a:r>
          </a:p>
        </p:txBody>
      </p:sp>
      <p:sp>
        <p:nvSpPr>
          <p:cNvPr id="488473" name="Text Box 25"/>
          <p:cNvSpPr txBox="1">
            <a:spLocks noChangeArrowheads="1"/>
          </p:cNvSpPr>
          <p:nvPr/>
        </p:nvSpPr>
        <p:spPr bwMode="auto">
          <a:xfrm>
            <a:off x="5353050" y="4872038"/>
            <a:ext cx="3643312" cy="779462"/>
          </a:xfrm>
          <a:prstGeom prst="rect">
            <a:avLst/>
          </a:prstGeom>
          <a:solidFill>
            <a:srgbClr val="FFFF00"/>
          </a:solidFill>
          <a:ln>
            <a:noFill/>
          </a:ln>
          <a:effectLst/>
          <a:scene3d>
            <a:camera prst="orthographicFront"/>
            <a:lightRig rig="threePt" dir="t"/>
          </a:scene3d>
          <a:sp3d>
            <a:bevelT/>
          </a:sp3d>
          <a:extLst/>
        </p:spPr>
        <p:txBody>
          <a:bodyPr>
            <a:spAutoFit/>
          </a:bodyPr>
          <a:lstStyle/>
          <a:p>
            <a:pPr algn="l">
              <a:spcBef>
                <a:spcPct val="50000"/>
              </a:spcBef>
            </a:pPr>
            <a:r>
              <a:rPr lang="en-US" sz="1800" dirty="0"/>
              <a:t>10 billion b/anti-b pairs/</a:t>
            </a:r>
            <a:r>
              <a:rPr lang="en-US" sz="1800" dirty="0" err="1"/>
              <a:t>yr</a:t>
            </a:r>
            <a:endParaRPr lang="en-US" sz="1800" dirty="0"/>
          </a:p>
          <a:p>
            <a:pPr algn="l">
              <a:spcBef>
                <a:spcPct val="50000"/>
              </a:spcBef>
            </a:pPr>
            <a:r>
              <a:rPr lang="en-US" sz="1800" dirty="0"/>
              <a:t>10 billion </a:t>
            </a:r>
            <a:r>
              <a:rPr lang="en-US" sz="1800" dirty="0">
                <a:latin typeface="Symbol" pitchFamily="18" charset="2"/>
              </a:rPr>
              <a:t>t</a:t>
            </a:r>
            <a:r>
              <a:rPr lang="en-US" sz="1800" dirty="0"/>
              <a:t>/anti-</a:t>
            </a:r>
            <a:r>
              <a:rPr lang="en-US" sz="1800" dirty="0">
                <a:latin typeface="Symbol" pitchFamily="18" charset="2"/>
              </a:rPr>
              <a:t>t</a:t>
            </a:r>
            <a:r>
              <a:rPr lang="en-US" sz="1800" dirty="0"/>
              <a:t> pairs/</a:t>
            </a:r>
            <a:r>
              <a:rPr lang="en-US" sz="1800" dirty="0" err="1"/>
              <a:t>yr</a:t>
            </a:r>
            <a:endParaRPr lang="en-US" sz="1800" dirty="0"/>
          </a:p>
        </p:txBody>
      </p:sp>
      <p:sp>
        <p:nvSpPr>
          <p:cNvPr id="488474" name="Oval 26"/>
          <p:cNvSpPr>
            <a:spLocks noChangeArrowheads="1"/>
          </p:cNvSpPr>
          <p:nvPr/>
        </p:nvSpPr>
        <p:spPr bwMode="auto">
          <a:xfrm>
            <a:off x="6505575" y="2681288"/>
            <a:ext cx="547688" cy="490537"/>
          </a:xfrm>
          <a:prstGeom prst="ellipse">
            <a:avLst/>
          </a:prstGeom>
          <a:solidFill>
            <a:srgbClr val="CCFFCC">
              <a:alpha val="30000"/>
            </a:srgbClr>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8475" name="Oval 27"/>
          <p:cNvSpPr>
            <a:spLocks noChangeArrowheads="1"/>
          </p:cNvSpPr>
          <p:nvPr/>
        </p:nvSpPr>
        <p:spPr bwMode="auto">
          <a:xfrm>
            <a:off x="6900863" y="4038600"/>
            <a:ext cx="547687" cy="490538"/>
          </a:xfrm>
          <a:prstGeom prst="ellipse">
            <a:avLst/>
          </a:prstGeom>
          <a:solidFill>
            <a:srgbClr val="CCFFCC">
              <a:alpha val="30000"/>
            </a:srgbClr>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8476" name="Rectangle 28"/>
          <p:cNvSpPr>
            <a:spLocks noChangeArrowheads="1"/>
          </p:cNvSpPr>
          <p:nvPr/>
        </p:nvSpPr>
        <p:spPr bwMode="auto">
          <a:xfrm>
            <a:off x="704849" y="5478878"/>
            <a:ext cx="3657600" cy="642937"/>
          </a:xfrm>
          <a:prstGeom prst="rect">
            <a:avLst/>
          </a:prstGeom>
          <a:solidFill>
            <a:srgbClr val="FFFF99"/>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dirty="0"/>
              <a:t>BES-III tau-charm </a:t>
            </a:r>
          </a:p>
          <a:p>
            <a:pPr algn="ctr"/>
            <a:r>
              <a:rPr lang="en-US" sz="1800" dirty="0"/>
              <a:t>Factory at  Beijing, China</a:t>
            </a:r>
          </a:p>
        </p:txBody>
      </p:sp>
      <p:sp>
        <p:nvSpPr>
          <p:cNvPr id="488478" name="Text Box 30"/>
          <p:cNvSpPr txBox="1">
            <a:spLocks noChangeArrowheads="1"/>
          </p:cNvSpPr>
          <p:nvPr/>
        </p:nvSpPr>
        <p:spPr bwMode="auto">
          <a:xfrm>
            <a:off x="136525" y="923925"/>
            <a:ext cx="4357688" cy="120032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solidFill>
                  <a:schemeClr val="bg1"/>
                </a:solidFill>
              </a:rPr>
              <a:t>Highest energy particle accelerators such as the Fermilab Tevatron and the CERN LHC are designed to produce and study the force carriers (gauge sector)</a:t>
            </a:r>
          </a:p>
        </p:txBody>
      </p:sp>
      <p:pic>
        <p:nvPicPr>
          <p:cNvPr id="488479" name="Picture 31" descr="super_b_conceptual_design_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49" y="987698"/>
            <a:ext cx="3657600" cy="4472318"/>
          </a:xfrm>
          <a:prstGeom prst="rect">
            <a:avLst/>
          </a:prstGeom>
          <a:noFill/>
          <a:ln w="25400">
            <a:solidFill>
              <a:srgbClr val="C00000"/>
            </a:solidFill>
          </a:ln>
          <a:extLst>
            <a:ext uri="{909E8E84-426E-40DD-AFC4-6F175D3DCCD1}">
              <a14:hiddenFill xmlns:a14="http://schemas.microsoft.com/office/drawing/2010/main">
                <a:solidFill>
                  <a:srgbClr val="FFFFFF"/>
                </a:solidFill>
              </a14:hiddenFill>
            </a:ext>
          </a:extLst>
        </p:spPr>
      </p:pic>
      <p:pic>
        <p:nvPicPr>
          <p:cNvPr id="26" name="Picture 15" descr="ringanimation2M">
            <a:hlinkClick r:id="rId5"/>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4849" y="1101583"/>
            <a:ext cx="3657600" cy="4377294"/>
          </a:xfrm>
          <a:prstGeom prst="rect">
            <a:avLst/>
          </a:prstGeom>
          <a:noFill/>
          <a:ln w="25400">
            <a:solidFill>
              <a:srgbClr val="C00000"/>
            </a:solidFill>
          </a:ln>
          <a:extLst>
            <a:ext uri="{909E8E84-426E-40DD-AFC4-6F175D3DCCD1}">
              <a14:hiddenFill xmlns:a14="http://schemas.microsoft.com/office/drawing/2010/main">
                <a:solidFill>
                  <a:srgbClr val="FFFFFF"/>
                </a:solidFill>
              </a14:hiddenFill>
            </a:ext>
          </a:extLst>
        </p:spPr>
      </p:pic>
      <p:pic>
        <p:nvPicPr>
          <p:cNvPr id="27" name="Picture 29" descr="060531-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849" y="2671657"/>
            <a:ext cx="3657600" cy="2821650"/>
          </a:xfrm>
          <a:prstGeom prst="rect">
            <a:avLst/>
          </a:prstGeom>
          <a:noFill/>
          <a:ln w="25400">
            <a:solidFill>
              <a:srgbClr val="C00000"/>
            </a:solidFill>
          </a:ln>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Rare Decays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17</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8452"/>
                                        </p:tgtEl>
                                        <p:attrNameLst>
                                          <p:attrName>style.visibility</p:attrName>
                                        </p:attrNameLst>
                                      </p:cBhvr>
                                      <p:to>
                                        <p:strVal val="visible"/>
                                      </p:to>
                                    </p:set>
                                    <p:animEffect transition="in" filter="fade">
                                      <p:cBhvr>
                                        <p:cTn id="7" dur="2000"/>
                                        <p:tgtEl>
                                          <p:spTgt spid="4884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8456"/>
                                        </p:tgtEl>
                                        <p:attrNameLst>
                                          <p:attrName>style.visibility</p:attrName>
                                        </p:attrNameLst>
                                      </p:cBhvr>
                                      <p:to>
                                        <p:strVal val="visible"/>
                                      </p:to>
                                    </p:set>
                                    <p:animEffect transition="in" filter="fade">
                                      <p:cBhvr>
                                        <p:cTn id="10" dur="2000"/>
                                        <p:tgtEl>
                                          <p:spTgt spid="4884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8478"/>
                                        </p:tgtEl>
                                        <p:attrNameLst>
                                          <p:attrName>style.visibility</p:attrName>
                                        </p:attrNameLst>
                                      </p:cBhvr>
                                      <p:to>
                                        <p:strVal val="visible"/>
                                      </p:to>
                                    </p:set>
                                    <p:animEffect transition="in" filter="fade">
                                      <p:cBhvr>
                                        <p:cTn id="13" dur="2000"/>
                                        <p:tgtEl>
                                          <p:spTgt spid="48847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8454"/>
                                        </p:tgtEl>
                                        <p:attrNameLst>
                                          <p:attrName>style.visibility</p:attrName>
                                        </p:attrNameLst>
                                      </p:cBhvr>
                                      <p:to>
                                        <p:strVal val="visible"/>
                                      </p:to>
                                    </p:set>
                                    <p:animEffect transition="in" filter="fade">
                                      <p:cBhvr>
                                        <p:cTn id="18" dur="2000"/>
                                        <p:tgtEl>
                                          <p:spTgt spid="48845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8453"/>
                                        </p:tgtEl>
                                        <p:attrNameLst>
                                          <p:attrName>style.visibility</p:attrName>
                                        </p:attrNameLst>
                                      </p:cBhvr>
                                      <p:to>
                                        <p:strVal val="visible"/>
                                      </p:to>
                                    </p:set>
                                    <p:animEffect transition="in" filter="fade">
                                      <p:cBhvr>
                                        <p:cTn id="21" dur="2000"/>
                                        <p:tgtEl>
                                          <p:spTgt spid="48845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8455"/>
                                        </p:tgtEl>
                                        <p:attrNameLst>
                                          <p:attrName>style.visibility</p:attrName>
                                        </p:attrNameLst>
                                      </p:cBhvr>
                                      <p:to>
                                        <p:strVal val="visible"/>
                                      </p:to>
                                    </p:set>
                                    <p:animEffect transition="in" filter="fade">
                                      <p:cBhvr>
                                        <p:cTn id="24" dur="2000"/>
                                        <p:tgtEl>
                                          <p:spTgt spid="48845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grpId="1" nodeType="clickEffect">
                                  <p:stCondLst>
                                    <p:cond delay="0"/>
                                  </p:stCondLst>
                                  <p:childTnLst>
                                    <p:animEffect transition="out" filter="fade">
                                      <p:cBhvr>
                                        <p:cTn id="28" dur="2000"/>
                                        <p:tgtEl>
                                          <p:spTgt spid="488454"/>
                                        </p:tgtEl>
                                      </p:cBhvr>
                                    </p:animEffect>
                                    <p:set>
                                      <p:cBhvr>
                                        <p:cTn id="29" dur="1" fill="hold">
                                          <p:stCondLst>
                                            <p:cond delay="1999"/>
                                          </p:stCondLst>
                                        </p:cTn>
                                        <p:tgtEl>
                                          <p:spTgt spid="48845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2000"/>
                                        <p:tgtEl>
                                          <p:spTgt spid="488453"/>
                                        </p:tgtEl>
                                      </p:cBhvr>
                                    </p:animEffect>
                                    <p:set>
                                      <p:cBhvr>
                                        <p:cTn id="32" dur="1" fill="hold">
                                          <p:stCondLst>
                                            <p:cond delay="1999"/>
                                          </p:stCondLst>
                                        </p:cTn>
                                        <p:tgtEl>
                                          <p:spTgt spid="488453"/>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000"/>
                                        <p:tgtEl>
                                          <p:spTgt spid="488455"/>
                                        </p:tgtEl>
                                      </p:cBhvr>
                                    </p:animEffect>
                                    <p:set>
                                      <p:cBhvr>
                                        <p:cTn id="35" dur="1" fill="hold">
                                          <p:stCondLst>
                                            <p:cond delay="1999"/>
                                          </p:stCondLst>
                                        </p:cTn>
                                        <p:tgtEl>
                                          <p:spTgt spid="488455"/>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488452"/>
                                        </p:tgtEl>
                                      </p:cBhvr>
                                    </p:animEffect>
                                    <p:set>
                                      <p:cBhvr>
                                        <p:cTn id="38" dur="1" fill="hold">
                                          <p:stCondLst>
                                            <p:cond delay="1999"/>
                                          </p:stCondLst>
                                        </p:cTn>
                                        <p:tgtEl>
                                          <p:spTgt spid="48845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488456"/>
                                        </p:tgtEl>
                                      </p:cBhvr>
                                    </p:animEffect>
                                    <p:set>
                                      <p:cBhvr>
                                        <p:cTn id="41" dur="1" fill="hold">
                                          <p:stCondLst>
                                            <p:cond delay="1999"/>
                                          </p:stCondLst>
                                        </p:cTn>
                                        <p:tgtEl>
                                          <p:spTgt spid="48845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488478"/>
                                        </p:tgtEl>
                                      </p:cBhvr>
                                    </p:animEffect>
                                    <p:set>
                                      <p:cBhvr>
                                        <p:cTn id="44" dur="1" fill="hold">
                                          <p:stCondLst>
                                            <p:cond delay="1999"/>
                                          </p:stCondLst>
                                        </p:cTn>
                                        <p:tgtEl>
                                          <p:spTgt spid="488478"/>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488458"/>
                                        </p:tgtEl>
                                        <p:attrNameLst>
                                          <p:attrName>style.visibility</p:attrName>
                                        </p:attrNameLst>
                                      </p:cBhvr>
                                      <p:to>
                                        <p:strVal val="visible"/>
                                      </p:to>
                                    </p:set>
                                    <p:animEffect transition="in" filter="fade">
                                      <p:cBhvr>
                                        <p:cTn id="47" dur="2000"/>
                                        <p:tgtEl>
                                          <p:spTgt spid="48845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88471"/>
                                        </p:tgtEl>
                                        <p:attrNameLst>
                                          <p:attrName>style.visibility</p:attrName>
                                        </p:attrNameLst>
                                      </p:cBhvr>
                                      <p:to>
                                        <p:strVal val="visible"/>
                                      </p:to>
                                    </p:set>
                                    <p:animEffect transition="in" filter="fade">
                                      <p:cBhvr>
                                        <p:cTn id="50" dur="2000"/>
                                        <p:tgtEl>
                                          <p:spTgt spid="48847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88475"/>
                                        </p:tgtEl>
                                        <p:attrNameLst>
                                          <p:attrName>style.visibility</p:attrName>
                                        </p:attrNameLst>
                                      </p:cBhvr>
                                      <p:to>
                                        <p:strVal val="visible"/>
                                      </p:to>
                                    </p:set>
                                    <p:animEffect transition="in" filter="fade">
                                      <p:cBhvr>
                                        <p:cTn id="53" dur="2000"/>
                                        <p:tgtEl>
                                          <p:spTgt spid="48847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88473"/>
                                        </p:tgtEl>
                                        <p:attrNameLst>
                                          <p:attrName>style.visibility</p:attrName>
                                        </p:attrNameLst>
                                      </p:cBhvr>
                                      <p:to>
                                        <p:strVal val="visible"/>
                                      </p:to>
                                    </p:set>
                                    <p:animEffect transition="in" filter="fade">
                                      <p:cBhvr>
                                        <p:cTn id="56" dur="2000"/>
                                        <p:tgtEl>
                                          <p:spTgt spid="48847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88472"/>
                                        </p:tgtEl>
                                        <p:attrNameLst>
                                          <p:attrName>style.visibility</p:attrName>
                                        </p:attrNameLst>
                                      </p:cBhvr>
                                      <p:to>
                                        <p:strVal val="visible"/>
                                      </p:to>
                                    </p:set>
                                    <p:animEffect transition="in" filter="fade">
                                      <p:cBhvr>
                                        <p:cTn id="59" dur="2000"/>
                                        <p:tgtEl>
                                          <p:spTgt spid="488472"/>
                                        </p:tgtEl>
                                      </p:cBhvr>
                                    </p:animEffect>
                                  </p:childTnLst>
                                </p:cTn>
                              </p:par>
                              <p:par>
                                <p:cTn id="60" presetID="10" presetClass="entr" presetSubtype="0"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20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88460"/>
                                        </p:tgtEl>
                                        <p:attrNameLst>
                                          <p:attrName>style.visibility</p:attrName>
                                        </p:attrNameLst>
                                      </p:cBhvr>
                                      <p:to>
                                        <p:strVal val="visible"/>
                                      </p:to>
                                    </p:set>
                                    <p:animEffect transition="in" filter="fade">
                                      <p:cBhvr>
                                        <p:cTn id="67" dur="2000"/>
                                        <p:tgtEl>
                                          <p:spTgt spid="488460"/>
                                        </p:tgtEl>
                                      </p:cBhvr>
                                    </p:animEffect>
                                  </p:childTnLst>
                                </p:cTn>
                              </p:par>
                              <p:par>
                                <p:cTn id="68" presetID="10" presetClass="entr" presetSubtype="0" fill="hold" nodeType="withEffect">
                                  <p:stCondLst>
                                    <p:cond delay="0"/>
                                  </p:stCondLst>
                                  <p:childTnLst>
                                    <p:set>
                                      <p:cBhvr>
                                        <p:cTn id="69" dur="1" fill="hold">
                                          <p:stCondLst>
                                            <p:cond delay="0"/>
                                          </p:stCondLst>
                                        </p:cTn>
                                        <p:tgtEl>
                                          <p:spTgt spid="488479"/>
                                        </p:tgtEl>
                                        <p:attrNameLst>
                                          <p:attrName>style.visibility</p:attrName>
                                        </p:attrNameLst>
                                      </p:cBhvr>
                                      <p:to>
                                        <p:strVal val="visible"/>
                                      </p:to>
                                    </p:set>
                                    <p:animEffect transition="in" filter="fade">
                                      <p:cBhvr>
                                        <p:cTn id="70" dur="2000"/>
                                        <p:tgtEl>
                                          <p:spTgt spid="488479"/>
                                        </p:tgtEl>
                                      </p:cBhvr>
                                    </p:animEffect>
                                  </p:childTnLst>
                                </p:cTn>
                              </p:par>
                              <p:par>
                                <p:cTn id="71" presetID="10" presetClass="exit" presetSubtype="0" fill="hold" grpId="1" nodeType="withEffect">
                                  <p:stCondLst>
                                    <p:cond delay="0"/>
                                  </p:stCondLst>
                                  <p:childTnLst>
                                    <p:animEffect transition="out" filter="fade">
                                      <p:cBhvr>
                                        <p:cTn id="72" dur="2000"/>
                                        <p:tgtEl>
                                          <p:spTgt spid="488472"/>
                                        </p:tgtEl>
                                      </p:cBhvr>
                                    </p:animEffect>
                                    <p:set>
                                      <p:cBhvr>
                                        <p:cTn id="73" dur="1" fill="hold">
                                          <p:stCondLst>
                                            <p:cond delay="1999"/>
                                          </p:stCondLst>
                                        </p:cTn>
                                        <p:tgtEl>
                                          <p:spTgt spid="488472"/>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2000"/>
                                        <p:tgtEl>
                                          <p:spTgt spid="26"/>
                                        </p:tgtEl>
                                      </p:cBhvr>
                                    </p:animEffect>
                                    <p:set>
                                      <p:cBhvr>
                                        <p:cTn id="76" dur="1" fill="hold">
                                          <p:stCondLst>
                                            <p:cond delay="1999"/>
                                          </p:stCondLst>
                                        </p:cTn>
                                        <p:tgtEl>
                                          <p:spTgt spid="2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xit" presetSubtype="0" fill="hold" grpId="1" nodeType="clickEffect">
                                  <p:stCondLst>
                                    <p:cond delay="0"/>
                                  </p:stCondLst>
                                  <p:childTnLst>
                                    <p:animEffect transition="out" filter="fade">
                                      <p:cBhvr>
                                        <p:cTn id="80" dur="2000"/>
                                        <p:tgtEl>
                                          <p:spTgt spid="488460"/>
                                        </p:tgtEl>
                                      </p:cBhvr>
                                    </p:animEffect>
                                    <p:set>
                                      <p:cBhvr>
                                        <p:cTn id="81" dur="1" fill="hold">
                                          <p:stCondLst>
                                            <p:cond delay="1999"/>
                                          </p:stCondLst>
                                        </p:cTn>
                                        <p:tgtEl>
                                          <p:spTgt spid="488460"/>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2000"/>
                                        <p:tgtEl>
                                          <p:spTgt spid="488479"/>
                                        </p:tgtEl>
                                      </p:cBhvr>
                                    </p:animEffect>
                                    <p:set>
                                      <p:cBhvr>
                                        <p:cTn id="84" dur="1" fill="hold">
                                          <p:stCondLst>
                                            <p:cond delay="1999"/>
                                          </p:stCondLst>
                                        </p:cTn>
                                        <p:tgtEl>
                                          <p:spTgt spid="488479"/>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2000"/>
                                        <p:tgtEl>
                                          <p:spTgt spid="488458"/>
                                        </p:tgtEl>
                                      </p:cBhvr>
                                    </p:animEffect>
                                    <p:set>
                                      <p:cBhvr>
                                        <p:cTn id="87" dur="1" fill="hold">
                                          <p:stCondLst>
                                            <p:cond delay="1999"/>
                                          </p:stCondLst>
                                        </p:cTn>
                                        <p:tgtEl>
                                          <p:spTgt spid="488458"/>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488459"/>
                                        </p:tgtEl>
                                        <p:attrNameLst>
                                          <p:attrName>style.visibility</p:attrName>
                                        </p:attrNameLst>
                                      </p:cBhvr>
                                      <p:to>
                                        <p:strVal val="visible"/>
                                      </p:to>
                                    </p:set>
                                    <p:animEffect transition="in" filter="fade">
                                      <p:cBhvr>
                                        <p:cTn id="90" dur="2000"/>
                                        <p:tgtEl>
                                          <p:spTgt spid="488459"/>
                                        </p:tgtEl>
                                      </p:cBhvr>
                                    </p:animEffect>
                                  </p:childTnLst>
                                </p:cTn>
                              </p:par>
                              <p:par>
                                <p:cTn id="91" presetID="10" presetClass="exit" presetSubtype="0" fill="hold" grpId="1" nodeType="withEffect">
                                  <p:stCondLst>
                                    <p:cond delay="0"/>
                                  </p:stCondLst>
                                  <p:childTnLst>
                                    <p:animEffect transition="out" filter="fade">
                                      <p:cBhvr>
                                        <p:cTn id="92" dur="2000"/>
                                        <p:tgtEl>
                                          <p:spTgt spid="488471"/>
                                        </p:tgtEl>
                                      </p:cBhvr>
                                    </p:animEffect>
                                    <p:set>
                                      <p:cBhvr>
                                        <p:cTn id="93" dur="1" fill="hold">
                                          <p:stCondLst>
                                            <p:cond delay="1999"/>
                                          </p:stCondLst>
                                        </p:cTn>
                                        <p:tgtEl>
                                          <p:spTgt spid="488471"/>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2000"/>
                                        <p:tgtEl>
                                          <p:spTgt spid="488473"/>
                                        </p:tgtEl>
                                      </p:cBhvr>
                                    </p:animEffect>
                                    <p:set>
                                      <p:cBhvr>
                                        <p:cTn id="96" dur="1" fill="hold">
                                          <p:stCondLst>
                                            <p:cond delay="1999"/>
                                          </p:stCondLst>
                                        </p:cTn>
                                        <p:tgtEl>
                                          <p:spTgt spid="488473"/>
                                        </p:tgtEl>
                                        <p:attrNameLst>
                                          <p:attrName>style.visibility</p:attrName>
                                        </p:attrNameLst>
                                      </p:cBhvr>
                                      <p:to>
                                        <p:strVal val="hidden"/>
                                      </p:to>
                                    </p:set>
                                  </p:childTnLst>
                                </p:cTn>
                              </p:par>
                              <p:par>
                                <p:cTn id="97" presetID="10" presetClass="entr" presetSubtype="0" fill="hold" grpId="0" nodeType="withEffect">
                                  <p:stCondLst>
                                    <p:cond delay="0"/>
                                  </p:stCondLst>
                                  <p:childTnLst>
                                    <p:set>
                                      <p:cBhvr>
                                        <p:cTn id="98" dur="1" fill="hold">
                                          <p:stCondLst>
                                            <p:cond delay="0"/>
                                          </p:stCondLst>
                                        </p:cTn>
                                        <p:tgtEl>
                                          <p:spTgt spid="488457"/>
                                        </p:tgtEl>
                                        <p:attrNameLst>
                                          <p:attrName>style.visibility</p:attrName>
                                        </p:attrNameLst>
                                      </p:cBhvr>
                                      <p:to>
                                        <p:strVal val="visible"/>
                                      </p:to>
                                    </p:set>
                                    <p:animEffect transition="in" filter="fade">
                                      <p:cBhvr>
                                        <p:cTn id="99" dur="2000"/>
                                        <p:tgtEl>
                                          <p:spTgt spid="48845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88474"/>
                                        </p:tgtEl>
                                        <p:attrNameLst>
                                          <p:attrName>style.visibility</p:attrName>
                                        </p:attrNameLst>
                                      </p:cBhvr>
                                      <p:to>
                                        <p:strVal val="visible"/>
                                      </p:to>
                                    </p:set>
                                    <p:animEffect transition="in" filter="fade">
                                      <p:cBhvr>
                                        <p:cTn id="102" dur="2000"/>
                                        <p:tgtEl>
                                          <p:spTgt spid="488474"/>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88476"/>
                                        </p:tgtEl>
                                        <p:attrNameLst>
                                          <p:attrName>style.visibility</p:attrName>
                                        </p:attrNameLst>
                                      </p:cBhvr>
                                      <p:to>
                                        <p:strVal val="visible"/>
                                      </p:to>
                                    </p:set>
                                    <p:animEffect transition="in" filter="fade">
                                      <p:cBhvr>
                                        <p:cTn id="105" dur="2000"/>
                                        <p:tgtEl>
                                          <p:spTgt spid="488476"/>
                                        </p:tgtEl>
                                      </p:cBhvr>
                                    </p:animEffect>
                                  </p:childTnLst>
                                </p:cTn>
                              </p:par>
                              <p:par>
                                <p:cTn id="106" presetID="10" presetClass="entr" presetSubtype="0" fill="hold" nodeType="with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fade">
                                      <p:cBhvr>
                                        <p:cTn id="10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2" grpId="0" animBg="1"/>
      <p:bldP spid="488452" grpId="1" animBg="1"/>
      <p:bldP spid="488453" grpId="0" animBg="1"/>
      <p:bldP spid="488453" grpId="1" animBg="1"/>
      <p:bldP spid="488454" grpId="0"/>
      <p:bldP spid="488454" grpId="1"/>
      <p:bldP spid="488455" grpId="0" animBg="1"/>
      <p:bldP spid="488455" grpId="1" animBg="1"/>
      <p:bldP spid="488456" grpId="0" animBg="1"/>
      <p:bldP spid="488456" grpId="1" animBg="1"/>
      <p:bldP spid="488457" grpId="0" animBg="1"/>
      <p:bldP spid="488458" grpId="0"/>
      <p:bldP spid="488458" grpId="1"/>
      <p:bldP spid="488459" grpId="0"/>
      <p:bldP spid="488460" grpId="0" animBg="1"/>
      <p:bldP spid="488460" grpId="1" animBg="1"/>
      <p:bldP spid="488471" grpId="0" animBg="1"/>
      <p:bldP spid="488471" grpId="1" animBg="1"/>
      <p:bldP spid="488472" grpId="0" animBg="1"/>
      <p:bldP spid="488472" grpId="1" animBg="1"/>
      <p:bldP spid="488473" grpId="0" animBg="1"/>
      <p:bldP spid="488473" grpId="1" animBg="1"/>
      <p:bldP spid="488474" grpId="0" animBg="1"/>
      <p:bldP spid="488475" grpId="0" animBg="1"/>
      <p:bldP spid="488476" grpId="0" animBg="1"/>
      <p:bldP spid="488478" grpId="0"/>
      <p:bldP spid="48847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Rot="1" noChangeArrowheads="1"/>
          </p:cNvSpPr>
          <p:nvPr>
            <p:ph type="title"/>
          </p:nvPr>
        </p:nvSpPr>
        <p:spPr/>
        <p:txBody>
          <a:bodyPr/>
          <a:lstStyle/>
          <a:p>
            <a:r>
              <a:rPr lang="en-US"/>
              <a:t>Proton Accelerators are General Purpose Flavor Factories</a:t>
            </a:r>
          </a:p>
        </p:txBody>
      </p:sp>
      <p:graphicFrame>
        <p:nvGraphicFramePr>
          <p:cNvPr id="368675" name="Object 35"/>
          <p:cNvGraphicFramePr>
            <a:graphicFrameLocks noGrp="1" noChangeAspect="1"/>
          </p:cNvGraphicFramePr>
          <p:nvPr>
            <p:ph idx="4294967295"/>
            <p:extLst>
              <p:ext uri="{D42A27DB-BD31-4B8C-83A1-F6EECF244321}">
                <p14:modId xmlns:p14="http://schemas.microsoft.com/office/powerpoint/2010/main" val="1597073343"/>
              </p:ext>
            </p:extLst>
          </p:nvPr>
        </p:nvGraphicFramePr>
        <p:xfrm>
          <a:off x="1347787" y="5538788"/>
          <a:ext cx="2386013" cy="757237"/>
        </p:xfrm>
        <a:graphic>
          <a:graphicData uri="http://schemas.openxmlformats.org/presentationml/2006/ole">
            <mc:AlternateContent xmlns:mc="http://schemas.openxmlformats.org/markup-compatibility/2006">
              <mc:Choice xmlns:v="urn:schemas-microsoft-com:vml" Requires="v">
                <p:oleObj spid="_x0000_s2246" name="Equation" r:id="rId4" imgW="799920" imgH="253800" progId="Equation.3">
                  <p:embed/>
                </p:oleObj>
              </mc:Choice>
              <mc:Fallback>
                <p:oleObj name="Equation" r:id="rId4" imgW="799920" imgH="253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7787" y="5538788"/>
                        <a:ext cx="2386013" cy="757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68644" name="Picture 4" descr="standard_model_ch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0988" y="1512888"/>
            <a:ext cx="3656012" cy="3500437"/>
          </a:xfrm>
          <a:prstGeom prst="rect">
            <a:avLst/>
          </a:prstGeom>
          <a:noFill/>
          <a:extLst>
            <a:ext uri="{909E8E84-426E-40DD-AFC4-6F175D3DCCD1}">
              <a14:hiddenFill xmlns:a14="http://schemas.microsoft.com/office/drawing/2010/main">
                <a:solidFill>
                  <a:srgbClr val="FFFFFF"/>
                </a:solidFill>
              </a14:hiddenFill>
            </a:ext>
          </a:extLst>
        </p:spPr>
      </p:pic>
      <p:sp>
        <p:nvSpPr>
          <p:cNvPr id="368665" name="Oval 25"/>
          <p:cNvSpPr>
            <a:spLocks noChangeArrowheads="1"/>
          </p:cNvSpPr>
          <p:nvPr/>
        </p:nvSpPr>
        <p:spPr bwMode="auto">
          <a:xfrm>
            <a:off x="6154738" y="3067050"/>
            <a:ext cx="347662" cy="804863"/>
          </a:xfrm>
          <a:prstGeom prst="ellipse">
            <a:avLst/>
          </a:prstGeom>
          <a:solidFill>
            <a:srgbClr val="CCFFCC">
              <a:alpha val="30000"/>
            </a:srgbClr>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68" name="Oval 28"/>
          <p:cNvSpPr>
            <a:spLocks noChangeArrowheads="1"/>
          </p:cNvSpPr>
          <p:nvPr/>
        </p:nvSpPr>
        <p:spPr bwMode="auto">
          <a:xfrm rot="2830356">
            <a:off x="6059488" y="3328987"/>
            <a:ext cx="933450" cy="307975"/>
          </a:xfrm>
          <a:prstGeom prst="ellipse">
            <a:avLst/>
          </a:prstGeom>
          <a:solidFill>
            <a:srgbClr val="CCFFCC">
              <a:alpha val="30000"/>
            </a:srgbClr>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69" name="Oval 29"/>
          <p:cNvSpPr>
            <a:spLocks noChangeArrowheads="1"/>
          </p:cNvSpPr>
          <p:nvPr/>
        </p:nvSpPr>
        <p:spPr bwMode="auto">
          <a:xfrm>
            <a:off x="6488113" y="3933825"/>
            <a:ext cx="519112" cy="952500"/>
          </a:xfrm>
          <a:prstGeom prst="ellipse">
            <a:avLst/>
          </a:prstGeom>
          <a:solidFill>
            <a:srgbClr val="CCFFCC">
              <a:alpha val="30000"/>
            </a:srgbClr>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73" name="Text Box 33"/>
          <p:cNvSpPr txBox="1">
            <a:spLocks noChangeArrowheads="1"/>
          </p:cNvSpPr>
          <p:nvPr/>
        </p:nvSpPr>
        <p:spPr bwMode="auto">
          <a:xfrm>
            <a:off x="538163" y="1236663"/>
            <a:ext cx="4305300" cy="36933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chemeClr val="bg1"/>
                </a:solidFill>
              </a:rPr>
              <a:t>Produce beams of </a:t>
            </a:r>
            <a:r>
              <a:rPr lang="en-US" dirty="0" err="1">
                <a:solidFill>
                  <a:schemeClr val="bg1"/>
                </a:solidFill>
              </a:rPr>
              <a:t>pions</a:t>
            </a:r>
            <a:r>
              <a:rPr lang="en-US" dirty="0">
                <a:solidFill>
                  <a:schemeClr val="bg1"/>
                </a:solidFill>
              </a:rPr>
              <a:t> and </a:t>
            </a:r>
            <a:r>
              <a:rPr lang="en-US" dirty="0" err="1">
                <a:solidFill>
                  <a:schemeClr val="bg1"/>
                </a:solidFill>
              </a:rPr>
              <a:t>kaons</a:t>
            </a:r>
            <a:endParaRPr lang="en-US" dirty="0">
              <a:solidFill>
                <a:schemeClr val="bg1"/>
              </a:solidFill>
            </a:endParaRPr>
          </a:p>
        </p:txBody>
      </p:sp>
      <p:sp>
        <p:nvSpPr>
          <p:cNvPr id="368674" name="Text Box 34"/>
          <p:cNvSpPr txBox="1">
            <a:spLocks noChangeArrowheads="1"/>
          </p:cNvSpPr>
          <p:nvPr/>
        </p:nvSpPr>
        <p:spPr bwMode="auto">
          <a:xfrm>
            <a:off x="136525" y="3933825"/>
            <a:ext cx="5121275" cy="64633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chemeClr val="bg1"/>
                </a:solidFill>
              </a:rPr>
              <a:t>Which in turn produce beams of </a:t>
            </a:r>
            <a:r>
              <a:rPr lang="en-US" dirty="0" err="1">
                <a:solidFill>
                  <a:schemeClr val="bg1"/>
                </a:solidFill>
              </a:rPr>
              <a:t>muons</a:t>
            </a:r>
            <a:r>
              <a:rPr lang="en-US" dirty="0">
                <a:solidFill>
                  <a:schemeClr val="bg1"/>
                </a:solidFill>
              </a:rPr>
              <a:t> and </a:t>
            </a:r>
            <a:r>
              <a:rPr lang="en-US" dirty="0" err="1">
                <a:solidFill>
                  <a:schemeClr val="bg1"/>
                </a:solidFill>
              </a:rPr>
              <a:t>muons</a:t>
            </a:r>
            <a:r>
              <a:rPr lang="en-US" dirty="0">
                <a:solidFill>
                  <a:schemeClr val="bg1"/>
                </a:solidFill>
              </a:rPr>
              <a:t> neutrinos</a:t>
            </a:r>
          </a:p>
        </p:txBody>
      </p:sp>
      <p:graphicFrame>
        <p:nvGraphicFramePr>
          <p:cNvPr id="368677" name="Object 37"/>
          <p:cNvGraphicFramePr>
            <a:graphicFrameLocks noChangeAspect="1"/>
          </p:cNvGraphicFramePr>
          <p:nvPr/>
        </p:nvGraphicFramePr>
        <p:xfrm>
          <a:off x="1335088" y="4779963"/>
          <a:ext cx="2312987" cy="758825"/>
        </p:xfrm>
        <a:graphic>
          <a:graphicData uri="http://schemas.openxmlformats.org/presentationml/2006/ole">
            <mc:AlternateContent xmlns:mc="http://schemas.openxmlformats.org/markup-compatibility/2006">
              <mc:Choice xmlns:v="urn:schemas-microsoft-com:vml" Requires="v">
                <p:oleObj spid="_x0000_s2247" name="Equation" r:id="rId7" imgW="774360" imgH="253800" progId="Equation.3">
                  <p:embed/>
                </p:oleObj>
              </mc:Choice>
              <mc:Fallback>
                <p:oleObj name="Equation" r:id="rId7" imgW="774360" imgH="253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5088" y="4779963"/>
                        <a:ext cx="2312987" cy="75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68678" name="Picture 38" descr="mesons_charged_pion_ka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7588" y="1708150"/>
            <a:ext cx="3236912" cy="1908175"/>
          </a:xfrm>
          <a:prstGeom prst="rect">
            <a:avLst/>
          </a:prstGeom>
          <a:noFill/>
          <a:extLst>
            <a:ext uri="{909E8E84-426E-40DD-AFC4-6F175D3DCCD1}">
              <a14:hiddenFill xmlns:a14="http://schemas.microsoft.com/office/drawing/2010/main">
                <a:solidFill>
                  <a:srgbClr val="FFFFFF"/>
                </a:solidFill>
              </a14:hiddenFill>
            </a:ext>
          </a:extLst>
        </p:spPr>
      </p:pic>
      <p:sp>
        <p:nvSpPr>
          <p:cNvPr id="368679" name="AutoShape 39"/>
          <p:cNvSpPr>
            <a:spLocks/>
          </p:cNvSpPr>
          <p:nvPr/>
        </p:nvSpPr>
        <p:spPr bwMode="auto">
          <a:xfrm>
            <a:off x="3927475" y="4886325"/>
            <a:ext cx="327025" cy="1409700"/>
          </a:xfrm>
          <a:prstGeom prst="rightBrace">
            <a:avLst>
              <a:gd name="adj1" fmla="val 35922"/>
              <a:gd name="adj2" fmla="val 50000"/>
            </a:avLst>
          </a:prstGeom>
          <a:noFill/>
          <a:ln w="50800">
            <a:solidFill>
              <a:srgbClr val="FF0000"/>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80" name="Text Box 40"/>
          <p:cNvSpPr txBox="1">
            <a:spLocks noChangeArrowheads="1"/>
          </p:cNvSpPr>
          <p:nvPr/>
        </p:nvSpPr>
        <p:spPr bwMode="auto">
          <a:xfrm>
            <a:off x="4325938" y="5354638"/>
            <a:ext cx="4725987" cy="36933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chemeClr val="bg1"/>
                </a:solidFill>
              </a:rPr>
              <a:t>~1-100 billion/s can be produced</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Rare Decays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18</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3"/>
          <p:cNvSpPr>
            <a:spLocks noGrp="1"/>
          </p:cNvSpPr>
          <p:nvPr>
            <p:ph type="ftr" sz="quarter" idx="11"/>
          </p:nvPr>
        </p:nvSpPr>
        <p:spPr/>
        <p:txBody>
          <a:bodyPr/>
          <a:lstStyle/>
          <a:p>
            <a:r>
              <a:rPr lang="en-US" smtClean="0"/>
              <a:t>Craig Dukes - University of Virginia</a:t>
            </a:r>
            <a:endParaRPr lang="en-US" baseline="30000"/>
          </a:p>
        </p:txBody>
      </p:sp>
      <p:sp>
        <p:nvSpPr>
          <p:cNvPr id="333828" name="Rectangle 4"/>
          <p:cNvSpPr>
            <a:spLocks noGrp="1" noRot="1" noChangeArrowheads="1"/>
          </p:cNvSpPr>
          <p:nvPr>
            <p:ph type="title"/>
          </p:nvPr>
        </p:nvSpPr>
        <p:spPr/>
        <p:txBody>
          <a:bodyPr/>
          <a:lstStyle/>
          <a:p>
            <a:r>
              <a:rPr lang="en-US"/>
              <a:t>Fermilab Pushing Forward on Intensity Frontier</a:t>
            </a:r>
          </a:p>
        </p:txBody>
      </p:sp>
      <p:pic>
        <p:nvPicPr>
          <p:cNvPr id="333830" name="Picture 6" descr="p5_report_2008_fronti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738" y="1673225"/>
            <a:ext cx="6399212" cy="4803775"/>
          </a:xfrm>
          <a:prstGeom prst="rect">
            <a:avLst/>
          </a:prstGeom>
          <a:noFill/>
          <a:extLst>
            <a:ext uri="{909E8E84-426E-40DD-AFC4-6F175D3DCCD1}">
              <a14:hiddenFill xmlns:a14="http://schemas.microsoft.com/office/drawing/2010/main">
                <a:solidFill>
                  <a:srgbClr val="FFFFFF"/>
                </a:solidFill>
              </a14:hiddenFill>
            </a:ext>
          </a:extLst>
        </p:spPr>
      </p:pic>
      <p:sp>
        <p:nvSpPr>
          <p:cNvPr id="333831" name="Text Box 7"/>
          <p:cNvSpPr txBox="1">
            <a:spLocks noChangeArrowheads="1"/>
          </p:cNvSpPr>
          <p:nvPr/>
        </p:nvSpPr>
        <p:spPr bwMode="auto">
          <a:xfrm>
            <a:off x="136525" y="811213"/>
            <a:ext cx="5578475" cy="13287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800" dirty="0">
                <a:solidFill>
                  <a:srgbClr val="FFFF00"/>
                </a:solidFill>
              </a:rPr>
              <a:t>Strategic Plan for the Next Ten Years:</a:t>
            </a:r>
          </a:p>
          <a:p>
            <a:pPr algn="l">
              <a:spcBef>
                <a:spcPct val="50000"/>
              </a:spcBef>
            </a:pPr>
            <a:r>
              <a:rPr lang="en-US" sz="1800" dirty="0">
                <a:solidFill>
                  <a:srgbClr val="FFFF00"/>
                </a:solidFill>
              </a:rPr>
              <a:t>“The panel recommends an R&amp;D program in the immediate future to design a multi-megawatt proton source at </a:t>
            </a:r>
            <a:r>
              <a:rPr lang="en-US" sz="1800" dirty="0" err="1">
                <a:solidFill>
                  <a:srgbClr val="FFFF00"/>
                </a:solidFill>
              </a:rPr>
              <a:t>Fermilab</a:t>
            </a:r>
            <a:r>
              <a:rPr lang="en-US" sz="1800" dirty="0">
                <a:solidFill>
                  <a:srgbClr val="FFFF00"/>
                </a:solidFill>
              </a:rPr>
              <a:t>…”</a:t>
            </a:r>
          </a:p>
        </p:txBody>
      </p:sp>
      <p:pic>
        <p:nvPicPr>
          <p:cNvPr id="333832" name="Picture 8" descr="p5_report_2008_front_p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5425" y="868363"/>
            <a:ext cx="2476500" cy="3203575"/>
          </a:xfrm>
          <a:prstGeom prst="rect">
            <a:avLst/>
          </a:prstGeom>
          <a:noFill/>
          <a:extLst>
            <a:ext uri="{909E8E84-426E-40DD-AFC4-6F175D3DCCD1}">
              <a14:hiddenFill xmlns:a14="http://schemas.microsoft.com/office/drawing/2010/main">
                <a:solidFill>
                  <a:srgbClr val="FFFFFF"/>
                </a:solidFill>
              </a14:hiddenFill>
            </a:ext>
          </a:extLst>
        </p:spPr>
      </p:pic>
      <p:grpSp>
        <p:nvGrpSpPr>
          <p:cNvPr id="333835" name="Group 11"/>
          <p:cNvGrpSpPr>
            <a:grpSpLocks/>
          </p:cNvGrpSpPr>
          <p:nvPr/>
        </p:nvGrpSpPr>
        <p:grpSpPr bwMode="auto">
          <a:xfrm>
            <a:off x="3968750" y="2249488"/>
            <a:ext cx="1544638" cy="1373187"/>
            <a:chOff x="2500" y="1577"/>
            <a:chExt cx="973" cy="865"/>
          </a:xfrm>
        </p:grpSpPr>
        <p:pic>
          <p:nvPicPr>
            <p:cNvPr id="333833" name="Picture 9" descr="large_hadron_collider_cern_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0" y="1577"/>
              <a:ext cx="973" cy="865"/>
            </a:xfrm>
            <a:prstGeom prst="rect">
              <a:avLst/>
            </a:prstGeom>
            <a:noFill/>
            <a:extLst>
              <a:ext uri="{909E8E84-426E-40DD-AFC4-6F175D3DCCD1}">
                <a14:hiddenFill xmlns:a14="http://schemas.microsoft.com/office/drawing/2010/main">
                  <a:solidFill>
                    <a:srgbClr val="FFFFFF"/>
                  </a:solidFill>
                </a14:hiddenFill>
              </a:ext>
            </a:extLst>
          </p:spPr>
        </p:pic>
        <p:sp>
          <p:nvSpPr>
            <p:cNvPr id="333834" name="Text Box 10"/>
            <p:cNvSpPr txBox="1">
              <a:spLocks noChangeArrowheads="1"/>
            </p:cNvSpPr>
            <p:nvPr/>
          </p:nvSpPr>
          <p:spPr bwMode="auto">
            <a:xfrm>
              <a:off x="2704" y="1866"/>
              <a:ext cx="576" cy="28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dirty="0">
                  <a:solidFill>
                    <a:srgbClr val="FFFF00"/>
                  </a:solidFill>
                </a:rPr>
                <a:t>LHC</a:t>
              </a:r>
            </a:p>
          </p:txBody>
        </p:sp>
      </p:grpSp>
      <p:grpSp>
        <p:nvGrpSpPr>
          <p:cNvPr id="333838" name="Group 14"/>
          <p:cNvGrpSpPr>
            <a:grpSpLocks/>
          </p:cNvGrpSpPr>
          <p:nvPr/>
        </p:nvGrpSpPr>
        <p:grpSpPr bwMode="auto">
          <a:xfrm>
            <a:off x="2706688" y="4022725"/>
            <a:ext cx="1585912" cy="1600200"/>
            <a:chOff x="1705" y="2694"/>
            <a:chExt cx="999" cy="1008"/>
          </a:xfrm>
        </p:grpSpPr>
        <p:pic>
          <p:nvPicPr>
            <p:cNvPr id="333836" name="Picture 12" descr="high_rise_at_nigh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4" y="2694"/>
              <a:ext cx="806" cy="1008"/>
            </a:xfrm>
            <a:prstGeom prst="rect">
              <a:avLst/>
            </a:prstGeom>
            <a:noFill/>
            <a:extLst>
              <a:ext uri="{909E8E84-426E-40DD-AFC4-6F175D3DCCD1}">
                <a14:hiddenFill xmlns:a14="http://schemas.microsoft.com/office/drawing/2010/main">
                  <a:solidFill>
                    <a:srgbClr val="FFFFFF"/>
                  </a:solidFill>
                </a14:hiddenFill>
              </a:ext>
            </a:extLst>
          </p:spPr>
        </p:pic>
        <p:sp>
          <p:nvSpPr>
            <p:cNvPr id="333837" name="Text Box 13"/>
            <p:cNvSpPr txBox="1">
              <a:spLocks noChangeArrowheads="1"/>
            </p:cNvSpPr>
            <p:nvPr/>
          </p:nvSpPr>
          <p:spPr bwMode="auto">
            <a:xfrm>
              <a:off x="1705" y="3376"/>
              <a:ext cx="999" cy="28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dirty="0" err="1">
                  <a:solidFill>
                    <a:srgbClr val="FFFF00"/>
                  </a:solidFill>
                </a:rPr>
                <a:t>Fermilab</a:t>
              </a:r>
              <a:endParaRPr lang="en-US" sz="2400" dirty="0">
                <a:solidFill>
                  <a:srgbClr val="FFFF00"/>
                </a:solidFill>
              </a:endParaRPr>
            </a:p>
          </p:txBody>
        </p:sp>
      </p:grpSp>
      <p:sp>
        <p:nvSpPr>
          <p:cNvPr id="2" name="Date Placeholder 1"/>
          <p:cNvSpPr>
            <a:spLocks noGrp="1"/>
          </p:cNvSpPr>
          <p:nvPr>
            <p:ph type="dt" sz="half" idx="10"/>
          </p:nvPr>
        </p:nvSpPr>
        <p:spPr/>
        <p:txBody>
          <a:bodyPr/>
          <a:lstStyle/>
          <a:p>
            <a:r>
              <a:rPr lang="en-US" smtClean="0"/>
              <a:t>Rare Decays:  Mu2e</a:t>
            </a:r>
            <a:endParaRPr lang="en-US" dirty="0"/>
          </a:p>
        </p:txBody>
      </p:sp>
      <p:sp>
        <p:nvSpPr>
          <p:cNvPr id="3" name="Slide Number Placeholder 2"/>
          <p:cNvSpPr>
            <a:spLocks noGrp="1"/>
          </p:cNvSpPr>
          <p:nvPr>
            <p:ph type="sldNum" sz="quarter" idx="12"/>
          </p:nvPr>
        </p:nvSpPr>
        <p:spPr/>
        <p:txBody>
          <a:bodyPr/>
          <a:lstStyle/>
          <a:p>
            <a:fld id="{7705845C-8431-413C-B8C1-E296749C8453}" type="slidenum">
              <a:rPr lang="en-US" smtClean="0"/>
              <a:pPr/>
              <a:t>19</a:t>
            </a:fld>
            <a:endParaRPr lang="en-US"/>
          </a:p>
        </p:txBody>
      </p:sp>
    </p:spTree>
    <p:extLst>
      <p:ext uri="{BB962C8B-B14F-4D97-AF65-F5344CB8AC3E}">
        <p14:creationId xmlns:p14="http://schemas.microsoft.com/office/powerpoint/2010/main" val="3365922901"/>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2" name="Rectangle 4"/>
          <p:cNvSpPr>
            <a:spLocks noGrp="1" noRot="1" noChangeArrowheads="1"/>
          </p:cNvSpPr>
          <p:nvPr>
            <p:ph type="title"/>
          </p:nvPr>
        </p:nvSpPr>
        <p:spPr/>
        <p:txBody>
          <a:bodyPr/>
          <a:lstStyle/>
          <a:p>
            <a:r>
              <a:rPr lang="en-US" dirty="0"/>
              <a:t>The World Eagerly Awaits Physics from the </a:t>
            </a:r>
            <a:r>
              <a:rPr lang="en-US" dirty="0" smtClean="0"/>
              <a:t>LHC</a:t>
            </a:r>
            <a:endParaRPr lang="en-US" dirty="0"/>
          </a:p>
        </p:txBody>
      </p:sp>
      <p:pic>
        <p:nvPicPr>
          <p:cNvPr id="304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592263"/>
            <a:ext cx="5137150" cy="456723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4135" name="Text Box 7"/>
          <p:cNvSpPr txBox="1">
            <a:spLocks noChangeArrowheads="1"/>
          </p:cNvSpPr>
          <p:nvPr/>
        </p:nvSpPr>
        <p:spPr bwMode="auto">
          <a:xfrm>
            <a:off x="5532438" y="1790700"/>
            <a:ext cx="3429000" cy="95103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3175"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nSpc>
                <a:spcPct val="90000"/>
              </a:lnSpc>
              <a:spcBef>
                <a:spcPct val="40000"/>
              </a:spcBef>
            </a:pPr>
            <a:r>
              <a:rPr lang="en-US" dirty="0">
                <a:solidFill>
                  <a:schemeClr val="bg1"/>
                </a:solidFill>
                <a:latin typeface="Comic Sans MS" pitchFamily="66" charset="0"/>
              </a:rPr>
              <a:t>7 trillion (10</a:t>
            </a:r>
            <a:r>
              <a:rPr lang="en-US" baseline="30000" dirty="0">
                <a:solidFill>
                  <a:schemeClr val="bg1"/>
                </a:solidFill>
                <a:latin typeface="Comic Sans MS" pitchFamily="66" charset="0"/>
              </a:rPr>
              <a:t>12</a:t>
            </a:r>
            <a:r>
              <a:rPr lang="en-US" dirty="0">
                <a:solidFill>
                  <a:schemeClr val="bg1"/>
                </a:solidFill>
                <a:latin typeface="Comic Sans MS" pitchFamily="66" charset="0"/>
              </a:rPr>
              <a:t>) </a:t>
            </a:r>
            <a:r>
              <a:rPr lang="en-US" dirty="0" err="1">
                <a:solidFill>
                  <a:schemeClr val="bg1"/>
                </a:solidFill>
                <a:latin typeface="Comic Sans MS" pitchFamily="66" charset="0"/>
              </a:rPr>
              <a:t>eV</a:t>
            </a:r>
            <a:r>
              <a:rPr lang="en-US" dirty="0">
                <a:solidFill>
                  <a:schemeClr val="bg1"/>
                </a:solidFill>
                <a:latin typeface="Comic Sans MS" pitchFamily="66" charset="0"/>
              </a:rPr>
              <a:t> proton energy: </a:t>
            </a:r>
          </a:p>
          <a:p>
            <a:pPr>
              <a:lnSpc>
                <a:spcPct val="90000"/>
              </a:lnSpc>
              <a:spcBef>
                <a:spcPct val="40000"/>
              </a:spcBef>
            </a:pPr>
            <a:r>
              <a:rPr lang="en-US" dirty="0">
                <a:solidFill>
                  <a:srgbClr val="FFFF00"/>
                </a:solidFill>
                <a:latin typeface="Comic Sans MS" pitchFamily="66" charset="0"/>
              </a:rPr>
              <a:t>7X </a:t>
            </a:r>
            <a:r>
              <a:rPr lang="en-US" dirty="0" err="1">
                <a:solidFill>
                  <a:srgbClr val="FFFF00"/>
                </a:solidFill>
                <a:latin typeface="Comic Sans MS" pitchFamily="66" charset="0"/>
              </a:rPr>
              <a:t>Fermilab</a:t>
            </a:r>
            <a:r>
              <a:rPr lang="en-US" dirty="0">
                <a:solidFill>
                  <a:srgbClr val="FFFF00"/>
                </a:solidFill>
                <a:latin typeface="Comic Sans MS" pitchFamily="66" charset="0"/>
              </a:rPr>
              <a:t> </a:t>
            </a:r>
            <a:r>
              <a:rPr lang="en-US" dirty="0" err="1">
                <a:solidFill>
                  <a:srgbClr val="FFFF00"/>
                </a:solidFill>
                <a:latin typeface="Comic Sans MS" pitchFamily="66" charset="0"/>
              </a:rPr>
              <a:t>Tevatron</a:t>
            </a:r>
            <a:endParaRPr lang="en-US" dirty="0">
              <a:solidFill>
                <a:srgbClr val="FFFF00"/>
              </a:solidFill>
              <a:latin typeface="Comic Sans MS" pitchFamily="66" charset="0"/>
            </a:endParaRPr>
          </a:p>
        </p:txBody>
      </p:sp>
      <p:pic>
        <p:nvPicPr>
          <p:cNvPr id="304136" name="Picture 8" descr="lhc-atl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3271838"/>
            <a:ext cx="2741612" cy="306387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Rare Decays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2</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r>
              <a:rPr lang="en-US" smtClean="0"/>
              <a:t>Craig Dukes / Virginia</a:t>
            </a:r>
            <a:endParaRPr lang="en-US"/>
          </a:p>
        </p:txBody>
      </p:sp>
      <p:sp>
        <p:nvSpPr>
          <p:cNvPr id="7" name="Footer Placeholder 2"/>
          <p:cNvSpPr>
            <a:spLocks noGrp="1"/>
          </p:cNvSpPr>
          <p:nvPr>
            <p:ph type="ftr" sz="quarter" idx="11"/>
          </p:nvPr>
        </p:nvSpPr>
        <p:spPr/>
        <p:txBody>
          <a:bodyPr/>
          <a:lstStyle/>
          <a:p>
            <a:r>
              <a:rPr lang="en-US" smtClean="0"/>
              <a:t>BCVSPIN:  Rare Decays at Fermilab</a:t>
            </a:r>
            <a:endParaRPr lang="en-US" baseline="30000"/>
          </a:p>
        </p:txBody>
      </p:sp>
      <p:sp>
        <p:nvSpPr>
          <p:cNvPr id="8" name="Slide Number Placeholder 3"/>
          <p:cNvSpPr>
            <a:spLocks noGrp="1"/>
          </p:cNvSpPr>
          <p:nvPr>
            <p:ph type="sldNum" sz="quarter" idx="12"/>
          </p:nvPr>
        </p:nvSpPr>
        <p:spPr/>
        <p:txBody>
          <a:bodyPr/>
          <a:lstStyle/>
          <a:p>
            <a:fld id="{31B40D1F-5BFB-4C1C-9087-9C38DB256174}" type="slidenum">
              <a:rPr lang="en-US"/>
              <a:pPr/>
              <a:t>20</a:t>
            </a:fld>
            <a:endParaRPr lang="en-US"/>
          </a:p>
        </p:txBody>
      </p:sp>
      <p:sp>
        <p:nvSpPr>
          <p:cNvPr id="442372" name="Rectangle 4"/>
          <p:cNvSpPr>
            <a:spLocks noGrp="1" noRot="1" noChangeArrowheads="1"/>
          </p:cNvSpPr>
          <p:nvPr>
            <p:ph type="ctrTitle" idx="4294967295"/>
          </p:nvPr>
        </p:nvSpPr>
        <p:spPr>
          <a:xfrm>
            <a:off x="222250" y="271463"/>
            <a:ext cx="8823325" cy="1470025"/>
          </a:xfrm>
        </p:spPr>
        <p:txBody>
          <a:bodyPr/>
          <a:lstStyle/>
          <a:p>
            <a:r>
              <a:rPr lang="en-US" sz="4000" dirty="0"/>
              <a:t>A Snapshot of Two </a:t>
            </a:r>
            <a:r>
              <a:rPr lang="en-US" sz="4000" dirty="0" smtClean="0"/>
              <a:t>Intensity Frontier Experiments</a:t>
            </a:r>
            <a:endParaRPr lang="en-US" sz="4000" dirty="0"/>
          </a:p>
        </p:txBody>
      </p:sp>
      <p:sp>
        <p:nvSpPr>
          <p:cNvPr id="442375" name="Text Box 7"/>
          <p:cNvSpPr txBox="1">
            <a:spLocks noChangeArrowheads="1"/>
          </p:cNvSpPr>
          <p:nvPr/>
        </p:nvSpPr>
        <p:spPr bwMode="auto">
          <a:xfrm>
            <a:off x="533400" y="2390109"/>
            <a:ext cx="3883025"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itchFamily="34" charset="0"/>
              </a:defRPr>
            </a:lvl1pPr>
            <a:lvl2pPr marL="800100" indent="-342900" algn="l">
              <a:defRPr>
                <a:solidFill>
                  <a:schemeClr val="tx1"/>
                </a:solidFill>
                <a:latin typeface="Arial" pitchFamily="34" charset="0"/>
              </a:defRPr>
            </a:lvl2pPr>
            <a:lvl3pPr marL="1257300" indent="-342900" algn="l">
              <a:defRPr>
                <a:solidFill>
                  <a:schemeClr val="tx1"/>
                </a:solidFill>
                <a:latin typeface="Arial" pitchFamily="34" charset="0"/>
              </a:defRPr>
            </a:lvl3pPr>
            <a:lvl4pPr marL="1714500" indent="-342900" algn="l">
              <a:defRPr>
                <a:solidFill>
                  <a:schemeClr val="tx1"/>
                </a:solidFill>
                <a:latin typeface="Arial" pitchFamily="34" charset="0"/>
              </a:defRPr>
            </a:lvl4pPr>
            <a:lvl5pPr marL="2171700" indent="-342900" algn="l">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gn="ctr">
              <a:spcBef>
                <a:spcPct val="50000"/>
              </a:spcBef>
            </a:pPr>
            <a:r>
              <a:rPr lang="en-US" sz="2400" dirty="0">
                <a:solidFill>
                  <a:schemeClr val="bg1"/>
                </a:solidFill>
                <a:latin typeface="+mn-lt"/>
              </a:rPr>
              <a:t>Rare </a:t>
            </a:r>
            <a:r>
              <a:rPr lang="en-US" sz="2400" dirty="0" err="1">
                <a:solidFill>
                  <a:schemeClr val="bg1"/>
                </a:solidFill>
                <a:latin typeface="+mn-lt"/>
              </a:rPr>
              <a:t>muon</a:t>
            </a:r>
            <a:r>
              <a:rPr lang="en-US" sz="2400" dirty="0">
                <a:solidFill>
                  <a:schemeClr val="bg1"/>
                </a:solidFill>
                <a:latin typeface="+mn-lt"/>
              </a:rPr>
              <a:t> decay </a:t>
            </a:r>
            <a:r>
              <a:rPr lang="en-US" sz="2400" dirty="0" smtClean="0">
                <a:solidFill>
                  <a:schemeClr val="bg1"/>
                </a:solidFill>
                <a:latin typeface="+mn-lt"/>
              </a:rPr>
              <a:t>experiment</a:t>
            </a:r>
            <a:endParaRPr lang="en-US" sz="2400" dirty="0">
              <a:solidFill>
                <a:schemeClr val="bg1"/>
              </a:solidFill>
              <a:latin typeface="+mn-lt"/>
            </a:endParaRPr>
          </a:p>
        </p:txBody>
      </p:sp>
      <p:pic>
        <p:nvPicPr>
          <p:cNvPr id="442377" name="Picture 9" descr="mu2e_logo_ov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3276600"/>
            <a:ext cx="2741613" cy="1579563"/>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1" y="3276600"/>
            <a:ext cx="266628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7"/>
          <p:cNvSpPr txBox="1">
            <a:spLocks noChangeArrowheads="1"/>
          </p:cNvSpPr>
          <p:nvPr/>
        </p:nvSpPr>
        <p:spPr bwMode="auto">
          <a:xfrm>
            <a:off x="4916487" y="2390109"/>
            <a:ext cx="3883025"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itchFamily="34" charset="0"/>
              </a:defRPr>
            </a:lvl1pPr>
            <a:lvl2pPr marL="800100" indent="-342900" algn="l">
              <a:defRPr>
                <a:solidFill>
                  <a:schemeClr val="tx1"/>
                </a:solidFill>
                <a:latin typeface="Arial" pitchFamily="34" charset="0"/>
              </a:defRPr>
            </a:lvl2pPr>
            <a:lvl3pPr marL="1257300" indent="-342900" algn="l">
              <a:defRPr>
                <a:solidFill>
                  <a:schemeClr val="tx1"/>
                </a:solidFill>
                <a:latin typeface="Arial" pitchFamily="34" charset="0"/>
              </a:defRPr>
            </a:lvl3pPr>
            <a:lvl4pPr marL="1714500" indent="-342900" algn="l">
              <a:defRPr>
                <a:solidFill>
                  <a:schemeClr val="tx1"/>
                </a:solidFill>
                <a:latin typeface="Arial" pitchFamily="34" charset="0"/>
              </a:defRPr>
            </a:lvl4pPr>
            <a:lvl5pPr marL="2171700" indent="-342900" algn="l">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gn="ctr">
              <a:spcBef>
                <a:spcPct val="50000"/>
              </a:spcBef>
            </a:pPr>
            <a:r>
              <a:rPr lang="en-US" sz="2400" dirty="0" smtClean="0">
                <a:solidFill>
                  <a:schemeClr val="bg1"/>
                </a:solidFill>
                <a:latin typeface="+mn-lt"/>
              </a:rPr>
              <a:t>Precision </a:t>
            </a:r>
            <a:r>
              <a:rPr lang="en-US" sz="2400" dirty="0" err="1">
                <a:solidFill>
                  <a:schemeClr val="bg1"/>
                </a:solidFill>
                <a:latin typeface="+mn-lt"/>
              </a:rPr>
              <a:t>muon</a:t>
            </a:r>
            <a:r>
              <a:rPr lang="en-US" sz="2400" dirty="0">
                <a:solidFill>
                  <a:schemeClr val="bg1"/>
                </a:solidFill>
                <a:latin typeface="+mn-lt"/>
              </a:rPr>
              <a:t> experiment</a:t>
            </a:r>
          </a:p>
        </p:txBody>
      </p:sp>
    </p:spTree>
    <p:extLst>
      <p:ext uri="{BB962C8B-B14F-4D97-AF65-F5344CB8AC3E}">
        <p14:creationId xmlns:p14="http://schemas.microsoft.com/office/powerpoint/2010/main" val="50704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8" name="Rectangle 4"/>
          <p:cNvSpPr>
            <a:spLocks noGrp="1" noRot="1" noChangeArrowheads="1"/>
          </p:cNvSpPr>
          <p:nvPr>
            <p:ph type="title"/>
          </p:nvPr>
        </p:nvSpPr>
        <p:spPr/>
        <p:txBody>
          <a:bodyPr/>
          <a:lstStyle/>
          <a:p>
            <a:r>
              <a:rPr lang="en-US" dirty="0"/>
              <a:t>Magnetic Moment of the </a:t>
            </a:r>
            <a:r>
              <a:rPr lang="en-US" dirty="0" err="1"/>
              <a:t>Muon</a:t>
            </a:r>
            <a:r>
              <a:rPr lang="en-US" dirty="0"/>
              <a:t>:  Theory</a:t>
            </a:r>
          </a:p>
        </p:txBody>
      </p:sp>
      <p:sp>
        <p:nvSpPr>
          <p:cNvPr id="16" name="Date Placeholder 3"/>
          <p:cNvSpPr>
            <a:spLocks noGrp="1"/>
          </p:cNvSpPr>
          <p:nvPr>
            <p:ph type="dt" sz="half" idx="10"/>
          </p:nvPr>
        </p:nvSpPr>
        <p:spPr/>
        <p:txBody>
          <a:bodyPr/>
          <a:lstStyle/>
          <a:p>
            <a:r>
              <a:rPr lang="en-US" smtClean="0"/>
              <a:t>Craig Dukes / Virginia</a:t>
            </a:r>
            <a:endParaRPr lang="en-US"/>
          </a:p>
        </p:txBody>
      </p:sp>
      <p:sp>
        <p:nvSpPr>
          <p:cNvPr id="17" name="Footer Placeholder 4"/>
          <p:cNvSpPr>
            <a:spLocks noGrp="1"/>
          </p:cNvSpPr>
          <p:nvPr>
            <p:ph type="ftr" sz="quarter" idx="11"/>
          </p:nvPr>
        </p:nvSpPr>
        <p:spPr/>
        <p:txBody>
          <a:bodyPr/>
          <a:lstStyle/>
          <a:p>
            <a:r>
              <a:rPr lang="en-US" smtClean="0"/>
              <a:t>BCVSPIN:  Rare Decays at Fermilab</a:t>
            </a:r>
            <a:endParaRPr lang="en-US" baseline="30000"/>
          </a:p>
        </p:txBody>
      </p:sp>
      <p:sp>
        <p:nvSpPr>
          <p:cNvPr id="18" name="Slide Number Placeholder 5"/>
          <p:cNvSpPr>
            <a:spLocks noGrp="1"/>
          </p:cNvSpPr>
          <p:nvPr>
            <p:ph type="sldNum" sz="quarter" idx="12"/>
          </p:nvPr>
        </p:nvSpPr>
        <p:spPr/>
        <p:txBody>
          <a:bodyPr/>
          <a:lstStyle/>
          <a:p>
            <a:fld id="{0F71ED1E-F356-4A28-AB86-FC7194E3B978}" type="slidenum">
              <a:rPr lang="en-US"/>
              <a:pPr/>
              <a:t>21</a:t>
            </a:fld>
            <a:endParaRPr lang="en-US"/>
          </a:p>
        </p:txBody>
      </p:sp>
      <p:graphicFrame>
        <p:nvGraphicFramePr>
          <p:cNvPr id="385042" name="Object 18"/>
          <p:cNvGraphicFramePr>
            <a:graphicFrameLocks noGrp="1" noChangeAspect="1"/>
          </p:cNvGraphicFramePr>
          <p:nvPr>
            <p:ph idx="4294967295"/>
            <p:extLst>
              <p:ext uri="{D42A27DB-BD31-4B8C-83A1-F6EECF244321}">
                <p14:modId xmlns:p14="http://schemas.microsoft.com/office/powerpoint/2010/main" val="2214633140"/>
              </p:ext>
            </p:extLst>
          </p:nvPr>
        </p:nvGraphicFramePr>
        <p:xfrm>
          <a:off x="265112" y="4754563"/>
          <a:ext cx="2020888" cy="1333500"/>
        </p:xfrm>
        <a:graphic>
          <a:graphicData uri="http://schemas.openxmlformats.org/presentationml/2006/ole">
            <mc:AlternateContent xmlns:mc="http://schemas.openxmlformats.org/markup-compatibility/2006">
              <mc:Choice xmlns:v="urn:schemas-microsoft-com:vml" Requires="v">
                <p:oleObj spid="_x0000_s12363" name="Equation" r:id="rId4" imgW="672840" imgH="444240" progId="Equation.3">
                  <p:embed/>
                </p:oleObj>
              </mc:Choice>
              <mc:Fallback>
                <p:oleObj name="Equation" r:id="rId4" imgW="672840" imgH="4442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12" y="4754563"/>
                        <a:ext cx="2020888"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5032" name="Text Box 8"/>
          <p:cNvSpPr txBox="1">
            <a:spLocks noChangeArrowheads="1"/>
          </p:cNvSpPr>
          <p:nvPr/>
        </p:nvSpPr>
        <p:spPr bwMode="auto">
          <a:xfrm>
            <a:off x="2879725" y="2560638"/>
            <a:ext cx="6081713" cy="873125"/>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numCol="1" anchor="ctr">
            <a:spAutoFit/>
          </a:bodyPr>
          <a:lstStyle/>
          <a:p>
            <a:pPr algn="ctr">
              <a:lnSpc>
                <a:spcPct val="90000"/>
              </a:lnSpc>
              <a:spcBef>
                <a:spcPct val="40000"/>
              </a:spcBef>
            </a:pPr>
            <a:r>
              <a:rPr lang="en-US" sz="1800">
                <a:solidFill>
                  <a:schemeClr val="bg1"/>
                </a:solidFill>
              </a:rPr>
              <a:t>Heroic theoretical calculation over past 40 years by Kinoshita and others akin to le Verrier’s in calculating QED corrections to the magnetic moment</a:t>
            </a:r>
          </a:p>
        </p:txBody>
      </p:sp>
      <p:pic>
        <p:nvPicPr>
          <p:cNvPr id="385033" name="Picture 9" descr="loop_diagrams_g-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4200" y="4267200"/>
            <a:ext cx="2184400" cy="2287588"/>
          </a:xfrm>
          <a:prstGeom prst="rect">
            <a:avLst/>
          </a:prstGeom>
          <a:solidFill>
            <a:schemeClr val="tx1"/>
          </a:solidFill>
          <a:ln w="25400">
            <a:solidFill>
              <a:srgbClr val="FF0000"/>
            </a:solidFill>
            <a:miter lim="800000"/>
            <a:headEnd/>
            <a:tailEnd/>
          </a:ln>
        </p:spPr>
      </p:pic>
      <p:sp>
        <p:nvSpPr>
          <p:cNvPr id="385036" name="Text Box 12"/>
          <p:cNvSpPr txBox="1">
            <a:spLocks noChangeArrowheads="1"/>
          </p:cNvSpPr>
          <p:nvPr/>
        </p:nvSpPr>
        <p:spPr bwMode="auto">
          <a:xfrm>
            <a:off x="457200" y="822325"/>
            <a:ext cx="6400800" cy="15494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40000"/>
              </a:spcBef>
            </a:pPr>
            <a:r>
              <a:rPr lang="en-US" sz="1800" dirty="0">
                <a:solidFill>
                  <a:schemeClr val="bg1"/>
                </a:solidFill>
              </a:rPr>
              <a:t>Measuring magnetic moments of fundamental particles has long and productive history</a:t>
            </a:r>
          </a:p>
          <a:p>
            <a:pPr marL="290513" indent="-280988" algn="l">
              <a:lnSpc>
                <a:spcPct val="90000"/>
              </a:lnSpc>
              <a:spcBef>
                <a:spcPct val="40000"/>
              </a:spcBef>
              <a:buFont typeface="Wingdings" pitchFamily="2" charset="2"/>
              <a:buChar char="ð"/>
            </a:pPr>
            <a:r>
              <a:rPr lang="en-US" sz="1800" dirty="0">
                <a:solidFill>
                  <a:schemeClr val="bg1"/>
                </a:solidFill>
                <a:sym typeface="Wingdings" pitchFamily="2" charset="2"/>
              </a:rPr>
              <a:t> anomalous magnetic moments of protons and neutrons implied substructure  quarks</a:t>
            </a:r>
          </a:p>
          <a:p>
            <a:pPr algn="l">
              <a:lnSpc>
                <a:spcPct val="90000"/>
              </a:lnSpc>
              <a:spcBef>
                <a:spcPct val="40000"/>
              </a:spcBef>
              <a:buFont typeface="Wingdings" pitchFamily="2" charset="2"/>
              <a:buChar char="ð"/>
            </a:pPr>
            <a:r>
              <a:rPr lang="en-US" sz="1800" dirty="0">
                <a:solidFill>
                  <a:schemeClr val="bg1"/>
                </a:solidFill>
                <a:sym typeface="Wingdings" pitchFamily="2" charset="2"/>
              </a:rPr>
              <a:t> Most precise test of quantum electrodynamics (QED)</a:t>
            </a:r>
          </a:p>
        </p:txBody>
      </p:sp>
      <p:pic>
        <p:nvPicPr>
          <p:cNvPr id="385037" name="Picture 13" descr="spinning_electr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07275" y="822325"/>
            <a:ext cx="1060450" cy="1281113"/>
          </a:xfrm>
          <a:prstGeom prst="rect">
            <a:avLst/>
          </a:prstGeom>
          <a:noFill/>
          <a:extLst>
            <a:ext uri="{909E8E84-426E-40DD-AFC4-6F175D3DCCD1}">
              <a14:hiddenFill xmlns:a14="http://schemas.microsoft.com/office/drawing/2010/main">
                <a:solidFill>
                  <a:srgbClr val="FFFFFF"/>
                </a:solidFill>
              </a14:hiddenFill>
            </a:ext>
          </a:extLst>
        </p:spPr>
      </p:pic>
      <p:pic>
        <p:nvPicPr>
          <p:cNvPr id="385040" name="Picture 16" descr="feynman_diagram_g2_susy_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9825" y="4497387"/>
            <a:ext cx="2816225" cy="1827213"/>
          </a:xfrm>
          <a:prstGeom prst="rect">
            <a:avLst/>
          </a:prstGeom>
          <a:noFill/>
          <a:extLst>
            <a:ext uri="{909E8E84-426E-40DD-AFC4-6F175D3DCCD1}">
              <a14:hiddenFill xmlns:a14="http://schemas.microsoft.com/office/drawing/2010/main">
                <a:solidFill>
                  <a:srgbClr val="FFFFFF"/>
                </a:solidFill>
              </a14:hiddenFill>
            </a:ext>
          </a:extLst>
        </p:spPr>
      </p:pic>
      <p:sp>
        <p:nvSpPr>
          <p:cNvPr id="385044" name="Text Box 20"/>
          <p:cNvSpPr txBox="1">
            <a:spLocks noChangeArrowheads="1"/>
          </p:cNvSpPr>
          <p:nvPr/>
        </p:nvSpPr>
        <p:spPr bwMode="auto">
          <a:xfrm>
            <a:off x="2514600" y="4891088"/>
            <a:ext cx="519113" cy="82391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800" dirty="0">
                <a:solidFill>
                  <a:srgbClr val="FFFF00"/>
                </a:solidFill>
                <a:latin typeface="Symbol" pitchFamily="18" charset="2"/>
              </a:rPr>
              <a:t>+</a:t>
            </a:r>
          </a:p>
        </p:txBody>
      </p:sp>
      <p:sp>
        <p:nvSpPr>
          <p:cNvPr id="385045" name="Text Box 21"/>
          <p:cNvSpPr txBox="1">
            <a:spLocks noChangeArrowheads="1"/>
          </p:cNvSpPr>
          <p:nvPr/>
        </p:nvSpPr>
        <p:spPr bwMode="auto">
          <a:xfrm>
            <a:off x="5424488" y="4905375"/>
            <a:ext cx="519112" cy="8239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800">
                <a:solidFill>
                  <a:srgbClr val="FFFF00"/>
                </a:solidFill>
                <a:latin typeface="Symbol" pitchFamily="18" charset="2"/>
              </a:rPr>
              <a:t>+</a:t>
            </a:r>
          </a:p>
        </p:txBody>
      </p:sp>
      <p:sp>
        <p:nvSpPr>
          <p:cNvPr id="385046" name="Text Box 22"/>
          <p:cNvSpPr txBox="1">
            <a:spLocks noChangeArrowheads="1"/>
          </p:cNvSpPr>
          <p:nvPr/>
        </p:nvSpPr>
        <p:spPr bwMode="auto">
          <a:xfrm>
            <a:off x="777875" y="3703638"/>
            <a:ext cx="151765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dirty="0">
                <a:solidFill>
                  <a:schemeClr val="bg1"/>
                </a:solidFill>
              </a:rPr>
              <a:t>Dirac</a:t>
            </a:r>
          </a:p>
        </p:txBody>
      </p:sp>
      <p:sp>
        <p:nvSpPr>
          <p:cNvPr id="385047" name="Text Box 23"/>
          <p:cNvSpPr txBox="1">
            <a:spLocks noChangeArrowheads="1"/>
          </p:cNvSpPr>
          <p:nvPr/>
        </p:nvSpPr>
        <p:spPr bwMode="auto">
          <a:xfrm>
            <a:off x="3292475" y="3703638"/>
            <a:ext cx="187325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dirty="0">
                <a:solidFill>
                  <a:schemeClr val="bg1"/>
                </a:solidFill>
              </a:rPr>
              <a:t>QED</a:t>
            </a:r>
          </a:p>
        </p:txBody>
      </p:sp>
      <p:sp>
        <p:nvSpPr>
          <p:cNvPr id="385048" name="Text Box 24"/>
          <p:cNvSpPr txBox="1">
            <a:spLocks noChangeArrowheads="1"/>
          </p:cNvSpPr>
          <p:nvPr/>
        </p:nvSpPr>
        <p:spPr bwMode="auto">
          <a:xfrm>
            <a:off x="6438900" y="3749675"/>
            <a:ext cx="22479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dirty="0">
                <a:solidFill>
                  <a:schemeClr val="bg1"/>
                </a:solidFill>
              </a:rPr>
              <a:t>New  Physics</a:t>
            </a:r>
          </a:p>
        </p:txBody>
      </p:sp>
      <p:sp>
        <p:nvSpPr>
          <p:cNvPr id="385050" name="AutoShape 26"/>
          <p:cNvSpPr>
            <a:spLocks noChangeArrowheads="1"/>
          </p:cNvSpPr>
          <p:nvPr/>
        </p:nvSpPr>
        <p:spPr bwMode="auto">
          <a:xfrm rot="7070284">
            <a:off x="4548981" y="3704432"/>
            <a:ext cx="822325" cy="319088"/>
          </a:xfrm>
          <a:prstGeom prst="rightArrow">
            <a:avLst>
              <a:gd name="adj1" fmla="val 50000"/>
              <a:gd name="adj2" fmla="val 64428"/>
            </a:avLst>
          </a:prstGeom>
          <a:solidFill>
            <a:srgbClr val="FFFF99"/>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049" name="AutoShape 25"/>
          <p:cNvSpPr>
            <a:spLocks noChangeArrowheads="1"/>
          </p:cNvSpPr>
          <p:nvPr/>
        </p:nvSpPr>
        <p:spPr bwMode="auto">
          <a:xfrm>
            <a:off x="1536700" y="2376343"/>
            <a:ext cx="5668962" cy="2330450"/>
          </a:xfrm>
          <a:prstGeom prst="star32">
            <a:avLst>
              <a:gd name="adj" fmla="val 37500"/>
            </a:avLst>
          </a:prstGeom>
          <a:solidFill>
            <a:srgbClr val="FF0000"/>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dirty="0" err="1">
                <a:solidFill>
                  <a:schemeClr val="bg1"/>
                </a:solidFill>
              </a:rPr>
              <a:t>Muon’s</a:t>
            </a:r>
            <a:r>
              <a:rPr lang="en-US" sz="2400" dirty="0">
                <a:solidFill>
                  <a:schemeClr val="bg1"/>
                </a:solidFill>
              </a:rPr>
              <a:t> magnetic moment</a:t>
            </a:r>
          </a:p>
          <a:p>
            <a:pPr algn="ctr"/>
            <a:r>
              <a:rPr lang="en-US" sz="2400" dirty="0">
                <a:solidFill>
                  <a:schemeClr val="bg1"/>
                </a:solidFill>
              </a:rPr>
              <a:t>40,000 times more sensitive</a:t>
            </a:r>
          </a:p>
          <a:p>
            <a:pPr algn="ctr"/>
            <a:r>
              <a:rPr lang="en-US" sz="2400" dirty="0">
                <a:solidFill>
                  <a:schemeClr val="bg1"/>
                </a:solidFill>
              </a:rPr>
              <a:t>than electron’s to new physics</a:t>
            </a:r>
          </a:p>
        </p:txBody>
      </p:sp>
    </p:spTree>
    <p:extLst>
      <p:ext uri="{BB962C8B-B14F-4D97-AF65-F5344CB8AC3E}">
        <p14:creationId xmlns:p14="http://schemas.microsoft.com/office/powerpoint/2010/main" val="246522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5042"/>
                                        </p:tgtEl>
                                        <p:attrNameLst>
                                          <p:attrName>style.visibility</p:attrName>
                                        </p:attrNameLst>
                                      </p:cBhvr>
                                      <p:to>
                                        <p:strVal val="visible"/>
                                      </p:to>
                                    </p:set>
                                    <p:animEffect transition="in" filter="fade">
                                      <p:cBhvr>
                                        <p:cTn id="7" dur="2000"/>
                                        <p:tgtEl>
                                          <p:spTgt spid="3850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5046"/>
                                        </p:tgtEl>
                                        <p:attrNameLst>
                                          <p:attrName>style.visibility</p:attrName>
                                        </p:attrNameLst>
                                      </p:cBhvr>
                                      <p:to>
                                        <p:strVal val="visible"/>
                                      </p:to>
                                    </p:set>
                                    <p:animEffect transition="in" filter="fade">
                                      <p:cBhvr>
                                        <p:cTn id="10" dur="2000"/>
                                        <p:tgtEl>
                                          <p:spTgt spid="38504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85033"/>
                                        </p:tgtEl>
                                        <p:attrNameLst>
                                          <p:attrName>style.visibility</p:attrName>
                                        </p:attrNameLst>
                                      </p:cBhvr>
                                      <p:to>
                                        <p:strVal val="visible"/>
                                      </p:to>
                                    </p:set>
                                    <p:animEffect transition="in" filter="fade">
                                      <p:cBhvr>
                                        <p:cTn id="15" dur="2000"/>
                                        <p:tgtEl>
                                          <p:spTgt spid="3850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5044"/>
                                        </p:tgtEl>
                                        <p:attrNameLst>
                                          <p:attrName>style.visibility</p:attrName>
                                        </p:attrNameLst>
                                      </p:cBhvr>
                                      <p:to>
                                        <p:strVal val="visible"/>
                                      </p:to>
                                    </p:set>
                                    <p:animEffect transition="in" filter="fade">
                                      <p:cBhvr>
                                        <p:cTn id="18" dur="2000"/>
                                        <p:tgtEl>
                                          <p:spTgt spid="38504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85047"/>
                                        </p:tgtEl>
                                        <p:attrNameLst>
                                          <p:attrName>style.visibility</p:attrName>
                                        </p:attrNameLst>
                                      </p:cBhvr>
                                      <p:to>
                                        <p:strVal val="visible"/>
                                      </p:to>
                                    </p:set>
                                    <p:animEffect transition="in" filter="fade">
                                      <p:cBhvr>
                                        <p:cTn id="21" dur="2000"/>
                                        <p:tgtEl>
                                          <p:spTgt spid="38504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85032"/>
                                        </p:tgtEl>
                                        <p:attrNameLst>
                                          <p:attrName>style.visibility</p:attrName>
                                        </p:attrNameLst>
                                      </p:cBhvr>
                                      <p:to>
                                        <p:strVal val="visible"/>
                                      </p:to>
                                    </p:set>
                                    <p:animEffect transition="in" filter="fade">
                                      <p:cBhvr>
                                        <p:cTn id="26" dur="2000"/>
                                        <p:tgtEl>
                                          <p:spTgt spid="3850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85050"/>
                                        </p:tgtEl>
                                        <p:attrNameLst>
                                          <p:attrName>style.visibility</p:attrName>
                                        </p:attrNameLst>
                                      </p:cBhvr>
                                      <p:to>
                                        <p:strVal val="visible"/>
                                      </p:to>
                                    </p:set>
                                    <p:animEffect transition="in" filter="fade">
                                      <p:cBhvr>
                                        <p:cTn id="29" dur="2000"/>
                                        <p:tgtEl>
                                          <p:spTgt spid="38505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85040"/>
                                        </p:tgtEl>
                                        <p:attrNameLst>
                                          <p:attrName>style.visibility</p:attrName>
                                        </p:attrNameLst>
                                      </p:cBhvr>
                                      <p:to>
                                        <p:strVal val="visible"/>
                                      </p:to>
                                    </p:set>
                                    <p:animEffect transition="in" filter="fade">
                                      <p:cBhvr>
                                        <p:cTn id="34" dur="2000"/>
                                        <p:tgtEl>
                                          <p:spTgt spid="38504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85045"/>
                                        </p:tgtEl>
                                        <p:attrNameLst>
                                          <p:attrName>style.visibility</p:attrName>
                                        </p:attrNameLst>
                                      </p:cBhvr>
                                      <p:to>
                                        <p:strVal val="visible"/>
                                      </p:to>
                                    </p:set>
                                    <p:animEffect transition="in" filter="fade">
                                      <p:cBhvr>
                                        <p:cTn id="37" dur="2000"/>
                                        <p:tgtEl>
                                          <p:spTgt spid="38504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85048"/>
                                        </p:tgtEl>
                                        <p:attrNameLst>
                                          <p:attrName>style.visibility</p:attrName>
                                        </p:attrNameLst>
                                      </p:cBhvr>
                                      <p:to>
                                        <p:strVal val="visible"/>
                                      </p:to>
                                    </p:set>
                                    <p:animEffect transition="in" filter="fade">
                                      <p:cBhvr>
                                        <p:cTn id="40" dur="2000"/>
                                        <p:tgtEl>
                                          <p:spTgt spid="38504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385049"/>
                                        </p:tgtEl>
                                        <p:attrNameLst>
                                          <p:attrName>style.visibility</p:attrName>
                                        </p:attrNameLst>
                                      </p:cBhvr>
                                      <p:to>
                                        <p:strVal val="visible"/>
                                      </p:to>
                                    </p:set>
                                    <p:anim calcmode="lin" valueType="num">
                                      <p:cBhvr>
                                        <p:cTn id="45" dur="500" fill="hold"/>
                                        <p:tgtEl>
                                          <p:spTgt spid="385049"/>
                                        </p:tgtEl>
                                        <p:attrNameLst>
                                          <p:attrName>ppt_w</p:attrName>
                                        </p:attrNameLst>
                                      </p:cBhvr>
                                      <p:tavLst>
                                        <p:tav tm="0">
                                          <p:val>
                                            <p:fltVal val="0"/>
                                          </p:val>
                                        </p:tav>
                                        <p:tav tm="100000">
                                          <p:val>
                                            <p:strVal val="#ppt_w"/>
                                          </p:val>
                                        </p:tav>
                                      </p:tavLst>
                                    </p:anim>
                                    <p:anim calcmode="lin" valueType="num">
                                      <p:cBhvr>
                                        <p:cTn id="46" dur="500" fill="hold"/>
                                        <p:tgtEl>
                                          <p:spTgt spid="3850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32" grpId="0" animBg="1"/>
      <p:bldP spid="385044" grpId="0"/>
      <p:bldP spid="385045" grpId="0"/>
      <p:bldP spid="385046" grpId="0"/>
      <p:bldP spid="385047" grpId="0"/>
      <p:bldP spid="385048" grpId="0"/>
      <p:bldP spid="385050" grpId="0" animBg="1"/>
      <p:bldP spid="3850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84" name="Rectangle 36"/>
          <p:cNvSpPr>
            <a:spLocks noGrp="1" noRot="1" noChangeArrowheads="1"/>
          </p:cNvSpPr>
          <p:nvPr>
            <p:ph type="title"/>
          </p:nvPr>
        </p:nvSpPr>
        <p:spPr/>
        <p:txBody>
          <a:bodyPr/>
          <a:lstStyle/>
          <a:p>
            <a:r>
              <a:rPr lang="en-US" dirty="0"/>
              <a:t>Magnetic Moment of the </a:t>
            </a:r>
            <a:r>
              <a:rPr lang="en-US" dirty="0" err="1"/>
              <a:t>Muon</a:t>
            </a:r>
            <a:r>
              <a:rPr lang="en-US" dirty="0"/>
              <a:t>:  Experiment</a:t>
            </a:r>
          </a:p>
        </p:txBody>
      </p:sp>
      <p:sp>
        <p:nvSpPr>
          <p:cNvPr id="11" name="Date Placeholder 2"/>
          <p:cNvSpPr>
            <a:spLocks noGrp="1"/>
          </p:cNvSpPr>
          <p:nvPr>
            <p:ph type="dt" sz="half" idx="10"/>
          </p:nvPr>
        </p:nvSpPr>
        <p:spPr/>
        <p:txBody>
          <a:bodyPr/>
          <a:lstStyle/>
          <a:p>
            <a:r>
              <a:rPr lang="en-US" smtClean="0"/>
              <a:t>Craig Dukes / Virginia</a:t>
            </a:r>
            <a:endParaRPr lang="en-US"/>
          </a:p>
        </p:txBody>
      </p:sp>
      <p:sp>
        <p:nvSpPr>
          <p:cNvPr id="12" name="Footer Placeholder 3"/>
          <p:cNvSpPr>
            <a:spLocks noGrp="1"/>
          </p:cNvSpPr>
          <p:nvPr>
            <p:ph type="ftr" sz="quarter" idx="11"/>
          </p:nvPr>
        </p:nvSpPr>
        <p:spPr/>
        <p:txBody>
          <a:bodyPr/>
          <a:lstStyle/>
          <a:p>
            <a:r>
              <a:rPr lang="en-US" smtClean="0"/>
              <a:t>BCVSPIN:  Rare Decays at Fermilab</a:t>
            </a:r>
            <a:endParaRPr lang="en-US" baseline="30000"/>
          </a:p>
        </p:txBody>
      </p:sp>
      <p:sp>
        <p:nvSpPr>
          <p:cNvPr id="13" name="Slide Number Placeholder 4"/>
          <p:cNvSpPr>
            <a:spLocks noGrp="1"/>
          </p:cNvSpPr>
          <p:nvPr>
            <p:ph type="sldNum" sz="quarter" idx="12"/>
          </p:nvPr>
        </p:nvSpPr>
        <p:spPr/>
        <p:txBody>
          <a:bodyPr/>
          <a:lstStyle/>
          <a:p>
            <a:fld id="{B39258A3-5E48-4DEB-92D1-04D845C3CCF7}" type="slidenum">
              <a:rPr lang="en-US"/>
              <a:pPr/>
              <a:t>22</a:t>
            </a:fld>
            <a:endParaRPr lang="en-US"/>
          </a:p>
        </p:txBody>
      </p:sp>
      <p:sp>
        <p:nvSpPr>
          <p:cNvPr id="360452" name="Slide Number Placeholder 2"/>
          <p:cNvSpPr txBox="1">
            <a:spLocks noGrp="1"/>
          </p:cNvSpPr>
          <p:nvPr/>
        </p:nvSpPr>
        <p:spPr bwMode="auto">
          <a:xfrm>
            <a:off x="8337550" y="6534150"/>
            <a:ext cx="5889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eaLnBrk="1" hangingPunct="1"/>
            <a:fld id="{9C673DCF-CE86-477D-A742-23FB4883F1CD}" type="slidenum">
              <a:rPr lang="en-US" sz="1100">
                <a:solidFill>
                  <a:schemeClr val="tx2"/>
                </a:solidFill>
              </a:rPr>
              <a:pPr algn="r" eaLnBrk="1" hangingPunct="1"/>
              <a:t>22</a:t>
            </a:fld>
            <a:endParaRPr lang="en-US" sz="1100">
              <a:solidFill>
                <a:schemeClr val="tx2"/>
              </a:solidFill>
            </a:endParaRPr>
          </a:p>
        </p:txBody>
      </p:sp>
      <p:pic>
        <p:nvPicPr>
          <p:cNvPr id="360485" name="Picture 37" descr="positrons_vs_ti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163" y="3335338"/>
            <a:ext cx="3482975" cy="3198812"/>
          </a:xfrm>
          <a:prstGeom prst="rect">
            <a:avLst/>
          </a:prstGeom>
          <a:noFill/>
          <a:extLst>
            <a:ext uri="{909E8E84-426E-40DD-AFC4-6F175D3DCCD1}">
              <a14:hiddenFill xmlns:a14="http://schemas.microsoft.com/office/drawing/2010/main">
                <a:solidFill>
                  <a:srgbClr val="FFFFFF"/>
                </a:solidFill>
              </a14:hiddenFill>
            </a:ext>
          </a:extLst>
        </p:spPr>
      </p:pic>
      <p:pic>
        <p:nvPicPr>
          <p:cNvPr id="360493" name="Picture 45" descr="ringcover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163" y="3335338"/>
            <a:ext cx="3957637" cy="3201987"/>
          </a:xfrm>
          <a:prstGeom prst="rect">
            <a:avLst/>
          </a:prstGeom>
          <a:noFill/>
          <a:extLst>
            <a:ext uri="{909E8E84-426E-40DD-AFC4-6F175D3DCCD1}">
              <a14:hiddenFill xmlns:a14="http://schemas.microsoft.com/office/drawing/2010/main">
                <a:solidFill>
                  <a:srgbClr val="FFFFFF"/>
                </a:solidFill>
              </a14:hiddenFill>
            </a:ext>
          </a:extLst>
        </p:spPr>
      </p:pic>
      <p:sp>
        <p:nvSpPr>
          <p:cNvPr id="360500" name="Text Box 52"/>
          <p:cNvSpPr txBox="1">
            <a:spLocks noChangeArrowheads="1"/>
          </p:cNvSpPr>
          <p:nvPr/>
        </p:nvSpPr>
        <p:spPr bwMode="auto">
          <a:xfrm>
            <a:off x="136525" y="868363"/>
            <a:ext cx="4573588" cy="175432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itchFamily="34" charset="0"/>
              </a:defRPr>
            </a:lvl1pPr>
            <a:lvl2pPr marL="800100" indent="-342900" algn="l">
              <a:defRPr>
                <a:solidFill>
                  <a:schemeClr val="tx1"/>
                </a:solidFill>
                <a:latin typeface="Arial" pitchFamily="34" charset="0"/>
              </a:defRPr>
            </a:lvl2pPr>
            <a:lvl3pPr marL="1257300" indent="-342900" algn="l">
              <a:defRPr>
                <a:solidFill>
                  <a:schemeClr val="tx1"/>
                </a:solidFill>
                <a:latin typeface="Arial" pitchFamily="34" charset="0"/>
              </a:defRPr>
            </a:lvl3pPr>
            <a:lvl4pPr marL="1714500" indent="-342900" algn="l">
              <a:defRPr>
                <a:solidFill>
                  <a:schemeClr val="tx1"/>
                </a:solidFill>
                <a:latin typeface="Arial" pitchFamily="34" charset="0"/>
              </a:defRPr>
            </a:lvl4pPr>
            <a:lvl5pPr marL="2171700" indent="-342900" algn="l">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Bef>
                <a:spcPct val="50000"/>
              </a:spcBef>
              <a:buFontTx/>
              <a:buAutoNum type="arabicPeriod"/>
            </a:pPr>
            <a:r>
              <a:rPr lang="en-US" sz="1800" dirty="0">
                <a:solidFill>
                  <a:schemeClr val="bg1"/>
                </a:solidFill>
                <a:latin typeface="+mn-lt"/>
              </a:rPr>
              <a:t>Pion decay produces polarized </a:t>
            </a:r>
            <a:r>
              <a:rPr lang="en-US" sz="1800" dirty="0" err="1">
                <a:solidFill>
                  <a:schemeClr val="bg1"/>
                </a:solidFill>
                <a:latin typeface="+mn-lt"/>
              </a:rPr>
              <a:t>muons</a:t>
            </a:r>
            <a:endParaRPr lang="en-US" sz="1800" dirty="0">
              <a:solidFill>
                <a:schemeClr val="bg1"/>
              </a:solidFill>
              <a:latin typeface="+mn-lt"/>
            </a:endParaRPr>
          </a:p>
          <a:p>
            <a:pPr>
              <a:spcBef>
                <a:spcPct val="50000"/>
              </a:spcBef>
              <a:buFontTx/>
              <a:buAutoNum type="arabicPeriod"/>
            </a:pPr>
            <a:r>
              <a:rPr lang="en-US" sz="1800" dirty="0">
                <a:solidFill>
                  <a:schemeClr val="bg1"/>
                </a:solidFill>
                <a:latin typeface="+mn-lt"/>
              </a:rPr>
              <a:t>Precession in magnetic field proportional to anomalous magnetic moment</a:t>
            </a:r>
          </a:p>
          <a:p>
            <a:pPr>
              <a:spcBef>
                <a:spcPct val="50000"/>
              </a:spcBef>
              <a:buFontTx/>
              <a:buAutoNum type="arabicPeriod"/>
            </a:pPr>
            <a:r>
              <a:rPr lang="en-US" sz="1800" dirty="0">
                <a:solidFill>
                  <a:schemeClr val="bg1"/>
                </a:solidFill>
                <a:latin typeface="+mn-lt"/>
              </a:rPr>
              <a:t>Parity-violating decay of </a:t>
            </a:r>
            <a:r>
              <a:rPr lang="en-US" sz="1800" dirty="0" err="1">
                <a:solidFill>
                  <a:schemeClr val="bg1"/>
                </a:solidFill>
                <a:latin typeface="+mn-lt"/>
              </a:rPr>
              <a:t>muons</a:t>
            </a:r>
            <a:r>
              <a:rPr lang="en-US" sz="1800" dirty="0">
                <a:solidFill>
                  <a:schemeClr val="bg1"/>
                </a:solidFill>
                <a:latin typeface="+mn-lt"/>
              </a:rPr>
              <a:t> reveals </a:t>
            </a:r>
            <a:r>
              <a:rPr lang="en-US" sz="1800" dirty="0" err="1">
                <a:solidFill>
                  <a:schemeClr val="bg1"/>
                </a:solidFill>
                <a:latin typeface="+mn-lt"/>
              </a:rPr>
              <a:t>precessed</a:t>
            </a:r>
            <a:r>
              <a:rPr lang="en-US" sz="1800" dirty="0">
                <a:solidFill>
                  <a:schemeClr val="bg1"/>
                </a:solidFill>
                <a:latin typeface="+mn-lt"/>
              </a:rPr>
              <a:t> magnetic moment direction</a:t>
            </a:r>
          </a:p>
        </p:txBody>
      </p:sp>
      <p:pic>
        <p:nvPicPr>
          <p:cNvPr id="360504" name="Picture 56" descr="dk_pip_mup_n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0113" y="868363"/>
            <a:ext cx="4113212" cy="782637"/>
          </a:xfrm>
          <a:prstGeom prst="rect">
            <a:avLst/>
          </a:prstGeom>
          <a:noFill/>
          <a:extLst>
            <a:ext uri="{909E8E84-426E-40DD-AFC4-6F175D3DCCD1}">
              <a14:hiddenFill xmlns:a14="http://schemas.microsoft.com/office/drawing/2010/main">
                <a:solidFill>
                  <a:srgbClr val="FFFFFF"/>
                </a:solidFill>
              </a14:hiddenFill>
            </a:ext>
          </a:extLst>
        </p:spPr>
      </p:pic>
      <p:pic>
        <p:nvPicPr>
          <p:cNvPr id="360505" name="Picture 57" descr="dk_mu_e_nu_n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51463" y="4846638"/>
            <a:ext cx="3198812" cy="1517650"/>
          </a:xfrm>
          <a:prstGeom prst="rect">
            <a:avLst/>
          </a:prstGeom>
          <a:noFill/>
          <a:extLst>
            <a:ext uri="{909E8E84-426E-40DD-AFC4-6F175D3DCCD1}">
              <a14:hiddenFill xmlns:a14="http://schemas.microsoft.com/office/drawing/2010/main">
                <a:solidFill>
                  <a:srgbClr val="FFFFFF"/>
                </a:solidFill>
              </a14:hiddenFill>
            </a:ext>
          </a:extLst>
        </p:spPr>
      </p:pic>
      <p:sp>
        <p:nvSpPr>
          <p:cNvPr id="360506" name="Text Box 58"/>
          <p:cNvSpPr txBox="1">
            <a:spLocks noChangeArrowheads="1"/>
          </p:cNvSpPr>
          <p:nvPr/>
        </p:nvSpPr>
        <p:spPr bwMode="auto">
          <a:xfrm rot="-5400000">
            <a:off x="2669382" y="4647406"/>
            <a:ext cx="2849562"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FF00"/>
                </a:solidFill>
              </a:rPr>
              <a:t>BNL g-2 Experiment</a:t>
            </a:r>
          </a:p>
        </p:txBody>
      </p:sp>
      <p:pic>
        <p:nvPicPr>
          <p:cNvPr id="360508" name="Picture 60" descr="tes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95938" y="1989138"/>
            <a:ext cx="2741612" cy="269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77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60493"/>
                                        </p:tgtEl>
                                        <p:attrNameLst>
                                          <p:attrName>style.visibility</p:attrName>
                                        </p:attrNameLst>
                                      </p:cBhvr>
                                      <p:to>
                                        <p:strVal val="visible"/>
                                      </p:to>
                                    </p:set>
                                    <p:animEffect transition="in" filter="fade">
                                      <p:cBhvr>
                                        <p:cTn id="7" dur="2000"/>
                                        <p:tgtEl>
                                          <p:spTgt spid="360493"/>
                                        </p:tgtEl>
                                      </p:cBhvr>
                                    </p:animEffect>
                                  </p:childTnLst>
                                </p:cTn>
                              </p:par>
                              <p:par>
                                <p:cTn id="8" presetID="10" presetClass="entr" presetSubtype="0" fill="hold" nodeType="withEffect">
                                  <p:stCondLst>
                                    <p:cond delay="0"/>
                                  </p:stCondLst>
                                  <p:childTnLst>
                                    <p:set>
                                      <p:cBhvr>
                                        <p:cTn id="9" dur="1" fill="hold">
                                          <p:stCondLst>
                                            <p:cond delay="0"/>
                                          </p:stCondLst>
                                        </p:cTn>
                                        <p:tgtEl>
                                          <p:spTgt spid="360508"/>
                                        </p:tgtEl>
                                        <p:attrNameLst>
                                          <p:attrName>style.visibility</p:attrName>
                                        </p:attrNameLst>
                                      </p:cBhvr>
                                      <p:to>
                                        <p:strVal val="visible"/>
                                      </p:to>
                                    </p:set>
                                    <p:animEffect transition="in" filter="fade">
                                      <p:cBhvr>
                                        <p:cTn id="10" dur="2000"/>
                                        <p:tgtEl>
                                          <p:spTgt spid="36050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60505"/>
                                        </p:tgtEl>
                                        <p:attrNameLst>
                                          <p:attrName>style.visibility</p:attrName>
                                        </p:attrNameLst>
                                      </p:cBhvr>
                                      <p:to>
                                        <p:strVal val="visible"/>
                                      </p:to>
                                    </p:set>
                                    <p:animEffect transition="in" filter="fade">
                                      <p:cBhvr>
                                        <p:cTn id="15" dur="2000"/>
                                        <p:tgtEl>
                                          <p:spTgt spid="360505"/>
                                        </p:tgtEl>
                                      </p:cBhvr>
                                    </p:animEffect>
                                  </p:childTnLst>
                                </p:cTn>
                              </p:par>
                              <p:par>
                                <p:cTn id="16" presetID="10" presetClass="exit" presetSubtype="0" fill="hold" nodeType="withEffect">
                                  <p:stCondLst>
                                    <p:cond delay="0"/>
                                  </p:stCondLst>
                                  <p:childTnLst>
                                    <p:animEffect transition="out" filter="fade">
                                      <p:cBhvr>
                                        <p:cTn id="17" dur="2000"/>
                                        <p:tgtEl>
                                          <p:spTgt spid="360493"/>
                                        </p:tgtEl>
                                      </p:cBhvr>
                                    </p:animEffect>
                                    <p:set>
                                      <p:cBhvr>
                                        <p:cTn id="18" dur="1" fill="hold">
                                          <p:stCondLst>
                                            <p:cond delay="1999"/>
                                          </p:stCondLst>
                                        </p:cTn>
                                        <p:tgtEl>
                                          <p:spTgt spid="360493"/>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60485"/>
                                        </p:tgtEl>
                                        <p:attrNameLst>
                                          <p:attrName>style.visibility</p:attrName>
                                        </p:attrNameLst>
                                      </p:cBhvr>
                                      <p:to>
                                        <p:strVal val="visible"/>
                                      </p:to>
                                    </p:set>
                                    <p:animEffect transition="in" filter="fade">
                                      <p:cBhvr>
                                        <p:cTn id="21" dur="2000"/>
                                        <p:tgtEl>
                                          <p:spTgt spid="36048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0506"/>
                                        </p:tgtEl>
                                        <p:attrNameLst>
                                          <p:attrName>style.visibility</p:attrName>
                                        </p:attrNameLst>
                                      </p:cBhvr>
                                      <p:to>
                                        <p:strVal val="visible"/>
                                      </p:to>
                                    </p:set>
                                    <p:animEffect transition="in" filter="fade">
                                      <p:cBhvr>
                                        <p:cTn id="24" dur="2000"/>
                                        <p:tgtEl>
                                          <p:spTgt spid="360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50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80" name="Rectangle 4"/>
          <p:cNvSpPr>
            <a:spLocks noGrp="1" noRot="1" noChangeArrowheads="1"/>
          </p:cNvSpPr>
          <p:nvPr>
            <p:ph type="title"/>
          </p:nvPr>
        </p:nvSpPr>
        <p:spPr/>
        <p:txBody>
          <a:bodyPr/>
          <a:lstStyle/>
          <a:p>
            <a:r>
              <a:rPr lang="en-US"/>
              <a:t>Theory Meets Experiment</a:t>
            </a:r>
          </a:p>
        </p:txBody>
      </p:sp>
      <p:sp>
        <p:nvSpPr>
          <p:cNvPr id="14" name="Date Placeholder 2"/>
          <p:cNvSpPr>
            <a:spLocks noGrp="1"/>
          </p:cNvSpPr>
          <p:nvPr>
            <p:ph type="dt" sz="half" idx="10"/>
          </p:nvPr>
        </p:nvSpPr>
        <p:spPr/>
        <p:txBody>
          <a:bodyPr/>
          <a:lstStyle/>
          <a:p>
            <a:r>
              <a:rPr lang="en-US" smtClean="0"/>
              <a:t>Craig Dukes / Virginia</a:t>
            </a:r>
            <a:endParaRPr lang="en-US"/>
          </a:p>
        </p:txBody>
      </p:sp>
      <p:sp>
        <p:nvSpPr>
          <p:cNvPr id="15" name="Footer Placeholder 3"/>
          <p:cNvSpPr>
            <a:spLocks noGrp="1"/>
          </p:cNvSpPr>
          <p:nvPr>
            <p:ph type="ftr" sz="quarter" idx="11"/>
          </p:nvPr>
        </p:nvSpPr>
        <p:spPr/>
        <p:txBody>
          <a:bodyPr/>
          <a:lstStyle/>
          <a:p>
            <a:r>
              <a:rPr lang="en-US" smtClean="0"/>
              <a:t>BCVSPIN:  Rare Decays at Fermilab</a:t>
            </a:r>
            <a:endParaRPr lang="en-US" baseline="30000"/>
          </a:p>
        </p:txBody>
      </p:sp>
      <p:sp>
        <p:nvSpPr>
          <p:cNvPr id="16" name="Slide Number Placeholder 4"/>
          <p:cNvSpPr>
            <a:spLocks noGrp="1"/>
          </p:cNvSpPr>
          <p:nvPr>
            <p:ph type="sldNum" sz="quarter" idx="12"/>
          </p:nvPr>
        </p:nvSpPr>
        <p:spPr/>
        <p:txBody>
          <a:bodyPr/>
          <a:lstStyle/>
          <a:p>
            <a:fld id="{9A8BDCE5-D162-4A28-AF9D-61504951F9C9}" type="slidenum">
              <a:rPr lang="en-US"/>
              <a:pPr/>
              <a:t>23</a:t>
            </a:fld>
            <a:endParaRPr lang="en-US"/>
          </a:p>
        </p:txBody>
      </p:sp>
      <p:pic>
        <p:nvPicPr>
          <p:cNvPr id="434181" name="Picture 5" descr="muon_g2_vs_year_pres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006475"/>
            <a:ext cx="4945062" cy="5483225"/>
          </a:xfrm>
          <a:prstGeom prst="rect">
            <a:avLst/>
          </a:prstGeom>
          <a:noFill/>
          <a:extLst>
            <a:ext uri="{909E8E84-426E-40DD-AFC4-6F175D3DCCD1}">
              <a14:hiddenFill xmlns:a14="http://schemas.microsoft.com/office/drawing/2010/main">
                <a:solidFill>
                  <a:srgbClr val="FFFFFF"/>
                </a:solidFill>
              </a14:hiddenFill>
            </a:ext>
          </a:extLst>
        </p:spPr>
      </p:pic>
      <p:sp>
        <p:nvSpPr>
          <p:cNvPr id="434186" name="AutoShape 10"/>
          <p:cNvSpPr>
            <a:spLocks noChangeArrowheads="1"/>
          </p:cNvSpPr>
          <p:nvPr/>
        </p:nvSpPr>
        <p:spPr bwMode="auto">
          <a:xfrm>
            <a:off x="2016125" y="838200"/>
            <a:ext cx="5029200" cy="1143000"/>
          </a:xfrm>
          <a:prstGeom prst="roundRect">
            <a:avLst>
              <a:gd name="adj" fmla="val 16667"/>
            </a:avLst>
          </a:prstGeom>
          <a:solidFill>
            <a:srgbClr val="FF0000"/>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dirty="0">
                <a:solidFill>
                  <a:schemeClr val="bg1"/>
                </a:solidFill>
              </a:rPr>
              <a:t>Theory and experiment differ by </a:t>
            </a:r>
            <a:r>
              <a:rPr lang="en-US" sz="2000" dirty="0" smtClean="0">
                <a:solidFill>
                  <a:schemeClr val="bg1"/>
                </a:solidFill>
              </a:rPr>
              <a:t>&gt; 3</a:t>
            </a:r>
            <a:r>
              <a:rPr lang="en-US" sz="2000" dirty="0" smtClean="0">
                <a:solidFill>
                  <a:schemeClr val="bg1"/>
                </a:solidFill>
                <a:latin typeface="Symbol" pitchFamily="18" charset="2"/>
              </a:rPr>
              <a:t>s</a:t>
            </a:r>
            <a:endParaRPr lang="en-US" sz="2000" dirty="0">
              <a:solidFill>
                <a:schemeClr val="bg1"/>
              </a:solidFill>
              <a:latin typeface="Symbol" pitchFamily="18" charset="2"/>
            </a:endParaRPr>
          </a:p>
          <a:p>
            <a:pPr algn="ctr">
              <a:buFont typeface="Symbol" pitchFamily="18" charset="2"/>
              <a:buChar char="D"/>
            </a:pPr>
            <a:r>
              <a:rPr lang="en-US" sz="2000" dirty="0">
                <a:solidFill>
                  <a:schemeClr val="bg1"/>
                </a:solidFill>
              </a:rPr>
              <a:t>= (</a:t>
            </a:r>
            <a:r>
              <a:rPr lang="en-US" sz="2000" dirty="0" smtClean="0">
                <a:solidFill>
                  <a:schemeClr val="bg1"/>
                </a:solidFill>
              </a:rPr>
              <a:t>296</a:t>
            </a:r>
            <a:r>
              <a:rPr lang="en-US" sz="2000" dirty="0" smtClean="0">
                <a:solidFill>
                  <a:schemeClr val="bg1"/>
                </a:solidFill>
                <a:sym typeface="Symbol" pitchFamily="18" charset="2"/>
              </a:rPr>
              <a:t>81)x10</a:t>
            </a:r>
            <a:r>
              <a:rPr lang="en-US" sz="2000" baseline="30000" dirty="0" smtClean="0">
                <a:solidFill>
                  <a:schemeClr val="bg1"/>
                </a:solidFill>
                <a:sym typeface="Symbol" pitchFamily="18" charset="2"/>
              </a:rPr>
              <a:t>-11</a:t>
            </a:r>
            <a:r>
              <a:rPr lang="en-US" sz="2000" dirty="0" smtClean="0">
                <a:solidFill>
                  <a:schemeClr val="bg1"/>
                </a:solidFill>
                <a:sym typeface="Symbol" pitchFamily="18" charset="2"/>
              </a:rPr>
              <a:t> </a:t>
            </a:r>
            <a:endParaRPr lang="en-US" sz="2000" dirty="0">
              <a:solidFill>
                <a:schemeClr val="bg1"/>
              </a:solidFill>
              <a:sym typeface="Symbol" pitchFamily="18" charset="2"/>
            </a:endParaRPr>
          </a:p>
          <a:p>
            <a:pPr algn="ctr">
              <a:buFont typeface="Symbol" pitchFamily="18" charset="2"/>
              <a:buNone/>
            </a:pPr>
            <a:r>
              <a:rPr lang="en-US" sz="2000" dirty="0">
                <a:solidFill>
                  <a:schemeClr val="bg1"/>
                </a:solidFill>
              </a:rPr>
              <a:t>New Physics?</a:t>
            </a:r>
          </a:p>
        </p:txBody>
      </p:sp>
      <p:grpSp>
        <p:nvGrpSpPr>
          <p:cNvPr id="4" name="Group 3"/>
          <p:cNvGrpSpPr/>
          <p:nvPr/>
        </p:nvGrpSpPr>
        <p:grpSpPr>
          <a:xfrm>
            <a:off x="2057400" y="1942976"/>
            <a:ext cx="5029200" cy="4540498"/>
            <a:chOff x="2104496" y="1527186"/>
            <a:chExt cx="5867400" cy="4540498"/>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4496" y="1527186"/>
              <a:ext cx="5867400" cy="4540498"/>
            </a:xfrm>
            <a:prstGeom prst="rect">
              <a:avLst/>
            </a:prstGeom>
          </p:spPr>
        </p:pic>
        <p:sp>
          <p:nvSpPr>
            <p:cNvPr id="20" name="Text Box 9"/>
            <p:cNvSpPr txBox="1">
              <a:spLocks noChangeArrowheads="1"/>
            </p:cNvSpPr>
            <p:nvPr/>
          </p:nvSpPr>
          <p:spPr bwMode="auto">
            <a:xfrm rot="16200000">
              <a:off x="3478540" y="4534606"/>
              <a:ext cx="144780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400" dirty="0" smtClean="0">
                  <a:solidFill>
                    <a:srgbClr val="FFFF00"/>
                  </a:solidFill>
                </a:rPr>
                <a:t>Theory</a:t>
              </a:r>
              <a:endParaRPr lang="en-US" sz="2400" dirty="0">
                <a:solidFill>
                  <a:srgbClr val="FFFF00"/>
                </a:solidFill>
              </a:endParaRPr>
            </a:p>
          </p:txBody>
        </p:sp>
      </p:grpSp>
      <p:pic>
        <p:nvPicPr>
          <p:cNvPr id="434187" name="Picture 11" descr="muon_g2_time_winners_los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5" y="2057400"/>
            <a:ext cx="8226425" cy="3173413"/>
          </a:xfrm>
          <a:prstGeom prst="rect">
            <a:avLst/>
          </a:prstGeom>
          <a:noFill/>
          <a:extLst>
            <a:ext uri="{909E8E84-426E-40DD-AFC4-6F175D3DCCD1}">
              <a14:hiddenFill xmlns:a14="http://schemas.microsoft.com/office/drawing/2010/main">
                <a:solidFill>
                  <a:srgbClr val="FFFFFF"/>
                </a:solidFill>
              </a14:hiddenFill>
            </a:ext>
          </a:extLst>
        </p:spPr>
      </p:pic>
      <p:pic>
        <p:nvPicPr>
          <p:cNvPr id="434189" name="Picture 13" descr="Blagojevi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6225" y="2557462"/>
            <a:ext cx="1984375" cy="2284413"/>
          </a:xfrm>
          <a:prstGeom prst="rect">
            <a:avLst/>
          </a:prstGeom>
          <a:noFill/>
          <a:extLst>
            <a:ext uri="{909E8E84-426E-40DD-AFC4-6F175D3DCCD1}">
              <a14:hiddenFill xmlns:a14="http://schemas.microsoft.com/office/drawing/2010/main">
                <a:solidFill>
                  <a:srgbClr val="FFFFFF"/>
                </a:solidFill>
              </a14:hiddenFill>
            </a:ext>
          </a:extLst>
        </p:spPr>
      </p:pic>
      <p:sp>
        <p:nvSpPr>
          <p:cNvPr id="434188" name="Oval 12"/>
          <p:cNvSpPr>
            <a:spLocks noChangeArrowheads="1"/>
          </p:cNvSpPr>
          <p:nvPr/>
        </p:nvSpPr>
        <p:spPr bwMode="auto">
          <a:xfrm>
            <a:off x="2286000" y="3989387"/>
            <a:ext cx="2438400" cy="1116013"/>
          </a:xfrm>
          <a:prstGeom prst="ellipse">
            <a:avLst/>
          </a:prstGeom>
          <a:noFill/>
          <a:ln w="63500" algn="ctr">
            <a:solidFill>
              <a:srgbClr val="FF0000"/>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1314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4186"/>
                                        </p:tgtEl>
                                        <p:attrNameLst>
                                          <p:attrName>style.visibility</p:attrName>
                                        </p:attrNameLst>
                                      </p:cBhvr>
                                      <p:to>
                                        <p:strVal val="visible"/>
                                      </p:to>
                                    </p:set>
                                    <p:animEffect transition="in" filter="fade">
                                      <p:cBhvr>
                                        <p:cTn id="7" dur="2000"/>
                                        <p:tgtEl>
                                          <p:spTgt spid="434186"/>
                                        </p:tgtEl>
                                      </p:cBhvr>
                                    </p:animEffect>
                                  </p:childTnLst>
                                </p:cTn>
                              </p:par>
                              <p:par>
                                <p:cTn id="8" presetID="10" presetClass="exit" presetSubtype="0" fill="hold" nodeType="withEffect">
                                  <p:stCondLst>
                                    <p:cond delay="0"/>
                                  </p:stCondLst>
                                  <p:childTnLst>
                                    <p:animEffect transition="out" filter="fade">
                                      <p:cBhvr>
                                        <p:cTn id="9" dur="500"/>
                                        <p:tgtEl>
                                          <p:spTgt spid="434181"/>
                                        </p:tgtEl>
                                      </p:cBhvr>
                                    </p:animEffect>
                                    <p:set>
                                      <p:cBhvr>
                                        <p:cTn id="10" dur="1" fill="hold">
                                          <p:stCondLst>
                                            <p:cond delay="499"/>
                                          </p:stCondLst>
                                        </p:cTn>
                                        <p:tgtEl>
                                          <p:spTgt spid="434181"/>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434187"/>
                                        </p:tgtEl>
                                        <p:attrNameLst>
                                          <p:attrName>style.visibility</p:attrName>
                                        </p:attrNameLst>
                                      </p:cBhvr>
                                      <p:to>
                                        <p:strVal val="visible"/>
                                      </p:to>
                                    </p:set>
                                    <p:anim calcmode="lin" valueType="num">
                                      <p:cBhvr>
                                        <p:cTn id="18" dur="500" fill="hold"/>
                                        <p:tgtEl>
                                          <p:spTgt spid="434187"/>
                                        </p:tgtEl>
                                        <p:attrNameLst>
                                          <p:attrName>ppt_w</p:attrName>
                                        </p:attrNameLst>
                                      </p:cBhvr>
                                      <p:tavLst>
                                        <p:tav tm="0">
                                          <p:val>
                                            <p:fltVal val="0"/>
                                          </p:val>
                                        </p:tav>
                                        <p:tav tm="100000">
                                          <p:val>
                                            <p:strVal val="#ppt_w"/>
                                          </p:val>
                                        </p:tav>
                                      </p:tavLst>
                                    </p:anim>
                                    <p:anim calcmode="lin" valueType="num">
                                      <p:cBhvr>
                                        <p:cTn id="19" dur="500" fill="hold"/>
                                        <p:tgtEl>
                                          <p:spTgt spid="434187"/>
                                        </p:tgtEl>
                                        <p:attrNameLst>
                                          <p:attrName>ppt_h</p:attrName>
                                        </p:attrNameLst>
                                      </p:cBhvr>
                                      <p:tavLst>
                                        <p:tav tm="0">
                                          <p:val>
                                            <p:fltVal val="0"/>
                                          </p:val>
                                        </p:tav>
                                        <p:tav tm="100000">
                                          <p:val>
                                            <p:strVal val="#ppt_h"/>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434188"/>
                                        </p:tgtEl>
                                        <p:attrNameLst>
                                          <p:attrName>style.visibility</p:attrName>
                                        </p:attrNameLst>
                                      </p:cBhvr>
                                      <p:to>
                                        <p:strVal val="visible"/>
                                      </p:to>
                                    </p:set>
                                    <p:animEffect transition="in" filter="fade">
                                      <p:cBhvr>
                                        <p:cTn id="22" dur="2000"/>
                                        <p:tgtEl>
                                          <p:spTgt spid="43418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434189"/>
                                        </p:tgtEl>
                                        <p:attrNameLst>
                                          <p:attrName>style.visibility</p:attrName>
                                        </p:attrNameLst>
                                      </p:cBhvr>
                                      <p:to>
                                        <p:strVal val="visible"/>
                                      </p:to>
                                    </p:set>
                                    <p:anim calcmode="lin" valueType="num">
                                      <p:cBhvr>
                                        <p:cTn id="27" dur="500" fill="hold"/>
                                        <p:tgtEl>
                                          <p:spTgt spid="434189"/>
                                        </p:tgtEl>
                                        <p:attrNameLst>
                                          <p:attrName>ppt_w</p:attrName>
                                        </p:attrNameLst>
                                      </p:cBhvr>
                                      <p:tavLst>
                                        <p:tav tm="0">
                                          <p:val>
                                            <p:fltVal val="0"/>
                                          </p:val>
                                        </p:tav>
                                        <p:tav tm="100000">
                                          <p:val>
                                            <p:strVal val="#ppt_w"/>
                                          </p:val>
                                        </p:tav>
                                      </p:tavLst>
                                    </p:anim>
                                    <p:anim calcmode="lin" valueType="num">
                                      <p:cBhvr>
                                        <p:cTn id="28" dur="500" fill="hold"/>
                                        <p:tgtEl>
                                          <p:spTgt spid="4341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6" grpId="0" animBg="1"/>
      <p:bldP spid="43418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80" name="Rectangle 4"/>
          <p:cNvSpPr>
            <a:spLocks noGrp="1" noRot="1" noChangeArrowheads="1"/>
          </p:cNvSpPr>
          <p:nvPr>
            <p:ph type="title"/>
          </p:nvPr>
        </p:nvSpPr>
        <p:spPr/>
        <p:txBody>
          <a:bodyPr/>
          <a:lstStyle/>
          <a:p>
            <a:r>
              <a:rPr lang="en-US" dirty="0" smtClean="0"/>
              <a:t>Pushing the Precision at </a:t>
            </a:r>
            <a:r>
              <a:rPr lang="en-US" dirty="0" err="1" smtClean="0"/>
              <a:t>Fermilab</a:t>
            </a:r>
            <a:r>
              <a:rPr lang="en-US" dirty="0" smtClean="0"/>
              <a:t>:  E989</a:t>
            </a:r>
            <a:endParaRPr lang="en-US" dirty="0"/>
          </a:p>
        </p:txBody>
      </p:sp>
      <p:sp>
        <p:nvSpPr>
          <p:cNvPr id="14" name="Date Placeholder 2"/>
          <p:cNvSpPr>
            <a:spLocks noGrp="1"/>
          </p:cNvSpPr>
          <p:nvPr>
            <p:ph type="dt" sz="half" idx="10"/>
          </p:nvPr>
        </p:nvSpPr>
        <p:spPr/>
        <p:txBody>
          <a:bodyPr/>
          <a:lstStyle/>
          <a:p>
            <a:r>
              <a:rPr lang="en-US" smtClean="0"/>
              <a:t>Craig Dukes / Virginia</a:t>
            </a:r>
            <a:endParaRPr lang="en-US"/>
          </a:p>
        </p:txBody>
      </p:sp>
      <p:sp>
        <p:nvSpPr>
          <p:cNvPr id="15" name="Footer Placeholder 3"/>
          <p:cNvSpPr>
            <a:spLocks noGrp="1"/>
          </p:cNvSpPr>
          <p:nvPr>
            <p:ph type="ftr" sz="quarter" idx="11"/>
          </p:nvPr>
        </p:nvSpPr>
        <p:spPr/>
        <p:txBody>
          <a:bodyPr/>
          <a:lstStyle/>
          <a:p>
            <a:r>
              <a:rPr lang="en-US" smtClean="0"/>
              <a:t>BCVSPIN:  Rare Decays at Fermilab</a:t>
            </a:r>
            <a:endParaRPr lang="en-US" baseline="30000"/>
          </a:p>
        </p:txBody>
      </p:sp>
      <p:sp>
        <p:nvSpPr>
          <p:cNvPr id="16" name="Slide Number Placeholder 4"/>
          <p:cNvSpPr>
            <a:spLocks noGrp="1"/>
          </p:cNvSpPr>
          <p:nvPr>
            <p:ph type="sldNum" sz="quarter" idx="12"/>
          </p:nvPr>
        </p:nvSpPr>
        <p:spPr/>
        <p:txBody>
          <a:bodyPr/>
          <a:lstStyle/>
          <a:p>
            <a:fld id="{9A8BDCE5-D162-4A28-AF9D-61504951F9C9}" type="slidenum">
              <a:rPr lang="en-US"/>
              <a:pPr/>
              <a:t>24</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744682"/>
            <a:ext cx="4915006" cy="54864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856821614"/>
              </p:ext>
            </p:extLst>
          </p:nvPr>
        </p:nvGraphicFramePr>
        <p:xfrm>
          <a:off x="5105400" y="2743200"/>
          <a:ext cx="3962400" cy="1981200"/>
        </p:xfrm>
        <a:graphic>
          <a:graphicData uri="http://schemas.openxmlformats.org/drawingml/2006/table">
            <a:tbl>
              <a:tblPr firstRow="1" bandRow="1">
                <a:tableStyleId>{5C22544A-7EE6-4342-B048-85BDC9FD1C3A}</a:tableStyleId>
              </a:tblPr>
              <a:tblGrid>
                <a:gridCol w="1378227"/>
                <a:gridCol w="1015724"/>
                <a:gridCol w="448639"/>
                <a:gridCol w="1119810"/>
              </a:tblGrid>
              <a:tr h="370840">
                <a:tc gridSpan="4">
                  <a:txBody>
                    <a:bodyPr/>
                    <a:lstStyle/>
                    <a:p>
                      <a:pPr algn="ctr"/>
                      <a:r>
                        <a:rPr lang="en-US" sz="2000" dirty="0" smtClean="0"/>
                        <a:t>Error Budget (ppm)</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2000" dirty="0" smtClean="0"/>
                        <a:t> </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BNL</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smtClean="0"/>
                        <a:t>Fermilab</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2000" dirty="0" smtClean="0"/>
                        <a:t>Statistical</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0.46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Calibri"/>
                          <a:cs typeface="Calibri"/>
                        </a:rPr>
                        <a: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0.10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2000" dirty="0" smtClean="0"/>
                        <a:t>Systematic</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0.18</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Calibri"/>
                          <a:cs typeface="Calibri"/>
                        </a:rPr>
                        <a: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0.07</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2000" dirty="0" smtClean="0"/>
                        <a:t>Total:</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0.54</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Calibri"/>
                          <a:cs typeface="Calibri"/>
                        </a:rPr>
                        <a: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0.14</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TextBox 2"/>
          <p:cNvSpPr txBox="1"/>
          <p:nvPr/>
        </p:nvSpPr>
        <p:spPr>
          <a:xfrm>
            <a:off x="6362700" y="5020270"/>
            <a:ext cx="2705100" cy="923330"/>
          </a:xfrm>
          <a:prstGeom prst="rect">
            <a:avLst/>
          </a:prstGeom>
          <a:noFill/>
        </p:spPr>
        <p:txBody>
          <a:bodyPr wrap="square" rtlCol="0">
            <a:spAutoFit/>
          </a:bodyPr>
          <a:lstStyle/>
          <a:p>
            <a:pPr marL="223838" indent="-223838">
              <a:buFont typeface="Arial" pitchFamily="34" charset="0"/>
              <a:buChar char="•"/>
            </a:pPr>
            <a:r>
              <a:rPr lang="en-US" dirty="0" smtClean="0">
                <a:solidFill>
                  <a:schemeClr val="bg1"/>
                </a:solidFill>
              </a:rPr>
              <a:t>20X more beam</a:t>
            </a:r>
          </a:p>
          <a:p>
            <a:pPr marL="223838" indent="-223838">
              <a:buFont typeface="Arial" pitchFamily="34" charset="0"/>
              <a:buChar char="•"/>
            </a:pPr>
            <a:r>
              <a:rPr lang="en-US" dirty="0" smtClean="0">
                <a:solidFill>
                  <a:schemeClr val="bg1"/>
                </a:solidFill>
              </a:rPr>
              <a:t>Better calorimeter/DAQ</a:t>
            </a:r>
          </a:p>
          <a:p>
            <a:pPr marL="223838" indent="-223838">
              <a:buFont typeface="Arial" pitchFamily="34" charset="0"/>
              <a:buChar char="•"/>
            </a:pPr>
            <a:r>
              <a:rPr lang="en-US" dirty="0" smtClean="0">
                <a:solidFill>
                  <a:schemeClr val="bg1"/>
                </a:solidFill>
              </a:rPr>
              <a:t>Longer </a:t>
            </a:r>
            <a:r>
              <a:rPr lang="en-US" dirty="0" err="1" smtClean="0">
                <a:solidFill>
                  <a:schemeClr val="bg1"/>
                </a:solidFill>
              </a:rPr>
              <a:t>beamline</a:t>
            </a:r>
            <a:endParaRPr lang="en-US" dirty="0">
              <a:solidFill>
                <a:schemeClr val="bg1"/>
              </a:solidFill>
            </a:endParaRPr>
          </a:p>
        </p:txBody>
      </p:sp>
      <p:sp>
        <p:nvSpPr>
          <p:cNvPr id="5" name="Right Brace 4"/>
          <p:cNvSpPr/>
          <p:nvPr/>
        </p:nvSpPr>
        <p:spPr>
          <a:xfrm rot="16200000">
            <a:off x="7448550" y="3743920"/>
            <a:ext cx="381000" cy="2552700"/>
          </a:xfrm>
          <a:prstGeom prst="rightBrace">
            <a:avLst>
              <a:gd name="adj1" fmla="val 8333"/>
              <a:gd name="adj2" fmla="val 83379"/>
            </a:avLst>
          </a:prstGeom>
          <a:noFill/>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Oval 3"/>
          <p:cNvSpPr/>
          <p:nvPr/>
        </p:nvSpPr>
        <p:spPr>
          <a:xfrm>
            <a:off x="5638800" y="1143000"/>
            <a:ext cx="2667000" cy="1143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00"/>
                </a:solidFill>
              </a:rPr>
              <a:t>Approved February 2011</a:t>
            </a:r>
            <a:endParaRPr lang="en-US" sz="2000" dirty="0">
              <a:solidFill>
                <a:srgbClr val="FFFF00"/>
              </a:solidFill>
            </a:endParaRPr>
          </a:p>
        </p:txBody>
      </p:sp>
    </p:spTree>
    <p:extLst>
      <p:ext uri="{BB962C8B-B14F-4D97-AF65-F5344CB8AC3E}">
        <p14:creationId xmlns:p14="http://schemas.microsoft.com/office/powerpoint/2010/main" val="148504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906" name="Rectangle 2"/>
          <p:cNvSpPr>
            <a:spLocks noGrp="1" noChangeArrowheads="1"/>
          </p:cNvSpPr>
          <p:nvPr>
            <p:ph type="title"/>
          </p:nvPr>
        </p:nvSpPr>
        <p:spPr/>
        <p:txBody>
          <a:bodyPr/>
          <a:lstStyle/>
          <a:p>
            <a:r>
              <a:rPr lang="en-US" dirty="0" smtClean="0"/>
              <a:t>Moving the </a:t>
            </a:r>
            <a:r>
              <a:rPr lang="en-US" sz="2800" dirty="0" smtClean="0"/>
              <a:t>BNL Magnet to </a:t>
            </a:r>
            <a:r>
              <a:rPr lang="en-US" sz="2800" dirty="0" err="1" smtClean="0"/>
              <a:t>Fermilab</a:t>
            </a:r>
            <a:endParaRPr lang="en-US" sz="2800" dirty="0"/>
          </a:p>
        </p:txBody>
      </p:sp>
      <p:pic>
        <p:nvPicPr>
          <p:cNvPr id="1531908" name="Picture 4"/>
          <p:cNvPicPr>
            <a:picLocks noChangeAspect="1" noChangeArrowheads="1"/>
          </p:cNvPicPr>
          <p:nvPr/>
        </p:nvPicPr>
        <p:blipFill>
          <a:blip r:embed="rId2"/>
          <a:srcRect/>
          <a:stretch>
            <a:fillRect/>
          </a:stretch>
        </p:blipFill>
        <p:spPr bwMode="auto">
          <a:xfrm>
            <a:off x="504528" y="861646"/>
            <a:ext cx="3499379" cy="2743200"/>
          </a:xfrm>
          <a:prstGeom prst="rect">
            <a:avLst/>
          </a:prstGeom>
          <a:noFill/>
          <a:ln w="12700">
            <a:noFill/>
            <a:miter lim="800000"/>
            <a:headEnd/>
            <a:tailEnd/>
          </a:ln>
          <a:effectLst/>
        </p:spPr>
      </p:pic>
      <p:pic>
        <p:nvPicPr>
          <p:cNvPr id="1531909" name="Picture 5"/>
          <p:cNvPicPr>
            <a:picLocks noChangeAspect="1" noChangeArrowheads="1"/>
          </p:cNvPicPr>
          <p:nvPr/>
        </p:nvPicPr>
        <p:blipFill>
          <a:blip r:embed="rId3"/>
          <a:srcRect/>
          <a:stretch>
            <a:fillRect/>
          </a:stretch>
        </p:blipFill>
        <p:spPr bwMode="auto">
          <a:xfrm>
            <a:off x="4953000" y="814754"/>
            <a:ext cx="3524611" cy="2743200"/>
          </a:xfrm>
          <a:prstGeom prst="rect">
            <a:avLst/>
          </a:prstGeom>
          <a:noFill/>
          <a:ln w="12700">
            <a:noFill/>
            <a:miter lim="800000"/>
            <a:headEnd/>
            <a:tailEnd/>
          </a:ln>
          <a:effectLst/>
        </p:spPr>
      </p:pic>
      <p:pic>
        <p:nvPicPr>
          <p:cNvPr id="1531916" name="Picture 12" descr="Barge%20tow"/>
          <p:cNvPicPr>
            <a:picLocks noChangeAspect="1" noChangeArrowheads="1"/>
          </p:cNvPicPr>
          <p:nvPr/>
        </p:nvPicPr>
        <p:blipFill>
          <a:blip r:embed="rId4"/>
          <a:srcRect/>
          <a:stretch>
            <a:fillRect/>
          </a:stretch>
        </p:blipFill>
        <p:spPr bwMode="auto">
          <a:xfrm>
            <a:off x="418808" y="3733800"/>
            <a:ext cx="3670817" cy="2505456"/>
          </a:xfrm>
          <a:prstGeom prst="rect">
            <a:avLst/>
          </a:prstGeom>
          <a:noFill/>
        </p:spPr>
      </p:pic>
      <p:sp>
        <p:nvSpPr>
          <p:cNvPr id="3" name="AutoShape 3"/>
          <p:cNvSpPr>
            <a:spLocks noChangeAspect="1" noChangeArrowheads="1" noTextEdit="1"/>
          </p:cNvSpPr>
          <p:nvPr/>
        </p:nvSpPr>
        <p:spPr bwMode="auto">
          <a:xfrm>
            <a:off x="4343400" y="3716718"/>
            <a:ext cx="44608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716718"/>
            <a:ext cx="4468813"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en-US" smtClean="0"/>
              <a:t>Craig Dukes / Virginia</a:t>
            </a:r>
            <a:endParaRPr lang="en-US"/>
          </a:p>
        </p:txBody>
      </p:sp>
      <p:sp>
        <p:nvSpPr>
          <p:cNvPr id="5" name="Footer Placeholder 4"/>
          <p:cNvSpPr>
            <a:spLocks noGrp="1"/>
          </p:cNvSpPr>
          <p:nvPr>
            <p:ph type="ftr" sz="quarter" idx="11"/>
          </p:nvPr>
        </p:nvSpPr>
        <p:spPr/>
        <p:txBody>
          <a:bodyPr/>
          <a:lstStyle/>
          <a:p>
            <a:r>
              <a:rPr lang="en-US" smtClean="0"/>
              <a:t>BCVSPIN:  Rare Decays at Fermilab</a:t>
            </a:r>
            <a:endParaRPr lang="en-US"/>
          </a:p>
        </p:txBody>
      </p:sp>
      <p:sp>
        <p:nvSpPr>
          <p:cNvPr id="6" name="Slide Number Placeholder 5"/>
          <p:cNvSpPr>
            <a:spLocks noGrp="1"/>
          </p:cNvSpPr>
          <p:nvPr>
            <p:ph type="sldNum" sz="quarter" idx="12"/>
          </p:nvPr>
        </p:nvSpPr>
        <p:spPr/>
        <p:txBody>
          <a:bodyPr/>
          <a:lstStyle/>
          <a:p>
            <a:fld id="{C95F3207-39C2-4B35-9EBF-195B2F555FC9}" type="slidenum">
              <a:rPr lang="en-US" smtClean="0"/>
              <a:t>25</a:t>
            </a:fld>
            <a:endParaRPr lang="en-US"/>
          </a:p>
        </p:txBody>
      </p:sp>
    </p:spTree>
    <p:extLst>
      <p:ext uri="{BB962C8B-B14F-4D97-AF65-F5344CB8AC3E}">
        <p14:creationId xmlns:p14="http://schemas.microsoft.com/office/powerpoint/2010/main" val="310922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SUSY Meets </a:t>
            </a:r>
            <a:r>
              <a:rPr lang="en-US" dirty="0" err="1" smtClean="0"/>
              <a:t>Muon</a:t>
            </a:r>
            <a:r>
              <a:rPr lang="en-US" dirty="0" smtClean="0"/>
              <a:t> g-2</a:t>
            </a:r>
            <a:endParaRPr lang="en-US" dirty="0"/>
          </a:p>
        </p:txBody>
      </p:sp>
      <p:sp>
        <p:nvSpPr>
          <p:cNvPr id="3" name="Date Placeholder 2"/>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Rare Decays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26</a:t>
            </a:fld>
            <a:endParaRPr lang="en-US" dirty="0"/>
          </a:p>
        </p:txBody>
      </p:sp>
      <p:pic>
        <p:nvPicPr>
          <p:cNvPr id="7"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r="-1379"/>
          <a:stretch/>
        </p:blipFill>
        <p:spPr bwMode="auto">
          <a:xfrm>
            <a:off x="2209800" y="838200"/>
            <a:ext cx="4480560" cy="4397375"/>
          </a:xfrm>
          <a:prstGeom prst="rect">
            <a:avLst/>
          </a:prstGeom>
          <a:solidFill>
            <a:schemeClr val="bg1"/>
          </a:solidFill>
          <a:ln w="12700">
            <a:solidFill>
              <a:schemeClr val="tx1"/>
            </a:solidFill>
            <a:miter lim="800000"/>
            <a:headEnd/>
            <a:tailEnd/>
          </a:ln>
          <a:effectLst/>
        </p:spPr>
      </p:pic>
      <p:sp>
        <p:nvSpPr>
          <p:cNvPr id="8" name="TextBox 7"/>
          <p:cNvSpPr txBox="1"/>
          <p:nvPr/>
        </p:nvSpPr>
        <p:spPr>
          <a:xfrm>
            <a:off x="6676505" y="4800968"/>
            <a:ext cx="2391295" cy="369332"/>
          </a:xfrm>
          <a:prstGeom prst="rect">
            <a:avLst/>
          </a:prstGeom>
          <a:noFill/>
        </p:spPr>
        <p:txBody>
          <a:bodyPr wrap="square" rtlCol="0">
            <a:spAutoFit/>
          </a:bodyPr>
          <a:lstStyle/>
          <a:p>
            <a:r>
              <a:rPr lang="en-US" dirty="0" smtClean="0">
                <a:solidFill>
                  <a:schemeClr val="bg1"/>
                </a:solidFill>
              </a:rPr>
              <a:t>SPS1a:  100 fb</a:t>
            </a:r>
            <a:r>
              <a:rPr lang="en-US" baseline="30000" dirty="0" smtClean="0">
                <a:solidFill>
                  <a:schemeClr val="bg1"/>
                </a:solidFill>
              </a:rPr>
              <a:t>-1</a:t>
            </a:r>
            <a:r>
              <a:rPr lang="en-US" dirty="0" smtClean="0">
                <a:solidFill>
                  <a:schemeClr val="bg1"/>
                </a:solidFill>
              </a:rPr>
              <a:t>, 14 </a:t>
            </a:r>
            <a:r>
              <a:rPr lang="en-US" dirty="0" err="1" smtClean="0">
                <a:solidFill>
                  <a:schemeClr val="bg1"/>
                </a:solidFill>
              </a:rPr>
              <a:t>TeV</a:t>
            </a:r>
            <a:endParaRPr lang="en-US" dirty="0">
              <a:solidFill>
                <a:schemeClr val="bg1"/>
              </a:solidFill>
            </a:endParaRPr>
          </a:p>
        </p:txBody>
      </p:sp>
      <p:sp>
        <p:nvSpPr>
          <p:cNvPr id="9" name="TextBox 8"/>
          <p:cNvSpPr txBox="1"/>
          <p:nvPr/>
        </p:nvSpPr>
        <p:spPr>
          <a:xfrm>
            <a:off x="6934200" y="3897868"/>
            <a:ext cx="1524000" cy="400110"/>
          </a:xfrm>
          <a:prstGeom prst="rect">
            <a:avLst/>
          </a:prstGeom>
          <a:noFill/>
        </p:spPr>
        <p:txBody>
          <a:bodyPr wrap="square" rtlCol="0">
            <a:spAutoFit/>
          </a:bodyPr>
          <a:lstStyle/>
          <a:p>
            <a:r>
              <a:rPr lang="en-US" sz="2000" dirty="0" smtClean="0">
                <a:solidFill>
                  <a:schemeClr val="bg1"/>
                </a:solidFill>
              </a:rPr>
              <a:t>LHC (</a:t>
            </a:r>
            <a:r>
              <a:rPr lang="en-US" sz="2000" dirty="0" err="1" smtClean="0">
                <a:solidFill>
                  <a:schemeClr val="bg1"/>
                </a:solidFill>
              </a:rPr>
              <a:t>Sfitter</a:t>
            </a:r>
            <a:r>
              <a:rPr lang="en-US" sz="2000" dirty="0" smtClean="0">
                <a:solidFill>
                  <a:schemeClr val="bg1"/>
                </a:solidFill>
              </a:rPr>
              <a:t>)</a:t>
            </a:r>
            <a:endParaRPr lang="en-US" sz="2000" dirty="0">
              <a:solidFill>
                <a:schemeClr val="bg1"/>
              </a:solidFill>
            </a:endParaRPr>
          </a:p>
        </p:txBody>
      </p:sp>
      <p:sp>
        <p:nvSpPr>
          <p:cNvPr id="10" name="TextBox 9"/>
          <p:cNvSpPr txBox="1"/>
          <p:nvPr/>
        </p:nvSpPr>
        <p:spPr>
          <a:xfrm>
            <a:off x="6996545" y="2133600"/>
            <a:ext cx="1524000" cy="400110"/>
          </a:xfrm>
          <a:prstGeom prst="rect">
            <a:avLst/>
          </a:prstGeom>
          <a:noFill/>
        </p:spPr>
        <p:txBody>
          <a:bodyPr wrap="square" rtlCol="0">
            <a:spAutoFit/>
          </a:bodyPr>
          <a:lstStyle/>
          <a:p>
            <a:r>
              <a:rPr lang="en-US" sz="2000" dirty="0" smtClean="0">
                <a:solidFill>
                  <a:schemeClr val="bg1"/>
                </a:solidFill>
              </a:rPr>
              <a:t>BNL</a:t>
            </a:r>
            <a:endParaRPr lang="en-US" sz="2000" dirty="0">
              <a:solidFill>
                <a:schemeClr val="bg1"/>
              </a:solidFill>
            </a:endParaRPr>
          </a:p>
        </p:txBody>
      </p:sp>
      <p:sp>
        <p:nvSpPr>
          <p:cNvPr id="11" name="TextBox 10"/>
          <p:cNvSpPr txBox="1"/>
          <p:nvPr/>
        </p:nvSpPr>
        <p:spPr>
          <a:xfrm>
            <a:off x="6934200" y="1143000"/>
            <a:ext cx="1524000" cy="400110"/>
          </a:xfrm>
          <a:prstGeom prst="rect">
            <a:avLst/>
          </a:prstGeom>
          <a:noFill/>
        </p:spPr>
        <p:txBody>
          <a:bodyPr wrap="square" rtlCol="0">
            <a:spAutoFit/>
          </a:bodyPr>
          <a:lstStyle/>
          <a:p>
            <a:r>
              <a:rPr lang="en-US" sz="2000" dirty="0" smtClean="0">
                <a:solidFill>
                  <a:schemeClr val="bg1"/>
                </a:solidFill>
              </a:rPr>
              <a:t>FNAL</a:t>
            </a:r>
            <a:endParaRPr lang="en-US" sz="2000" dirty="0">
              <a:solidFill>
                <a:schemeClr val="bg1"/>
              </a:solidFill>
            </a:endParaRPr>
          </a:p>
        </p:txBody>
      </p:sp>
      <p:sp>
        <p:nvSpPr>
          <p:cNvPr id="12" name="Left Arrow 11"/>
          <p:cNvSpPr/>
          <p:nvPr/>
        </p:nvSpPr>
        <p:spPr>
          <a:xfrm>
            <a:off x="6400800" y="3994666"/>
            <a:ext cx="533400" cy="184666"/>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6362700" y="2209800"/>
            <a:ext cx="647700" cy="184666"/>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a:off x="5791200" y="1228681"/>
            <a:ext cx="1143000" cy="184666"/>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04800" y="5476352"/>
            <a:ext cx="5235178" cy="1015663"/>
          </a:xfrm>
          <a:prstGeom prst="rect">
            <a:avLst/>
          </a:prstGeom>
          <a:solidFill>
            <a:srgbClr val="FF0000"/>
          </a:solidFill>
        </p:spPr>
        <p:txBody>
          <a:bodyPr wrap="square" anchor="ctr">
            <a:spAutoFit/>
          </a:bodyPr>
          <a:lstStyle/>
          <a:p>
            <a:pPr algn="ctr"/>
            <a:r>
              <a:rPr lang="en-US" sz="2000" dirty="0">
                <a:solidFill>
                  <a:schemeClr val="bg1"/>
                </a:solidFill>
              </a:rPr>
              <a:t>“g-2 is the most important constraint (for SUSY), even more important than dark matter”  </a:t>
            </a:r>
            <a:endParaRPr lang="en-US" sz="2000" dirty="0" smtClean="0">
              <a:solidFill>
                <a:schemeClr val="bg1"/>
              </a:solidFill>
            </a:endParaRPr>
          </a:p>
          <a:p>
            <a:pPr algn="ctr"/>
            <a:r>
              <a:rPr lang="en-US" dirty="0" err="1" smtClean="0">
                <a:solidFill>
                  <a:schemeClr val="bg1"/>
                </a:solidFill>
              </a:rPr>
              <a:t>Fittino</a:t>
            </a:r>
            <a:r>
              <a:rPr lang="en-US" dirty="0" smtClean="0">
                <a:solidFill>
                  <a:schemeClr val="bg1"/>
                </a:solidFill>
              </a:rPr>
              <a:t>-collaboration</a:t>
            </a:r>
            <a:r>
              <a:rPr lang="en-US" dirty="0">
                <a:solidFill>
                  <a:schemeClr val="bg1"/>
                </a:solidFill>
              </a:rPr>
              <a:t>, arXiv:0907.2589</a:t>
            </a:r>
          </a:p>
        </p:txBody>
      </p:sp>
    </p:spTree>
    <p:extLst>
      <p:ext uri="{BB962C8B-B14F-4D97-AF65-F5344CB8AC3E}">
        <p14:creationId xmlns:p14="http://schemas.microsoft.com/office/powerpoint/2010/main" val="1523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Schedule</a:t>
            </a:r>
            <a:endParaRPr lang="en-US" dirty="0"/>
          </a:p>
        </p:txBody>
      </p:sp>
      <p:sp>
        <p:nvSpPr>
          <p:cNvPr id="4" name="Date Placeholder 3"/>
          <p:cNvSpPr>
            <a:spLocks noGrp="1"/>
          </p:cNvSpPr>
          <p:nvPr>
            <p:ph type="dt" sz="half" idx="10"/>
          </p:nvPr>
        </p:nvSpPr>
        <p:spPr/>
        <p:txBody>
          <a:bodyPr/>
          <a:lstStyle/>
          <a:p>
            <a:r>
              <a:rPr lang="en-US" smtClean="0"/>
              <a:t>Craig Dukes / Virginia</a:t>
            </a:r>
            <a:endParaRPr lang="en-US"/>
          </a:p>
        </p:txBody>
      </p:sp>
      <p:sp>
        <p:nvSpPr>
          <p:cNvPr id="5" name="Footer Placeholder 4"/>
          <p:cNvSpPr>
            <a:spLocks noGrp="1"/>
          </p:cNvSpPr>
          <p:nvPr>
            <p:ph type="ftr" sz="quarter" idx="11"/>
          </p:nvPr>
        </p:nvSpPr>
        <p:spPr/>
        <p:txBody>
          <a:bodyPr/>
          <a:lstStyle/>
          <a:p>
            <a:r>
              <a:rPr lang="en-US" smtClean="0"/>
              <a:t>BCVSPIN:  Rare Decays at Fermilab</a:t>
            </a:r>
            <a:endParaRPr lang="en-US"/>
          </a:p>
        </p:txBody>
      </p:sp>
      <p:sp>
        <p:nvSpPr>
          <p:cNvPr id="6" name="Slide Number Placeholder 5"/>
          <p:cNvSpPr>
            <a:spLocks noGrp="1"/>
          </p:cNvSpPr>
          <p:nvPr>
            <p:ph type="sldNum" sz="quarter" idx="12"/>
          </p:nvPr>
        </p:nvSpPr>
        <p:spPr/>
        <p:txBody>
          <a:bodyPr/>
          <a:lstStyle/>
          <a:p>
            <a:fld id="{C95F3207-39C2-4B35-9EBF-195B2F555FC9}" type="slidenum">
              <a:rPr lang="en-US" smtClean="0"/>
              <a:t>27</a:t>
            </a:fld>
            <a:endParaRPr lang="en-US"/>
          </a:p>
        </p:txBody>
      </p:sp>
      <p:pic>
        <p:nvPicPr>
          <p:cNvPr id="8" name="Picture 2"/>
          <p:cNvPicPr>
            <a:picLocks noChangeAspect="1" noChangeArrowheads="1"/>
          </p:cNvPicPr>
          <p:nvPr/>
        </p:nvPicPr>
        <p:blipFill>
          <a:blip r:embed="rId2"/>
          <a:srcRect/>
          <a:stretch>
            <a:fillRect/>
          </a:stretch>
        </p:blipFill>
        <p:spPr bwMode="auto">
          <a:xfrm>
            <a:off x="1288473" y="1905000"/>
            <a:ext cx="6705600" cy="4010025"/>
          </a:xfrm>
          <a:prstGeom prst="rect">
            <a:avLst/>
          </a:prstGeom>
          <a:noFill/>
          <a:ln w="38100" algn="ctr">
            <a:noFill/>
            <a:miter lim="800000"/>
            <a:headEnd/>
            <a:tailEnd/>
          </a:ln>
          <a:effectLst/>
        </p:spPr>
      </p:pic>
      <p:sp>
        <p:nvSpPr>
          <p:cNvPr id="7" name="TextBox 6"/>
          <p:cNvSpPr txBox="1"/>
          <p:nvPr/>
        </p:nvSpPr>
        <p:spPr>
          <a:xfrm>
            <a:off x="838200" y="914400"/>
            <a:ext cx="3200400" cy="646331"/>
          </a:xfrm>
          <a:prstGeom prst="rect">
            <a:avLst/>
          </a:prstGeom>
          <a:noFill/>
        </p:spPr>
        <p:txBody>
          <a:bodyPr wrap="square" rtlCol="0">
            <a:spAutoFit/>
          </a:bodyPr>
          <a:lstStyle/>
          <a:p>
            <a:pPr marL="285750" indent="-285750">
              <a:buFont typeface="Arial" pitchFamily="34" charset="0"/>
              <a:buChar char="•"/>
            </a:pPr>
            <a:r>
              <a:rPr lang="en-US" dirty="0" smtClean="0">
                <a:solidFill>
                  <a:schemeClr val="bg1"/>
                </a:solidFill>
              </a:rPr>
              <a:t>E989 approved in Feb. 2011 </a:t>
            </a:r>
          </a:p>
          <a:p>
            <a:pPr marL="285750" indent="-285750">
              <a:buFont typeface="Arial" pitchFamily="34" charset="0"/>
              <a:buChar char="•"/>
            </a:pPr>
            <a:r>
              <a:rPr lang="en-US" dirty="0" smtClean="0">
                <a:solidFill>
                  <a:schemeClr val="bg1"/>
                </a:solidFill>
              </a:rPr>
              <a:t>Data taking in 2016</a:t>
            </a:r>
            <a:endParaRPr lang="en-US" dirty="0">
              <a:solidFill>
                <a:schemeClr val="bg1"/>
              </a:solidFill>
            </a:endParaRPr>
          </a:p>
        </p:txBody>
      </p:sp>
    </p:spTree>
    <p:extLst>
      <p:ext uri="{BB962C8B-B14F-4D97-AF65-F5344CB8AC3E}">
        <p14:creationId xmlns:p14="http://schemas.microsoft.com/office/powerpoint/2010/main" val="215118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2" name="Rectangle 4"/>
          <p:cNvSpPr>
            <a:spLocks noGrp="1" noRot="1" noChangeArrowheads="1"/>
          </p:cNvSpPr>
          <p:nvPr>
            <p:ph type="title"/>
          </p:nvPr>
        </p:nvSpPr>
        <p:spPr/>
        <p:txBody>
          <a:bodyPr/>
          <a:lstStyle/>
          <a:p>
            <a:r>
              <a:rPr lang="en-US" sz="4000" dirty="0" smtClean="0"/>
              <a:t>Search </a:t>
            </a:r>
            <a:r>
              <a:rPr lang="en-US" sz="4000" dirty="0"/>
              <a:t>for Charged Lepton Flavor Violation</a:t>
            </a:r>
          </a:p>
        </p:txBody>
      </p:sp>
      <p:sp>
        <p:nvSpPr>
          <p:cNvPr id="2" name="Date Placeholder 1"/>
          <p:cNvSpPr>
            <a:spLocks noGrp="1"/>
          </p:cNvSpPr>
          <p:nvPr>
            <p:ph type="dt" sz="half" idx="10"/>
          </p:nvPr>
        </p:nvSpPr>
        <p:spPr/>
        <p:txBody>
          <a:bodyPr/>
          <a:lstStyle/>
          <a:p>
            <a:r>
              <a:rPr lang="en-US" smtClean="0"/>
              <a:t>Craig Dukes / Virginia</a:t>
            </a:r>
            <a:endParaRPr lang="en-US"/>
          </a:p>
        </p:txBody>
      </p:sp>
      <p:sp>
        <p:nvSpPr>
          <p:cNvPr id="5" name="Footer Placeholder 2"/>
          <p:cNvSpPr>
            <a:spLocks noGrp="1"/>
          </p:cNvSpPr>
          <p:nvPr>
            <p:ph type="ftr" sz="quarter" idx="11"/>
          </p:nvPr>
        </p:nvSpPr>
        <p:spPr/>
        <p:txBody>
          <a:bodyPr/>
          <a:lstStyle/>
          <a:p>
            <a:r>
              <a:rPr lang="en-US" smtClean="0"/>
              <a:t>BCVSPIN:  Rare Decays at Fermilab</a:t>
            </a:r>
            <a:endParaRPr lang="en-US" baseline="30000"/>
          </a:p>
        </p:txBody>
      </p:sp>
      <p:pic>
        <p:nvPicPr>
          <p:cNvPr id="442377" name="Picture 9" descr="mu2e_logo_ov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1219" y="3700757"/>
            <a:ext cx="3656012" cy="210661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C95F3207-39C2-4B35-9EBF-195B2F555FC9}" type="slidenum">
              <a:rPr lang="en-US" smtClean="0"/>
              <a:t>28</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4"/>
          <p:cNvSpPr>
            <a:spLocks noGrp="1"/>
          </p:cNvSpPr>
          <p:nvPr>
            <p:ph type="ftr" sz="quarter" idx="11"/>
          </p:nvPr>
        </p:nvSpPr>
        <p:spPr/>
        <p:txBody>
          <a:bodyPr/>
          <a:lstStyle/>
          <a:p>
            <a:r>
              <a:rPr lang="en-US" smtClean="0"/>
              <a:t>Craig Dukes - University of Virginia</a:t>
            </a:r>
            <a:endParaRPr lang="en-US" baseline="30000"/>
          </a:p>
        </p:txBody>
      </p:sp>
      <p:sp>
        <p:nvSpPr>
          <p:cNvPr id="494594" name="Rectangle 2"/>
          <p:cNvSpPr>
            <a:spLocks noGrp="1" noRot="1" noChangeArrowheads="1"/>
          </p:cNvSpPr>
          <p:nvPr>
            <p:ph type="title"/>
          </p:nvPr>
        </p:nvSpPr>
        <p:spPr/>
        <p:txBody>
          <a:bodyPr/>
          <a:lstStyle/>
          <a:p>
            <a:r>
              <a:rPr lang="en-US"/>
              <a:t>Quark and Lepton Alchemy</a:t>
            </a:r>
          </a:p>
        </p:txBody>
      </p:sp>
      <p:pic>
        <p:nvPicPr>
          <p:cNvPr id="494595" name="Picture 3" descr="lepton_generation_mixing_11_22_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975" y="3784600"/>
            <a:ext cx="3427413" cy="2195513"/>
          </a:xfrm>
          <a:prstGeom prst="rect">
            <a:avLst/>
          </a:prstGeom>
          <a:noFill/>
          <a:extLst>
            <a:ext uri="{909E8E84-426E-40DD-AFC4-6F175D3DCCD1}">
              <a14:hiddenFill xmlns:a14="http://schemas.microsoft.com/office/drawing/2010/main">
                <a:solidFill>
                  <a:srgbClr val="FFFFFF"/>
                </a:solidFill>
              </a14:hiddenFill>
            </a:ext>
          </a:extLst>
        </p:spPr>
      </p:pic>
      <p:pic>
        <p:nvPicPr>
          <p:cNvPr id="494596" name="Picture 4" descr="lepton_generation_mixing_12_23_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975" y="3784600"/>
            <a:ext cx="3427413" cy="2195513"/>
          </a:xfrm>
          <a:prstGeom prst="rect">
            <a:avLst/>
          </a:prstGeom>
          <a:noFill/>
          <a:extLst>
            <a:ext uri="{909E8E84-426E-40DD-AFC4-6F175D3DCCD1}">
              <a14:hiddenFill xmlns:a14="http://schemas.microsoft.com/office/drawing/2010/main">
                <a:solidFill>
                  <a:srgbClr val="FFFFFF"/>
                </a:solidFill>
              </a14:hiddenFill>
            </a:ext>
          </a:extLst>
        </p:spPr>
      </p:pic>
      <p:pic>
        <p:nvPicPr>
          <p:cNvPr id="494597" name="Picture 5" descr="lepton_generation_mixing_nc_to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975" y="3784600"/>
            <a:ext cx="3427413" cy="2195513"/>
          </a:xfrm>
          <a:prstGeom prst="rect">
            <a:avLst/>
          </a:prstGeom>
          <a:noFill/>
          <a:extLst>
            <a:ext uri="{909E8E84-426E-40DD-AFC4-6F175D3DCCD1}">
              <a14:hiddenFill xmlns:a14="http://schemas.microsoft.com/office/drawing/2010/main">
                <a:solidFill>
                  <a:srgbClr val="FFFFFF"/>
                </a:solidFill>
              </a14:hiddenFill>
            </a:ext>
          </a:extLst>
        </p:spPr>
      </p:pic>
      <p:pic>
        <p:nvPicPr>
          <p:cNvPr id="494598" name="Picture 6" descr="lepton_generation_mixing_nc_b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975" y="3784600"/>
            <a:ext cx="3427413" cy="2195513"/>
          </a:xfrm>
          <a:prstGeom prst="rect">
            <a:avLst/>
          </a:prstGeom>
          <a:noFill/>
          <a:extLst>
            <a:ext uri="{909E8E84-426E-40DD-AFC4-6F175D3DCCD1}">
              <a14:hiddenFill xmlns:a14="http://schemas.microsoft.com/office/drawing/2010/main">
                <a:solidFill>
                  <a:srgbClr val="FFFFFF"/>
                </a:solidFill>
              </a14:hiddenFill>
            </a:ext>
          </a:extLst>
        </p:spPr>
      </p:pic>
      <p:pic>
        <p:nvPicPr>
          <p:cNvPr id="494599" name="Picture 7" descr="quark_generation_mixing_11_22_3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613" y="1166813"/>
            <a:ext cx="3427412" cy="2195512"/>
          </a:xfrm>
          <a:prstGeom prst="rect">
            <a:avLst/>
          </a:prstGeom>
          <a:noFill/>
          <a:extLst>
            <a:ext uri="{909E8E84-426E-40DD-AFC4-6F175D3DCCD1}">
              <a14:hiddenFill xmlns:a14="http://schemas.microsoft.com/office/drawing/2010/main">
                <a:solidFill>
                  <a:srgbClr val="FFFFFF"/>
                </a:solidFill>
              </a14:hiddenFill>
            </a:ext>
          </a:extLst>
        </p:spPr>
      </p:pic>
      <p:pic>
        <p:nvPicPr>
          <p:cNvPr id="494600" name="Picture 8" descr="quark_generation_mixing_12_23_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2613" y="1166813"/>
            <a:ext cx="3427412" cy="2195512"/>
          </a:xfrm>
          <a:prstGeom prst="rect">
            <a:avLst/>
          </a:prstGeom>
          <a:noFill/>
          <a:extLst>
            <a:ext uri="{909E8E84-426E-40DD-AFC4-6F175D3DCCD1}">
              <a14:hiddenFill xmlns:a14="http://schemas.microsoft.com/office/drawing/2010/main">
                <a:solidFill>
                  <a:srgbClr val="FFFFFF"/>
                </a:solidFill>
              </a14:hiddenFill>
            </a:ext>
          </a:extLst>
        </p:spPr>
      </p:pic>
      <p:pic>
        <p:nvPicPr>
          <p:cNvPr id="494601" name="Picture 9" descr="quark_generation_mixing_n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2613" y="1166813"/>
            <a:ext cx="3427412" cy="2195512"/>
          </a:xfrm>
          <a:prstGeom prst="rect">
            <a:avLst/>
          </a:prstGeom>
          <a:noFill/>
          <a:extLst>
            <a:ext uri="{909E8E84-426E-40DD-AFC4-6F175D3DCCD1}">
              <a14:hiddenFill xmlns:a14="http://schemas.microsoft.com/office/drawing/2010/main">
                <a:solidFill>
                  <a:srgbClr val="FFFFFF"/>
                </a:solidFill>
              </a14:hiddenFill>
            </a:ext>
          </a:extLst>
        </p:spPr>
      </p:pic>
      <p:sp>
        <p:nvSpPr>
          <p:cNvPr id="494602" name="Text Box 10"/>
          <p:cNvSpPr txBox="1">
            <a:spLocks noChangeArrowheads="1"/>
          </p:cNvSpPr>
          <p:nvPr/>
        </p:nvSpPr>
        <p:spPr bwMode="auto">
          <a:xfrm rot="-5400000">
            <a:off x="-504031" y="2156619"/>
            <a:ext cx="1674812"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a:solidFill>
                  <a:schemeClr val="bg1"/>
                </a:solidFill>
              </a:rPr>
              <a:t>Quarks</a:t>
            </a:r>
          </a:p>
        </p:txBody>
      </p:sp>
      <p:sp>
        <p:nvSpPr>
          <p:cNvPr id="494603" name="Text Box 11"/>
          <p:cNvSpPr txBox="1">
            <a:spLocks noChangeArrowheads="1"/>
          </p:cNvSpPr>
          <p:nvPr/>
        </p:nvSpPr>
        <p:spPr bwMode="auto">
          <a:xfrm rot="-5400000">
            <a:off x="-504032" y="4914107"/>
            <a:ext cx="1674813"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a:solidFill>
                  <a:schemeClr val="bg1"/>
                </a:solidFill>
              </a:rPr>
              <a:t>Leptons</a:t>
            </a:r>
          </a:p>
        </p:txBody>
      </p:sp>
      <p:sp>
        <p:nvSpPr>
          <p:cNvPr id="494604" name="Text Box 12"/>
          <p:cNvSpPr txBox="1">
            <a:spLocks noChangeArrowheads="1"/>
          </p:cNvSpPr>
          <p:nvPr/>
        </p:nvSpPr>
        <p:spPr bwMode="auto">
          <a:xfrm>
            <a:off x="4598988" y="5626100"/>
            <a:ext cx="4341812"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dirty="0">
                <a:solidFill>
                  <a:schemeClr val="bg1"/>
                </a:solidFill>
              </a:rPr>
              <a:t>Lepton flavor is conserved since no cross-generational transitions</a:t>
            </a:r>
          </a:p>
        </p:txBody>
      </p:sp>
      <p:pic>
        <p:nvPicPr>
          <p:cNvPr id="494605" name="Picture 13" descr="William_Fettes_Douglas_-_The_Alchemis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46713" y="3940175"/>
            <a:ext cx="2741612" cy="2500313"/>
          </a:xfrm>
          <a:prstGeom prst="rect">
            <a:avLst/>
          </a:prstGeom>
          <a:noFill/>
          <a:extLst>
            <a:ext uri="{909E8E84-426E-40DD-AFC4-6F175D3DCCD1}">
              <a14:hiddenFill xmlns:a14="http://schemas.microsoft.com/office/drawing/2010/main">
                <a:solidFill>
                  <a:srgbClr val="FFFFFF"/>
                </a:solidFill>
              </a14:hiddenFill>
            </a:ext>
          </a:extLst>
        </p:spPr>
      </p:pic>
      <p:sp>
        <p:nvSpPr>
          <p:cNvPr id="494606" name="Text Box 14"/>
          <p:cNvSpPr txBox="1">
            <a:spLocks noChangeArrowheads="1"/>
          </p:cNvSpPr>
          <p:nvPr/>
        </p:nvSpPr>
        <p:spPr bwMode="auto">
          <a:xfrm>
            <a:off x="4144963" y="3041650"/>
            <a:ext cx="4870450"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dirty="0">
                <a:solidFill>
                  <a:schemeClr val="bg1"/>
                </a:solidFill>
              </a:rPr>
              <a:t>Charged weak interaction converts one type of quark into a different type, or flavors</a:t>
            </a:r>
          </a:p>
        </p:txBody>
      </p:sp>
      <p:pic>
        <p:nvPicPr>
          <p:cNvPr id="494607" name="Picture 15" descr="neutron_beta_dk_ligh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22813" y="1366838"/>
            <a:ext cx="3830637" cy="1681162"/>
          </a:xfrm>
          <a:prstGeom prst="rect">
            <a:avLst/>
          </a:prstGeom>
          <a:noFill/>
          <a:extLst>
            <a:ext uri="{909E8E84-426E-40DD-AFC4-6F175D3DCCD1}">
              <a14:hiddenFill xmlns:a14="http://schemas.microsoft.com/office/drawing/2010/main">
                <a:solidFill>
                  <a:srgbClr val="FFFFFF"/>
                </a:solidFill>
              </a14:hiddenFill>
            </a:ext>
          </a:extLst>
        </p:spPr>
      </p:pic>
      <p:sp>
        <p:nvSpPr>
          <p:cNvPr id="494608" name="Text Box 16"/>
          <p:cNvSpPr txBox="1">
            <a:spLocks noChangeArrowheads="1"/>
          </p:cNvSpPr>
          <p:nvPr/>
        </p:nvSpPr>
        <p:spPr bwMode="auto">
          <a:xfrm>
            <a:off x="5422900" y="4276725"/>
            <a:ext cx="3427413" cy="10064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FF00"/>
                </a:solidFill>
              </a:rPr>
              <a:t>Neutrino oscillations!  First evidence of physics beyond Standard Model.</a:t>
            </a:r>
          </a:p>
        </p:txBody>
      </p:sp>
      <p:sp>
        <p:nvSpPr>
          <p:cNvPr id="494609" name="AutoShape 17"/>
          <p:cNvSpPr>
            <a:spLocks noChangeArrowheads="1"/>
          </p:cNvSpPr>
          <p:nvPr/>
        </p:nvSpPr>
        <p:spPr bwMode="auto">
          <a:xfrm>
            <a:off x="4257675" y="4373563"/>
            <a:ext cx="1027113" cy="198437"/>
          </a:xfrm>
          <a:prstGeom prst="leftArrow">
            <a:avLst>
              <a:gd name="adj1" fmla="val 50000"/>
              <a:gd name="adj2" fmla="val 129400"/>
            </a:avLst>
          </a:prstGeom>
          <a:solidFill>
            <a:srgbClr val="FFFF99"/>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4610" name="AutoShape 18"/>
          <p:cNvSpPr>
            <a:spLocks noChangeArrowheads="1"/>
          </p:cNvSpPr>
          <p:nvPr/>
        </p:nvSpPr>
        <p:spPr bwMode="auto">
          <a:xfrm>
            <a:off x="4257675" y="5665788"/>
            <a:ext cx="1027113" cy="198437"/>
          </a:xfrm>
          <a:prstGeom prst="leftArrow">
            <a:avLst>
              <a:gd name="adj1" fmla="val 50000"/>
              <a:gd name="adj2" fmla="val 129400"/>
            </a:avLst>
          </a:prstGeom>
          <a:solidFill>
            <a:srgbClr val="FFFF99"/>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4611" name="Text Box 19"/>
          <p:cNvSpPr txBox="1">
            <a:spLocks noChangeArrowheads="1"/>
          </p:cNvSpPr>
          <p:nvPr/>
        </p:nvSpPr>
        <p:spPr bwMode="auto">
          <a:xfrm>
            <a:off x="5224463" y="5440363"/>
            <a:ext cx="3806825" cy="10064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FF00"/>
                </a:solidFill>
              </a:rPr>
              <a:t>Do charged leptons convert to one another:  is charged lepton flavor violated?</a:t>
            </a:r>
          </a:p>
        </p:txBody>
      </p:sp>
      <p:pic>
        <p:nvPicPr>
          <p:cNvPr id="494612" name="Picture 20" descr="muon_dk_enunu_ligh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08563" y="4467225"/>
            <a:ext cx="3957637" cy="11795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94613" name="Object 21"/>
          <p:cNvGraphicFramePr>
            <a:graphicFrameLocks noGrp="1" noChangeAspect="1"/>
          </p:cNvGraphicFramePr>
          <p:nvPr>
            <p:ph idx="1"/>
          </p:nvPr>
        </p:nvGraphicFramePr>
        <p:xfrm>
          <a:off x="5699125" y="762000"/>
          <a:ext cx="1746250" cy="603250"/>
        </p:xfrm>
        <a:graphic>
          <a:graphicData uri="http://schemas.openxmlformats.org/presentationml/2006/ole">
            <mc:AlternateContent xmlns:mc="http://schemas.openxmlformats.org/markup-compatibility/2006">
              <mc:Choice xmlns:v="urn:schemas-microsoft-com:vml" Requires="v">
                <p:oleObj spid="_x0000_s15394" name="Equation" r:id="rId14" imgW="698400" imgH="241200" progId="Equation.3">
                  <p:embed/>
                </p:oleObj>
              </mc:Choice>
              <mc:Fallback>
                <p:oleObj name="Equation" r:id="rId14" imgW="698400" imgH="2412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99125" y="762000"/>
                        <a:ext cx="1746250" cy="60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94615" name="Picture 23" descr="lambda_ppi_dk_ligh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32325" y="1349375"/>
            <a:ext cx="4030663" cy="16986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94616" name="Object 24"/>
          <p:cNvGraphicFramePr>
            <a:graphicFrameLocks noChangeAspect="1"/>
          </p:cNvGraphicFramePr>
          <p:nvPr/>
        </p:nvGraphicFramePr>
        <p:xfrm>
          <a:off x="5629275" y="777875"/>
          <a:ext cx="1809750" cy="603250"/>
        </p:xfrm>
        <a:graphic>
          <a:graphicData uri="http://schemas.openxmlformats.org/presentationml/2006/ole">
            <mc:AlternateContent xmlns:mc="http://schemas.openxmlformats.org/markup-compatibility/2006">
              <mc:Choice xmlns:v="urn:schemas-microsoft-com:vml" Requires="v">
                <p:oleObj spid="_x0000_s15395" name="Equation" r:id="rId17" imgW="723600" imgH="241200" progId="Equation.3">
                  <p:embed/>
                </p:oleObj>
              </mc:Choice>
              <mc:Fallback>
                <p:oleObj name="Equation" r:id="rId17" imgW="723600" imgH="2412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29275" y="777875"/>
                        <a:ext cx="1809750" cy="60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94621" name="Picture 29" descr="weak_interaction_flavor_change_strange_down_forbidden_ligtht"/>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595938" y="1695450"/>
            <a:ext cx="2179637" cy="1235075"/>
          </a:xfrm>
          <a:prstGeom prst="rect">
            <a:avLst/>
          </a:prstGeom>
          <a:noFill/>
          <a:extLst>
            <a:ext uri="{909E8E84-426E-40DD-AFC4-6F175D3DCCD1}">
              <a14:hiddenFill xmlns:a14="http://schemas.microsoft.com/office/drawing/2010/main">
                <a:solidFill>
                  <a:srgbClr val="FFFFFF"/>
                </a:solidFill>
              </a14:hiddenFill>
            </a:ext>
          </a:extLst>
        </p:spPr>
      </p:pic>
      <p:sp>
        <p:nvSpPr>
          <p:cNvPr id="494624" name="Text Box 32"/>
          <p:cNvSpPr txBox="1">
            <a:spLocks noChangeArrowheads="1"/>
          </p:cNvSpPr>
          <p:nvPr/>
        </p:nvSpPr>
        <p:spPr bwMode="auto">
          <a:xfrm>
            <a:off x="4160838" y="3016250"/>
            <a:ext cx="4870450"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dirty="0">
                <a:solidFill>
                  <a:schemeClr val="bg1"/>
                </a:solidFill>
              </a:rPr>
              <a:t>Neutral weak interaction does not change one type of quark into another</a:t>
            </a:r>
          </a:p>
        </p:txBody>
      </p:sp>
      <p:pic>
        <p:nvPicPr>
          <p:cNvPr id="494622" name="Picture 30" descr="lightning_woman_to_man_rotated"/>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9090" y="1355581"/>
            <a:ext cx="8226425" cy="4064000"/>
          </a:xfrm>
          <a:prstGeom prst="rect">
            <a:avLst/>
          </a:prstGeom>
          <a:noFill/>
          <a:extLst>
            <a:ext uri="{909E8E84-426E-40DD-AFC4-6F175D3DCCD1}">
              <a14:hiddenFill xmlns:a14="http://schemas.microsoft.com/office/drawing/2010/main">
                <a:solidFill>
                  <a:srgbClr val="FFFFFF"/>
                </a:solidFill>
              </a14:hiddenFill>
            </a:ext>
          </a:extLst>
        </p:spPr>
      </p:pic>
      <p:pic>
        <p:nvPicPr>
          <p:cNvPr id="494623" name="Picture 31" descr="scanner_causes_sex_chang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70037" y="912812"/>
            <a:ext cx="6124575" cy="548957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Rare Decays:  Mu2e</a:t>
            </a:r>
            <a:endParaRPr lang="en-US" dirty="0"/>
          </a:p>
        </p:txBody>
      </p:sp>
      <p:sp>
        <p:nvSpPr>
          <p:cNvPr id="3" name="Slide Number Placeholder 2"/>
          <p:cNvSpPr>
            <a:spLocks noGrp="1"/>
          </p:cNvSpPr>
          <p:nvPr>
            <p:ph type="sldNum" sz="quarter" idx="12"/>
          </p:nvPr>
        </p:nvSpPr>
        <p:spPr/>
        <p:txBody>
          <a:bodyPr/>
          <a:lstStyle/>
          <a:p>
            <a:fld id="{57D726A3-A716-4A71-9D08-FA8DCCE7D15A}" type="slidenum">
              <a:rPr lang="en-US" smtClean="0"/>
              <a:pPr/>
              <a:t>29</a:t>
            </a:fld>
            <a:endParaRPr lang="en-US"/>
          </a:p>
        </p:txBody>
      </p:sp>
    </p:spTree>
    <p:extLst>
      <p:ext uri="{BB962C8B-B14F-4D97-AF65-F5344CB8AC3E}">
        <p14:creationId xmlns:p14="http://schemas.microsoft.com/office/powerpoint/2010/main" val="83289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94605"/>
                                        </p:tgtEl>
                                        <p:attrNameLst>
                                          <p:attrName>style.visibility</p:attrName>
                                        </p:attrNameLst>
                                      </p:cBhvr>
                                      <p:to>
                                        <p:strVal val="visible"/>
                                      </p:to>
                                    </p:set>
                                    <p:animEffect transition="in" filter="fade">
                                      <p:cBhvr>
                                        <p:cTn id="7" dur="2000"/>
                                        <p:tgtEl>
                                          <p:spTgt spid="4946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94600"/>
                                        </p:tgtEl>
                                        <p:attrNameLst>
                                          <p:attrName>style.visibility</p:attrName>
                                        </p:attrNameLst>
                                      </p:cBhvr>
                                      <p:to>
                                        <p:strVal val="visible"/>
                                      </p:to>
                                    </p:set>
                                    <p:animEffect transition="in" filter="fade">
                                      <p:cBhvr>
                                        <p:cTn id="12" dur="2000"/>
                                        <p:tgtEl>
                                          <p:spTgt spid="494600"/>
                                        </p:tgtEl>
                                      </p:cBhvr>
                                    </p:animEffect>
                                  </p:childTnLst>
                                </p:cTn>
                              </p:par>
                              <p:par>
                                <p:cTn id="13" presetID="10" presetClass="entr" presetSubtype="0" fill="hold" nodeType="withEffect">
                                  <p:stCondLst>
                                    <p:cond delay="0"/>
                                  </p:stCondLst>
                                  <p:childTnLst>
                                    <p:set>
                                      <p:cBhvr>
                                        <p:cTn id="14" dur="1" fill="hold">
                                          <p:stCondLst>
                                            <p:cond delay="0"/>
                                          </p:stCondLst>
                                        </p:cTn>
                                        <p:tgtEl>
                                          <p:spTgt spid="494615"/>
                                        </p:tgtEl>
                                        <p:attrNameLst>
                                          <p:attrName>style.visibility</p:attrName>
                                        </p:attrNameLst>
                                      </p:cBhvr>
                                      <p:to>
                                        <p:strVal val="visible"/>
                                      </p:to>
                                    </p:set>
                                    <p:animEffect transition="in" filter="fade">
                                      <p:cBhvr>
                                        <p:cTn id="15" dur="2000"/>
                                        <p:tgtEl>
                                          <p:spTgt spid="494615"/>
                                        </p:tgtEl>
                                      </p:cBhvr>
                                    </p:animEffect>
                                  </p:childTnLst>
                                </p:cTn>
                              </p:par>
                              <p:par>
                                <p:cTn id="16" presetID="10" presetClass="entr" presetSubtype="0" fill="hold" nodeType="withEffect">
                                  <p:stCondLst>
                                    <p:cond delay="0"/>
                                  </p:stCondLst>
                                  <p:childTnLst>
                                    <p:set>
                                      <p:cBhvr>
                                        <p:cTn id="17" dur="1" fill="hold">
                                          <p:stCondLst>
                                            <p:cond delay="0"/>
                                          </p:stCondLst>
                                        </p:cTn>
                                        <p:tgtEl>
                                          <p:spTgt spid="494616"/>
                                        </p:tgtEl>
                                        <p:attrNameLst>
                                          <p:attrName>style.visibility</p:attrName>
                                        </p:attrNameLst>
                                      </p:cBhvr>
                                      <p:to>
                                        <p:strVal val="visible"/>
                                      </p:to>
                                    </p:set>
                                    <p:animEffect transition="in" filter="fade">
                                      <p:cBhvr>
                                        <p:cTn id="18" dur="2000"/>
                                        <p:tgtEl>
                                          <p:spTgt spid="494616"/>
                                        </p:tgtEl>
                                      </p:cBhvr>
                                    </p:animEffect>
                                  </p:childTnLst>
                                </p:cTn>
                              </p:par>
                              <p:par>
                                <p:cTn id="19" presetID="10" presetClass="exit" presetSubtype="0" fill="hold" nodeType="withEffect">
                                  <p:stCondLst>
                                    <p:cond delay="0"/>
                                  </p:stCondLst>
                                  <p:childTnLst>
                                    <p:animEffect transition="out" filter="fade">
                                      <p:cBhvr>
                                        <p:cTn id="20" dur="2000"/>
                                        <p:tgtEl>
                                          <p:spTgt spid="494607"/>
                                        </p:tgtEl>
                                      </p:cBhvr>
                                    </p:animEffect>
                                    <p:set>
                                      <p:cBhvr>
                                        <p:cTn id="21" dur="1" fill="hold">
                                          <p:stCondLst>
                                            <p:cond delay="1999"/>
                                          </p:stCondLst>
                                        </p:cTn>
                                        <p:tgtEl>
                                          <p:spTgt spid="49460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2000"/>
                                        <p:tgtEl>
                                          <p:spTgt spid="494613"/>
                                        </p:tgtEl>
                                      </p:cBhvr>
                                    </p:animEffect>
                                    <p:set>
                                      <p:cBhvr>
                                        <p:cTn id="24" dur="1" fill="hold">
                                          <p:stCondLst>
                                            <p:cond delay="1999"/>
                                          </p:stCondLst>
                                        </p:cTn>
                                        <p:tgtEl>
                                          <p:spTgt spid="494613"/>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494621"/>
                                        </p:tgtEl>
                                        <p:attrNameLst>
                                          <p:attrName>style.visibility</p:attrName>
                                        </p:attrNameLst>
                                      </p:cBhvr>
                                      <p:to>
                                        <p:strVal val="visible"/>
                                      </p:to>
                                    </p:set>
                                    <p:animEffect transition="in" filter="fade">
                                      <p:cBhvr>
                                        <p:cTn id="29" dur="2000"/>
                                        <p:tgtEl>
                                          <p:spTgt spid="494621"/>
                                        </p:tgtEl>
                                      </p:cBhvr>
                                    </p:animEffect>
                                  </p:childTnLst>
                                </p:cTn>
                              </p:par>
                              <p:par>
                                <p:cTn id="30" presetID="10" presetClass="exit" presetSubtype="0" fill="hold" nodeType="withEffect">
                                  <p:stCondLst>
                                    <p:cond delay="0"/>
                                  </p:stCondLst>
                                  <p:childTnLst>
                                    <p:animEffect transition="out" filter="fade">
                                      <p:cBhvr>
                                        <p:cTn id="31" dur="2000"/>
                                        <p:tgtEl>
                                          <p:spTgt spid="494616"/>
                                        </p:tgtEl>
                                      </p:cBhvr>
                                    </p:animEffect>
                                    <p:set>
                                      <p:cBhvr>
                                        <p:cTn id="32" dur="1" fill="hold">
                                          <p:stCondLst>
                                            <p:cond delay="1999"/>
                                          </p:stCondLst>
                                        </p:cTn>
                                        <p:tgtEl>
                                          <p:spTgt spid="494616"/>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2000"/>
                                        <p:tgtEl>
                                          <p:spTgt spid="494615"/>
                                        </p:tgtEl>
                                      </p:cBhvr>
                                    </p:animEffect>
                                    <p:set>
                                      <p:cBhvr>
                                        <p:cTn id="35" dur="1" fill="hold">
                                          <p:stCondLst>
                                            <p:cond delay="1999"/>
                                          </p:stCondLst>
                                        </p:cTn>
                                        <p:tgtEl>
                                          <p:spTgt spid="494615"/>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494601"/>
                                        </p:tgtEl>
                                        <p:attrNameLst>
                                          <p:attrName>style.visibility</p:attrName>
                                        </p:attrNameLst>
                                      </p:cBhvr>
                                      <p:to>
                                        <p:strVal val="visible"/>
                                      </p:to>
                                    </p:set>
                                  </p:childTnLst>
                                </p:cTn>
                              </p:par>
                              <p:par>
                                <p:cTn id="38" presetID="35" presetClass="emph" presetSubtype="0" repeatCount="indefinite" fill="hold" nodeType="withEffect">
                                  <p:stCondLst>
                                    <p:cond delay="0"/>
                                  </p:stCondLst>
                                  <p:endCondLst>
                                    <p:cond evt="onNext" delay="0">
                                      <p:tgtEl>
                                        <p:sldTgt/>
                                      </p:tgtEl>
                                    </p:cond>
                                  </p:endCondLst>
                                  <p:childTnLst>
                                    <p:anim calcmode="discrete" valueType="str">
                                      <p:cBhvr>
                                        <p:cTn id="39" dur="1000" fill="hold"/>
                                        <p:tgtEl>
                                          <p:spTgt spid="494601"/>
                                        </p:tgtEl>
                                        <p:attrNameLst>
                                          <p:attrName>style.visibility</p:attrName>
                                        </p:attrNameLst>
                                      </p:cBhvr>
                                      <p:tavLst>
                                        <p:tav tm="0">
                                          <p:val>
                                            <p:strVal val="hidden"/>
                                          </p:val>
                                        </p:tav>
                                        <p:tav tm="50000">
                                          <p:val>
                                            <p:strVal val="visible"/>
                                          </p:val>
                                        </p:tav>
                                      </p:tavLst>
                                    </p:anim>
                                  </p:childTnLst>
                                </p:cTn>
                              </p:par>
                              <p:par>
                                <p:cTn id="40" presetID="10" presetClass="exit" presetSubtype="0" fill="hold" grpId="0" nodeType="withEffect">
                                  <p:stCondLst>
                                    <p:cond delay="0"/>
                                  </p:stCondLst>
                                  <p:childTnLst>
                                    <p:animEffect transition="out" filter="fade">
                                      <p:cBhvr>
                                        <p:cTn id="41" dur="2000"/>
                                        <p:tgtEl>
                                          <p:spTgt spid="494606"/>
                                        </p:tgtEl>
                                      </p:cBhvr>
                                    </p:animEffect>
                                    <p:set>
                                      <p:cBhvr>
                                        <p:cTn id="42" dur="1" fill="hold">
                                          <p:stCondLst>
                                            <p:cond delay="1999"/>
                                          </p:stCondLst>
                                        </p:cTn>
                                        <p:tgtEl>
                                          <p:spTgt spid="494606"/>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494624"/>
                                        </p:tgtEl>
                                        <p:attrNameLst>
                                          <p:attrName>style.visibility</p:attrName>
                                        </p:attrNameLst>
                                      </p:cBhvr>
                                      <p:to>
                                        <p:strVal val="visible"/>
                                      </p:to>
                                    </p:set>
                                    <p:animEffect transition="in" filter="fade">
                                      <p:cBhvr>
                                        <p:cTn id="45" dur="2000"/>
                                        <p:tgtEl>
                                          <p:spTgt spid="49462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16" fill="hold" nodeType="clickEffect">
                                  <p:stCondLst>
                                    <p:cond delay="0"/>
                                  </p:stCondLst>
                                  <p:childTnLst>
                                    <p:set>
                                      <p:cBhvr>
                                        <p:cTn id="49" dur="1" fill="hold">
                                          <p:stCondLst>
                                            <p:cond delay="0"/>
                                          </p:stCondLst>
                                        </p:cTn>
                                        <p:tgtEl>
                                          <p:spTgt spid="494622"/>
                                        </p:tgtEl>
                                        <p:attrNameLst>
                                          <p:attrName>style.visibility</p:attrName>
                                        </p:attrNameLst>
                                      </p:cBhvr>
                                      <p:to>
                                        <p:strVal val="visible"/>
                                      </p:to>
                                    </p:set>
                                    <p:anim calcmode="lin" valueType="num">
                                      <p:cBhvr>
                                        <p:cTn id="50" dur="500" fill="hold"/>
                                        <p:tgtEl>
                                          <p:spTgt spid="494622"/>
                                        </p:tgtEl>
                                        <p:attrNameLst>
                                          <p:attrName>ppt_w</p:attrName>
                                        </p:attrNameLst>
                                      </p:cBhvr>
                                      <p:tavLst>
                                        <p:tav tm="0">
                                          <p:val>
                                            <p:fltVal val="0"/>
                                          </p:val>
                                        </p:tav>
                                        <p:tav tm="100000">
                                          <p:val>
                                            <p:strVal val="#ppt_w"/>
                                          </p:val>
                                        </p:tav>
                                      </p:tavLst>
                                    </p:anim>
                                    <p:anim calcmode="lin" valueType="num">
                                      <p:cBhvr>
                                        <p:cTn id="51" dur="500" fill="hold"/>
                                        <p:tgtEl>
                                          <p:spTgt spid="494622"/>
                                        </p:tgtEl>
                                        <p:attrNameLst>
                                          <p:attrName>ppt_h</p:attrName>
                                        </p:attrNameLst>
                                      </p:cBhvr>
                                      <p:tavLst>
                                        <p:tav tm="0">
                                          <p:val>
                                            <p:fltVal val="0"/>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3" presetClass="entr" presetSubtype="16" fill="hold" nodeType="clickEffect">
                                  <p:stCondLst>
                                    <p:cond delay="0"/>
                                  </p:stCondLst>
                                  <p:childTnLst>
                                    <p:set>
                                      <p:cBhvr>
                                        <p:cTn id="55" dur="1" fill="hold">
                                          <p:stCondLst>
                                            <p:cond delay="0"/>
                                          </p:stCondLst>
                                        </p:cTn>
                                        <p:tgtEl>
                                          <p:spTgt spid="494623"/>
                                        </p:tgtEl>
                                        <p:attrNameLst>
                                          <p:attrName>style.visibility</p:attrName>
                                        </p:attrNameLst>
                                      </p:cBhvr>
                                      <p:to>
                                        <p:strVal val="visible"/>
                                      </p:to>
                                    </p:set>
                                    <p:anim calcmode="lin" valueType="num">
                                      <p:cBhvr>
                                        <p:cTn id="56" dur="500" fill="hold"/>
                                        <p:tgtEl>
                                          <p:spTgt spid="494623"/>
                                        </p:tgtEl>
                                        <p:attrNameLst>
                                          <p:attrName>ppt_w</p:attrName>
                                        </p:attrNameLst>
                                      </p:cBhvr>
                                      <p:tavLst>
                                        <p:tav tm="0">
                                          <p:val>
                                            <p:fltVal val="0"/>
                                          </p:val>
                                        </p:tav>
                                        <p:tav tm="100000">
                                          <p:val>
                                            <p:strVal val="#ppt_w"/>
                                          </p:val>
                                        </p:tav>
                                      </p:tavLst>
                                    </p:anim>
                                    <p:anim calcmode="lin" valueType="num">
                                      <p:cBhvr>
                                        <p:cTn id="57" dur="500" fill="hold"/>
                                        <p:tgtEl>
                                          <p:spTgt spid="494623"/>
                                        </p:tgtEl>
                                        <p:attrNameLst>
                                          <p:attrName>ppt_h</p:attrName>
                                        </p:attrNameLst>
                                      </p:cBhvr>
                                      <p:tavLst>
                                        <p:tav tm="0">
                                          <p:val>
                                            <p:fltVal val="0"/>
                                          </p:val>
                                        </p:tav>
                                        <p:tav tm="100000">
                                          <p:val>
                                            <p:strVal val="#ppt_h"/>
                                          </p:val>
                                        </p:tav>
                                      </p:tavLst>
                                    </p:anim>
                                  </p:childTnLst>
                                </p:cTn>
                              </p:par>
                              <p:par>
                                <p:cTn id="58" presetID="10" presetClass="exit" presetSubtype="0" fill="hold" nodeType="withEffect">
                                  <p:stCondLst>
                                    <p:cond delay="0"/>
                                  </p:stCondLst>
                                  <p:childTnLst>
                                    <p:animEffect transition="out" filter="fade">
                                      <p:cBhvr>
                                        <p:cTn id="59" dur="2000"/>
                                        <p:tgtEl>
                                          <p:spTgt spid="494622"/>
                                        </p:tgtEl>
                                      </p:cBhvr>
                                    </p:animEffect>
                                    <p:set>
                                      <p:cBhvr>
                                        <p:cTn id="60" dur="1" fill="hold">
                                          <p:stCondLst>
                                            <p:cond delay="1999"/>
                                          </p:stCondLst>
                                        </p:cTn>
                                        <p:tgtEl>
                                          <p:spTgt spid="494622"/>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xit" presetSubtype="0" fill="hold" nodeType="clickEffect">
                                  <p:stCondLst>
                                    <p:cond delay="0"/>
                                  </p:stCondLst>
                                  <p:childTnLst>
                                    <p:animEffect transition="out" filter="fade">
                                      <p:cBhvr>
                                        <p:cTn id="64" dur="2000"/>
                                        <p:tgtEl>
                                          <p:spTgt spid="494623"/>
                                        </p:tgtEl>
                                      </p:cBhvr>
                                    </p:animEffect>
                                    <p:set>
                                      <p:cBhvr>
                                        <p:cTn id="65" dur="1" fill="hold">
                                          <p:stCondLst>
                                            <p:cond delay="1999"/>
                                          </p:stCondLst>
                                        </p:cTn>
                                        <p:tgtEl>
                                          <p:spTgt spid="494623"/>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nodeType="clickEffect">
                                  <p:stCondLst>
                                    <p:cond delay="0"/>
                                  </p:stCondLst>
                                  <p:childTnLst>
                                    <p:set>
                                      <p:cBhvr>
                                        <p:cTn id="69" dur="1" fill="hold">
                                          <p:stCondLst>
                                            <p:cond delay="0"/>
                                          </p:stCondLst>
                                        </p:cTn>
                                        <p:tgtEl>
                                          <p:spTgt spid="494612"/>
                                        </p:tgtEl>
                                        <p:attrNameLst>
                                          <p:attrName>style.visibility</p:attrName>
                                        </p:attrNameLst>
                                      </p:cBhvr>
                                      <p:to>
                                        <p:strVal val="visible"/>
                                      </p:to>
                                    </p:set>
                                    <p:animEffect transition="in" filter="fade">
                                      <p:cBhvr>
                                        <p:cTn id="70" dur="2000"/>
                                        <p:tgtEl>
                                          <p:spTgt spid="494612"/>
                                        </p:tgtEl>
                                      </p:cBhvr>
                                    </p:animEffect>
                                  </p:childTnLst>
                                </p:cTn>
                              </p:par>
                              <p:par>
                                <p:cTn id="71" presetID="10" presetClass="exit" presetSubtype="0" fill="hold" nodeType="withEffect">
                                  <p:stCondLst>
                                    <p:cond delay="0"/>
                                  </p:stCondLst>
                                  <p:childTnLst>
                                    <p:animEffect transition="out" filter="fade">
                                      <p:cBhvr>
                                        <p:cTn id="72" dur="2000"/>
                                        <p:tgtEl>
                                          <p:spTgt spid="494605"/>
                                        </p:tgtEl>
                                      </p:cBhvr>
                                    </p:animEffect>
                                    <p:set>
                                      <p:cBhvr>
                                        <p:cTn id="73" dur="1" fill="hold">
                                          <p:stCondLst>
                                            <p:cond delay="1999"/>
                                          </p:stCondLst>
                                        </p:cTn>
                                        <p:tgtEl>
                                          <p:spTgt spid="494605"/>
                                        </p:tgtEl>
                                        <p:attrNameLst>
                                          <p:attrName>style.visibility</p:attrName>
                                        </p:attrNameLst>
                                      </p:cBhvr>
                                      <p:to>
                                        <p:strVal val="hidden"/>
                                      </p:to>
                                    </p:set>
                                  </p:childTnLst>
                                </p:cTn>
                              </p:par>
                              <p:par>
                                <p:cTn id="74" presetID="10" presetClass="entr" presetSubtype="0" fill="hold" grpId="1" nodeType="withEffect">
                                  <p:stCondLst>
                                    <p:cond delay="0"/>
                                  </p:stCondLst>
                                  <p:childTnLst>
                                    <p:set>
                                      <p:cBhvr>
                                        <p:cTn id="75" dur="1" fill="hold">
                                          <p:stCondLst>
                                            <p:cond delay="0"/>
                                          </p:stCondLst>
                                        </p:cTn>
                                        <p:tgtEl>
                                          <p:spTgt spid="494604"/>
                                        </p:tgtEl>
                                        <p:attrNameLst>
                                          <p:attrName>style.visibility</p:attrName>
                                        </p:attrNameLst>
                                      </p:cBhvr>
                                      <p:to>
                                        <p:strVal val="visible"/>
                                      </p:to>
                                    </p:set>
                                    <p:animEffect transition="in" filter="fade">
                                      <p:cBhvr>
                                        <p:cTn id="76" dur="2000"/>
                                        <p:tgtEl>
                                          <p:spTgt spid="49460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nodeType="clickEffect">
                                  <p:stCondLst>
                                    <p:cond delay="0"/>
                                  </p:stCondLst>
                                  <p:childTnLst>
                                    <p:set>
                                      <p:cBhvr>
                                        <p:cTn id="80" dur="1" fill="hold">
                                          <p:stCondLst>
                                            <p:cond delay="0"/>
                                          </p:stCondLst>
                                        </p:cTn>
                                        <p:tgtEl>
                                          <p:spTgt spid="494596"/>
                                        </p:tgtEl>
                                        <p:attrNameLst>
                                          <p:attrName>style.visibility</p:attrName>
                                        </p:attrNameLst>
                                      </p:cBhvr>
                                      <p:to>
                                        <p:strVal val="visible"/>
                                      </p:to>
                                    </p:set>
                                    <p:animEffect transition="in" filter="fade">
                                      <p:cBhvr>
                                        <p:cTn id="81" dur="2000"/>
                                        <p:tgtEl>
                                          <p:spTgt spid="49459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nodeType="clickEffect">
                                  <p:stCondLst>
                                    <p:cond delay="0"/>
                                  </p:stCondLst>
                                  <p:childTnLst>
                                    <p:set>
                                      <p:cBhvr>
                                        <p:cTn id="85" dur="1" fill="hold">
                                          <p:stCondLst>
                                            <p:cond delay="0"/>
                                          </p:stCondLst>
                                        </p:cTn>
                                        <p:tgtEl>
                                          <p:spTgt spid="494597"/>
                                        </p:tgtEl>
                                        <p:attrNameLst>
                                          <p:attrName>style.visibility</p:attrName>
                                        </p:attrNameLst>
                                      </p:cBhvr>
                                      <p:to>
                                        <p:strVal val="visible"/>
                                      </p:to>
                                    </p:set>
                                    <p:animEffect transition="in" filter="fade">
                                      <p:cBhvr>
                                        <p:cTn id="86" dur="2000"/>
                                        <p:tgtEl>
                                          <p:spTgt spid="494597"/>
                                        </p:tgtEl>
                                      </p:cBhvr>
                                    </p:animEffect>
                                  </p:childTnLst>
                                </p:cTn>
                              </p:par>
                              <p:par>
                                <p:cTn id="87" presetID="35" presetClass="emph" presetSubtype="0" repeatCount="indefinite" fill="hold" nodeType="withEffect">
                                  <p:stCondLst>
                                    <p:cond delay="0"/>
                                  </p:stCondLst>
                                  <p:endCondLst>
                                    <p:cond evt="onNext" delay="0">
                                      <p:tgtEl>
                                        <p:sldTgt/>
                                      </p:tgtEl>
                                    </p:cond>
                                  </p:endCondLst>
                                  <p:childTnLst>
                                    <p:anim calcmode="discrete" valueType="str">
                                      <p:cBhvr>
                                        <p:cTn id="88" dur="1000" fill="hold"/>
                                        <p:tgtEl>
                                          <p:spTgt spid="494597"/>
                                        </p:tgtEl>
                                        <p:attrNameLst>
                                          <p:attrName>style.visibility</p:attrName>
                                        </p:attrNameLst>
                                      </p:cBhvr>
                                      <p:tavLst>
                                        <p:tav tm="0">
                                          <p:val>
                                            <p:strVal val="hidden"/>
                                          </p:val>
                                        </p:tav>
                                        <p:tav tm="50000">
                                          <p:val>
                                            <p:strVal val="visible"/>
                                          </p:val>
                                        </p:tav>
                                      </p:tavLst>
                                    </p:anim>
                                  </p:childTnLst>
                                </p:cTn>
                              </p:par>
                              <p:par>
                                <p:cTn id="89" presetID="10" presetClass="entr" presetSubtype="0" fill="hold" grpId="0" nodeType="withEffect">
                                  <p:stCondLst>
                                    <p:cond delay="0"/>
                                  </p:stCondLst>
                                  <p:childTnLst>
                                    <p:set>
                                      <p:cBhvr>
                                        <p:cTn id="90" dur="1" fill="hold">
                                          <p:stCondLst>
                                            <p:cond delay="0"/>
                                          </p:stCondLst>
                                        </p:cTn>
                                        <p:tgtEl>
                                          <p:spTgt spid="494608"/>
                                        </p:tgtEl>
                                        <p:attrNameLst>
                                          <p:attrName>style.visibility</p:attrName>
                                        </p:attrNameLst>
                                      </p:cBhvr>
                                      <p:to>
                                        <p:strVal val="visible"/>
                                      </p:to>
                                    </p:set>
                                    <p:animEffect transition="in" filter="fade">
                                      <p:cBhvr>
                                        <p:cTn id="91" dur="2000"/>
                                        <p:tgtEl>
                                          <p:spTgt spid="49460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94609"/>
                                        </p:tgtEl>
                                        <p:attrNameLst>
                                          <p:attrName>style.visibility</p:attrName>
                                        </p:attrNameLst>
                                      </p:cBhvr>
                                      <p:to>
                                        <p:strVal val="visible"/>
                                      </p:to>
                                    </p:set>
                                    <p:animEffect transition="in" filter="fade">
                                      <p:cBhvr>
                                        <p:cTn id="94" dur="2000"/>
                                        <p:tgtEl>
                                          <p:spTgt spid="494609"/>
                                        </p:tgtEl>
                                      </p:cBhvr>
                                    </p:animEffect>
                                  </p:childTnLst>
                                </p:cTn>
                              </p:par>
                              <p:par>
                                <p:cTn id="95" presetID="10" presetClass="exit" presetSubtype="0" fill="hold" grpId="0" nodeType="withEffect">
                                  <p:stCondLst>
                                    <p:cond delay="0"/>
                                  </p:stCondLst>
                                  <p:childTnLst>
                                    <p:animEffect transition="out" filter="fade">
                                      <p:cBhvr>
                                        <p:cTn id="96" dur="2000"/>
                                        <p:tgtEl>
                                          <p:spTgt spid="494604"/>
                                        </p:tgtEl>
                                      </p:cBhvr>
                                    </p:animEffect>
                                    <p:set>
                                      <p:cBhvr>
                                        <p:cTn id="97" dur="1" fill="hold">
                                          <p:stCondLst>
                                            <p:cond delay="1999"/>
                                          </p:stCondLst>
                                        </p:cTn>
                                        <p:tgtEl>
                                          <p:spTgt spid="494604"/>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2000"/>
                                        <p:tgtEl>
                                          <p:spTgt spid="494612"/>
                                        </p:tgtEl>
                                      </p:cBhvr>
                                    </p:animEffect>
                                    <p:set>
                                      <p:cBhvr>
                                        <p:cTn id="100" dur="1" fill="hold">
                                          <p:stCondLst>
                                            <p:cond delay="1999"/>
                                          </p:stCondLst>
                                        </p:cTn>
                                        <p:tgtEl>
                                          <p:spTgt spid="494612"/>
                                        </p:tgtEl>
                                        <p:attrNameLst>
                                          <p:attrName>style.visibility</p:attrName>
                                        </p:attrNameLst>
                                      </p:cBhvr>
                                      <p:to>
                                        <p:strVal val="hidden"/>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494598"/>
                                        </p:tgtEl>
                                        <p:attrNameLst>
                                          <p:attrName>style.visibility</p:attrName>
                                        </p:attrNameLst>
                                      </p:cBhvr>
                                      <p:to>
                                        <p:strVal val="visible"/>
                                      </p:to>
                                    </p:set>
                                  </p:childTnLst>
                                </p:cTn>
                              </p:par>
                              <p:par>
                                <p:cTn id="105" presetID="10" presetClass="entr" presetSubtype="0" fill="hold" grpId="0" nodeType="withEffect">
                                  <p:stCondLst>
                                    <p:cond delay="0"/>
                                  </p:stCondLst>
                                  <p:childTnLst>
                                    <p:set>
                                      <p:cBhvr>
                                        <p:cTn id="106" dur="1" fill="hold">
                                          <p:stCondLst>
                                            <p:cond delay="0"/>
                                          </p:stCondLst>
                                        </p:cTn>
                                        <p:tgtEl>
                                          <p:spTgt spid="494610"/>
                                        </p:tgtEl>
                                        <p:attrNameLst>
                                          <p:attrName>style.visibility</p:attrName>
                                        </p:attrNameLst>
                                      </p:cBhvr>
                                      <p:to>
                                        <p:strVal val="visible"/>
                                      </p:to>
                                    </p:set>
                                    <p:animEffect transition="in" filter="fade">
                                      <p:cBhvr>
                                        <p:cTn id="107" dur="2000"/>
                                        <p:tgtEl>
                                          <p:spTgt spid="49461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494611"/>
                                        </p:tgtEl>
                                        <p:attrNameLst>
                                          <p:attrName>style.visibility</p:attrName>
                                        </p:attrNameLst>
                                      </p:cBhvr>
                                      <p:to>
                                        <p:strVal val="visible"/>
                                      </p:to>
                                    </p:set>
                                    <p:animEffect transition="in" filter="fade">
                                      <p:cBhvr>
                                        <p:cTn id="110" dur="2000"/>
                                        <p:tgtEl>
                                          <p:spTgt spid="494611"/>
                                        </p:tgtEl>
                                      </p:cBhvr>
                                    </p:animEffect>
                                  </p:childTnLst>
                                </p:cTn>
                              </p:par>
                              <p:par>
                                <p:cTn id="111" presetID="35" presetClass="emph" presetSubtype="0" repeatCount="indefinite" fill="hold" nodeType="withEffect">
                                  <p:stCondLst>
                                    <p:cond delay="0"/>
                                  </p:stCondLst>
                                  <p:endCondLst>
                                    <p:cond evt="onNext" delay="0">
                                      <p:tgtEl>
                                        <p:sldTgt/>
                                      </p:tgtEl>
                                    </p:cond>
                                  </p:endCondLst>
                                  <p:childTnLst>
                                    <p:anim calcmode="discrete" valueType="str">
                                      <p:cBhvr>
                                        <p:cTn id="112" dur="1000" fill="hold"/>
                                        <p:tgtEl>
                                          <p:spTgt spid="494598"/>
                                        </p:tgtEl>
                                        <p:attrNameLst>
                                          <p:attrName>style.visibility</p:attrName>
                                        </p:attrNameLst>
                                      </p:cBhvr>
                                      <p:tavLst>
                                        <p:tav tm="0">
                                          <p:val>
                                            <p:strVal val="hidden"/>
                                          </p:val>
                                        </p:tav>
                                        <p:tav tm="50000">
                                          <p:val>
                                            <p:strVal val="visible"/>
                                          </p:val>
                                        </p:tav>
                                      </p:tavLst>
                                    </p:anim>
                                  </p:childTnLst>
                                </p:cTn>
                              </p:par>
                              <p:par>
                                <p:cTn id="113" presetID="10" presetClass="exit" presetSubtype="0" fill="hold" nodeType="withEffect">
                                  <p:stCondLst>
                                    <p:cond delay="0"/>
                                  </p:stCondLst>
                                  <p:childTnLst>
                                    <p:animEffect transition="out" filter="fade">
                                      <p:cBhvr>
                                        <p:cTn id="114" dur="2000"/>
                                        <p:tgtEl>
                                          <p:spTgt spid="494616"/>
                                        </p:tgtEl>
                                      </p:cBhvr>
                                    </p:animEffect>
                                    <p:set>
                                      <p:cBhvr>
                                        <p:cTn id="115" dur="1" fill="hold">
                                          <p:stCondLst>
                                            <p:cond delay="1999"/>
                                          </p:stCondLst>
                                        </p:cTn>
                                        <p:tgtEl>
                                          <p:spTgt spid="4946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604" grpId="0"/>
      <p:bldP spid="494604" grpId="1"/>
      <p:bldP spid="494606" grpId="0"/>
      <p:bldP spid="494608" grpId="0"/>
      <p:bldP spid="494609" grpId="0" animBg="1"/>
      <p:bldP spid="494610" grpId="0" animBg="1"/>
      <p:bldP spid="494611" grpId="0"/>
      <p:bldP spid="4946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4" name="Rectangle 4"/>
          <p:cNvSpPr>
            <a:spLocks noGrp="1" noRot="1" noChangeArrowheads="1"/>
          </p:cNvSpPr>
          <p:nvPr>
            <p:ph type="title"/>
          </p:nvPr>
        </p:nvSpPr>
        <p:spPr/>
        <p:txBody>
          <a:bodyPr/>
          <a:lstStyle/>
          <a:p>
            <a:r>
              <a:rPr lang="en-US" dirty="0"/>
              <a:t>LHC Has Already Had </a:t>
            </a:r>
            <a:r>
              <a:rPr lang="en-US" dirty="0" smtClean="0"/>
              <a:t>a Profound </a:t>
            </a:r>
            <a:r>
              <a:rPr lang="en-US" dirty="0"/>
              <a:t>Impact</a:t>
            </a:r>
          </a:p>
        </p:txBody>
      </p:sp>
      <p:pic>
        <p:nvPicPr>
          <p:cNvPr id="501765" name="Picture 5" descr="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8" y="1319213"/>
            <a:ext cx="2952750" cy="4578350"/>
          </a:xfrm>
          <a:prstGeom prst="rect">
            <a:avLst/>
          </a:prstGeom>
          <a:noFill/>
          <a:extLst>
            <a:ext uri="{909E8E84-426E-40DD-AFC4-6F175D3DCCD1}">
              <a14:hiddenFill xmlns:a14="http://schemas.microsoft.com/office/drawing/2010/main">
                <a:solidFill>
                  <a:srgbClr val="FFFFFF"/>
                </a:solidFill>
              </a14:hiddenFill>
            </a:ext>
          </a:extLst>
        </p:spPr>
      </p:pic>
      <p:pic>
        <p:nvPicPr>
          <p:cNvPr id="501766" name="Picture 6" descr="blasphemy_excer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8413" y="1308100"/>
            <a:ext cx="4891087" cy="4568825"/>
          </a:xfrm>
          <a:prstGeom prst="rect">
            <a:avLst/>
          </a:prstGeom>
          <a:noFill/>
          <a:extLst>
            <a:ext uri="{909E8E84-426E-40DD-AFC4-6F175D3DCCD1}">
              <a14:hiddenFill xmlns:a14="http://schemas.microsoft.com/office/drawing/2010/main">
                <a:solidFill>
                  <a:srgbClr val="FFFFFF"/>
                </a:solidFill>
              </a14:hiddenFill>
            </a:ext>
          </a:extLst>
        </p:spPr>
      </p:pic>
      <p:sp>
        <p:nvSpPr>
          <p:cNvPr id="501767" name="Oval 7"/>
          <p:cNvSpPr>
            <a:spLocks noChangeArrowheads="1"/>
          </p:cNvSpPr>
          <p:nvPr/>
        </p:nvSpPr>
        <p:spPr bwMode="auto">
          <a:xfrm>
            <a:off x="2078038" y="2354263"/>
            <a:ext cx="4895850" cy="1681162"/>
          </a:xfrm>
          <a:prstGeom prst="ellipse">
            <a:avLst/>
          </a:prstGeom>
          <a:solidFill>
            <a:srgbClr val="993300"/>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dirty="0">
                <a:solidFill>
                  <a:schemeClr val="bg1"/>
                </a:solidFill>
              </a:rPr>
              <a:t>On bad literature!</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Rare Decays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3</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1767"/>
                                        </p:tgtEl>
                                        <p:attrNameLst>
                                          <p:attrName>style.visibility</p:attrName>
                                        </p:attrNameLst>
                                      </p:cBhvr>
                                      <p:to>
                                        <p:strVal val="visible"/>
                                      </p:to>
                                    </p:set>
                                    <p:animEffect transition="in" filter="fade">
                                      <p:cBhvr>
                                        <p:cTn id="7" dur="2000"/>
                                        <p:tgtEl>
                                          <p:spTgt spid="5017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2000"/>
                                        <p:tgtEl>
                                          <p:spTgt spid="501767"/>
                                        </p:tgtEl>
                                      </p:cBhvr>
                                    </p:animEffect>
                                    <p:set>
                                      <p:cBhvr>
                                        <p:cTn id="12" dur="1" fill="hold">
                                          <p:stCondLst>
                                            <p:cond delay="1999"/>
                                          </p:stCondLst>
                                        </p:cTn>
                                        <p:tgtEl>
                                          <p:spTgt spid="50176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501765"/>
                                        </p:tgtEl>
                                        <p:attrNameLst>
                                          <p:attrName>style.visibility</p:attrName>
                                        </p:attrNameLst>
                                      </p:cBhvr>
                                      <p:to>
                                        <p:strVal val="visible"/>
                                      </p:to>
                                    </p:set>
                                    <p:animEffect transition="in" filter="fade">
                                      <p:cBhvr>
                                        <p:cTn id="15" dur="2000"/>
                                        <p:tgtEl>
                                          <p:spTgt spid="501765"/>
                                        </p:tgtEl>
                                      </p:cBhvr>
                                    </p:animEffect>
                                  </p:childTnLst>
                                </p:cTn>
                              </p:par>
                              <p:par>
                                <p:cTn id="16" presetID="10" presetClass="entr" presetSubtype="0" fill="hold" nodeType="withEffect">
                                  <p:stCondLst>
                                    <p:cond delay="0"/>
                                  </p:stCondLst>
                                  <p:childTnLst>
                                    <p:set>
                                      <p:cBhvr>
                                        <p:cTn id="17" dur="1" fill="hold">
                                          <p:stCondLst>
                                            <p:cond delay="0"/>
                                          </p:stCondLst>
                                        </p:cTn>
                                        <p:tgtEl>
                                          <p:spTgt spid="501766"/>
                                        </p:tgtEl>
                                        <p:attrNameLst>
                                          <p:attrName>style.visibility</p:attrName>
                                        </p:attrNameLst>
                                      </p:cBhvr>
                                      <p:to>
                                        <p:strVal val="visible"/>
                                      </p:to>
                                    </p:set>
                                    <p:animEffect transition="in" filter="fade">
                                      <p:cBhvr>
                                        <p:cTn id="18" dur="2000"/>
                                        <p:tgtEl>
                                          <p:spTgt spid="501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7" grpId="0" animBg="1"/>
      <p:bldP spid="50176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rrowheads="1"/>
          </p:cNvSpPr>
          <p:nvPr>
            <p:ph type="title"/>
          </p:nvPr>
        </p:nvSpPr>
        <p:spPr/>
        <p:txBody>
          <a:bodyPr/>
          <a:lstStyle/>
          <a:p>
            <a:r>
              <a:rPr lang="en-US"/>
              <a:t>Why Search for Charged Lepton Flavor Violation?</a:t>
            </a:r>
          </a:p>
        </p:txBody>
      </p:sp>
      <p:sp>
        <p:nvSpPr>
          <p:cNvPr id="330755" name="Rectangle 3"/>
          <p:cNvSpPr>
            <a:spLocks noGrp="1" noChangeArrowheads="1"/>
          </p:cNvSpPr>
          <p:nvPr>
            <p:ph type="body" sz="half" idx="4294967295"/>
          </p:nvPr>
        </p:nvSpPr>
        <p:spPr>
          <a:xfrm>
            <a:off x="0" y="1673225"/>
            <a:ext cx="4533900" cy="3219450"/>
          </a:xfrm>
        </p:spPr>
        <p:txBody>
          <a:bodyPr/>
          <a:lstStyle/>
          <a:p>
            <a:pPr marL="230188" indent="-230188">
              <a:lnSpc>
                <a:spcPct val="90000"/>
              </a:lnSpc>
              <a:spcBef>
                <a:spcPct val="30000"/>
              </a:spcBef>
            </a:pPr>
            <a:r>
              <a:rPr lang="en-US" sz="2000" dirty="0">
                <a:effectLst/>
              </a:rPr>
              <a:t>In Standard Model not there </a:t>
            </a:r>
            <a:r>
              <a:rPr lang="en-US" sz="2000" dirty="0">
                <a:effectLst/>
                <a:sym typeface="Wingdings" pitchFamily="2" charset="2"/>
              </a:rPr>
              <a:t> neutrino mass discovery implies an unobservable 10</a:t>
            </a:r>
            <a:r>
              <a:rPr lang="en-US" sz="2000" baseline="30000" dirty="0">
                <a:effectLst/>
                <a:sym typeface="Wingdings" pitchFamily="2" charset="2"/>
              </a:rPr>
              <a:t>-52</a:t>
            </a:r>
            <a:r>
              <a:rPr lang="en-US" sz="2000" dirty="0">
                <a:effectLst/>
                <a:sym typeface="Wingdings" pitchFamily="2" charset="2"/>
              </a:rPr>
              <a:t> rate</a:t>
            </a:r>
          </a:p>
          <a:p>
            <a:pPr marL="230188" indent="-230188">
              <a:lnSpc>
                <a:spcPct val="90000"/>
              </a:lnSpc>
              <a:spcBef>
                <a:spcPct val="30000"/>
              </a:spcBef>
            </a:pPr>
            <a:r>
              <a:rPr lang="en-US" sz="2000" dirty="0">
                <a:effectLst/>
                <a:sym typeface="Wingdings" pitchFamily="2" charset="2"/>
              </a:rPr>
              <a:t>Hence, any signal unambiguous evidence of new physics</a:t>
            </a:r>
          </a:p>
          <a:p>
            <a:pPr marL="230188" indent="-230188">
              <a:lnSpc>
                <a:spcPct val="90000"/>
              </a:lnSpc>
              <a:spcBef>
                <a:spcPct val="30000"/>
              </a:spcBef>
            </a:pPr>
            <a:r>
              <a:rPr lang="en-US" sz="2000" dirty="0">
                <a:effectLst/>
                <a:sym typeface="Wingdings" pitchFamily="2" charset="2"/>
              </a:rPr>
              <a:t>Exquisite sensitivities can be obtained experimentally </a:t>
            </a:r>
          </a:p>
          <a:p>
            <a:pPr marL="577850" lvl="1" indent="-233363">
              <a:lnSpc>
                <a:spcPct val="90000"/>
              </a:lnSpc>
              <a:spcBef>
                <a:spcPct val="30000"/>
              </a:spcBef>
              <a:buFont typeface="Wingdings" pitchFamily="2" charset="2"/>
              <a:buChar char="ð"/>
            </a:pPr>
            <a:r>
              <a:rPr lang="en-US" sz="2000" dirty="0">
                <a:effectLst/>
                <a:sym typeface="Wingdings" pitchFamily="2" charset="2"/>
              </a:rPr>
              <a:t>sensitivities that allow favored beyond-the-standard-model theories to be tested</a:t>
            </a:r>
          </a:p>
          <a:p>
            <a:pPr marL="577850" lvl="1" indent="-233363">
              <a:lnSpc>
                <a:spcPct val="90000"/>
              </a:lnSpc>
              <a:spcBef>
                <a:spcPct val="30000"/>
              </a:spcBef>
              <a:buFont typeface="Wingdings" pitchFamily="2" charset="2"/>
              <a:buNone/>
            </a:pPr>
            <a:endParaRPr lang="en-US" sz="2000" dirty="0">
              <a:effectLst/>
              <a:sym typeface="Wingdings" pitchFamily="2" charset="2"/>
            </a:endParaRPr>
          </a:p>
        </p:txBody>
      </p:sp>
      <p:graphicFrame>
        <p:nvGraphicFramePr>
          <p:cNvPr id="330763" name="Object 11"/>
          <p:cNvGraphicFramePr>
            <a:graphicFrameLocks noGrp="1" noChangeAspect="1"/>
          </p:cNvGraphicFramePr>
          <p:nvPr>
            <p:ph sz="half" idx="4294967295"/>
            <p:extLst>
              <p:ext uri="{D42A27DB-BD31-4B8C-83A1-F6EECF244321}">
                <p14:modId xmlns:p14="http://schemas.microsoft.com/office/powerpoint/2010/main" val="3784740059"/>
              </p:ext>
            </p:extLst>
          </p:nvPr>
        </p:nvGraphicFramePr>
        <p:xfrm>
          <a:off x="3052763" y="609600"/>
          <a:ext cx="3043237" cy="803275"/>
        </p:xfrm>
        <a:graphic>
          <a:graphicData uri="http://schemas.openxmlformats.org/presentationml/2006/ole">
            <mc:AlternateContent xmlns:mc="http://schemas.openxmlformats.org/markup-compatibility/2006">
              <mc:Choice xmlns:v="urn:schemas-microsoft-com:vml" Requires="v">
                <p:oleObj spid="_x0000_s5215" name="Equation" r:id="rId4" imgW="863280" imgH="228600" progId="Equation.3">
                  <p:embed/>
                </p:oleObj>
              </mc:Choice>
              <mc:Fallback>
                <p:oleObj name="Equation" r:id="rId4" imgW="86328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2763" y="609600"/>
                        <a:ext cx="3043237" cy="80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0765" name="AutoShape 13"/>
          <p:cNvSpPr>
            <a:spLocks noChangeArrowheads="1"/>
          </p:cNvSpPr>
          <p:nvPr/>
        </p:nvSpPr>
        <p:spPr bwMode="auto">
          <a:xfrm>
            <a:off x="152400" y="4986188"/>
            <a:ext cx="4387850" cy="1462088"/>
          </a:xfrm>
          <a:prstGeom prst="roundRect">
            <a:avLst>
              <a:gd name="adj" fmla="val 16667"/>
            </a:avLst>
          </a:prstGeom>
          <a:solidFill>
            <a:srgbClr val="FF0000"/>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dirty="0">
                <a:solidFill>
                  <a:schemeClr val="bg1"/>
                </a:solidFill>
              </a:rPr>
              <a:t>Almost all models explaining  the </a:t>
            </a:r>
          </a:p>
          <a:p>
            <a:pPr algn="ctr"/>
            <a:r>
              <a:rPr lang="en-US" sz="2000" dirty="0">
                <a:solidFill>
                  <a:schemeClr val="bg1"/>
                </a:solidFill>
              </a:rPr>
              <a:t>neutrino mass hierarchy produce </a:t>
            </a:r>
          </a:p>
          <a:p>
            <a:pPr algn="ctr"/>
            <a:r>
              <a:rPr lang="en-US" sz="2000" dirty="0">
                <a:solidFill>
                  <a:schemeClr val="bg1"/>
                </a:solidFill>
                <a:latin typeface="Symbol" pitchFamily="18" charset="2"/>
              </a:rPr>
              <a:t>m</a:t>
            </a:r>
            <a:r>
              <a:rPr lang="en-US" sz="2000" baseline="30000" dirty="0">
                <a:solidFill>
                  <a:schemeClr val="bg1"/>
                </a:solidFill>
                <a:latin typeface="Symbol" pitchFamily="18" charset="2"/>
              </a:rPr>
              <a:t>-</a:t>
            </a:r>
            <a:r>
              <a:rPr lang="en-US" sz="2000" dirty="0">
                <a:solidFill>
                  <a:schemeClr val="bg1"/>
                </a:solidFill>
              </a:rPr>
              <a:t>N </a:t>
            </a:r>
            <a:r>
              <a:rPr lang="en-US" sz="2000" dirty="0">
                <a:solidFill>
                  <a:schemeClr val="bg1"/>
                </a:solidFill>
                <a:latin typeface="Century Gothic" pitchFamily="34" charset="0"/>
              </a:rPr>
              <a:t>→ </a:t>
            </a:r>
            <a:r>
              <a:rPr lang="en-US" sz="2000" dirty="0">
                <a:solidFill>
                  <a:schemeClr val="bg1"/>
                </a:solidFill>
              </a:rPr>
              <a:t>e</a:t>
            </a:r>
            <a:r>
              <a:rPr lang="en-US" sz="2000" baseline="30000" dirty="0">
                <a:solidFill>
                  <a:schemeClr val="bg1"/>
                </a:solidFill>
                <a:latin typeface="Symbol" pitchFamily="18" charset="2"/>
              </a:rPr>
              <a:t>-</a:t>
            </a:r>
            <a:r>
              <a:rPr lang="en-US" sz="2000" dirty="0">
                <a:solidFill>
                  <a:schemeClr val="bg1"/>
                </a:solidFill>
              </a:rPr>
              <a:t>N  at levels that will be </a:t>
            </a:r>
          </a:p>
          <a:p>
            <a:pPr algn="ctr"/>
            <a:r>
              <a:rPr lang="en-US" sz="2000" dirty="0">
                <a:solidFill>
                  <a:schemeClr val="bg1"/>
                </a:solidFill>
              </a:rPr>
              <a:t>probed by Mu2e</a:t>
            </a:r>
          </a:p>
        </p:txBody>
      </p:sp>
      <p:sp>
        <p:nvSpPr>
          <p:cNvPr id="330767" name="Text Box 15"/>
          <p:cNvSpPr txBox="1">
            <a:spLocks noChangeArrowheads="1"/>
          </p:cNvSpPr>
          <p:nvPr/>
        </p:nvSpPr>
        <p:spPr bwMode="auto">
          <a:xfrm>
            <a:off x="503238" y="5486400"/>
            <a:ext cx="2963863" cy="461665"/>
          </a:xfrm>
          <a:prstGeom prst="rect">
            <a:avLst/>
          </a:prstGeom>
          <a:solidFill>
            <a:schemeClr val="tx1"/>
          </a:solidFill>
          <a:ln w="38100" algn="ctr">
            <a:solidFill>
              <a:srgbClr val="FF0000"/>
            </a:solidFill>
            <a:miter lim="800000"/>
            <a:headEnd/>
            <a:tailEnd/>
          </a:ln>
          <a:effectLst/>
          <a:extLst/>
        </p:spPr>
        <p:txBody>
          <a:bodyPr>
            <a:spAutoFit/>
          </a:bodyPr>
          <a:lstStyle/>
          <a:p>
            <a:pPr algn="ctr">
              <a:spcBef>
                <a:spcPct val="50000"/>
              </a:spcBef>
            </a:pPr>
            <a:r>
              <a:rPr lang="en-US" sz="2400">
                <a:solidFill>
                  <a:srgbClr val="FFFF00"/>
                </a:solidFill>
              </a:rPr>
              <a:t>New heavy neutrino</a:t>
            </a:r>
          </a:p>
        </p:txBody>
      </p:sp>
      <p:sp>
        <p:nvSpPr>
          <p:cNvPr id="330768" name="Text Box 16"/>
          <p:cNvSpPr txBox="1">
            <a:spLocks noChangeArrowheads="1"/>
          </p:cNvSpPr>
          <p:nvPr/>
        </p:nvSpPr>
        <p:spPr bwMode="auto">
          <a:xfrm>
            <a:off x="503239" y="5486400"/>
            <a:ext cx="2963862" cy="461665"/>
          </a:xfrm>
          <a:prstGeom prst="rect">
            <a:avLst/>
          </a:prstGeom>
          <a:solidFill>
            <a:schemeClr val="tx1"/>
          </a:solidFill>
          <a:ln w="38100" algn="ctr">
            <a:solidFill>
              <a:srgbClr val="FF0000"/>
            </a:solidFill>
            <a:miter lim="800000"/>
            <a:headEnd/>
            <a:tailEnd/>
          </a:ln>
          <a:effectLst/>
          <a:extLst/>
        </p:spPr>
        <p:txBody>
          <a:bodyPr>
            <a:spAutoFit/>
          </a:bodyPr>
          <a:lstStyle/>
          <a:p>
            <a:pPr algn="ctr">
              <a:spcBef>
                <a:spcPct val="50000"/>
              </a:spcBef>
            </a:pPr>
            <a:r>
              <a:rPr lang="en-US" sz="2400">
                <a:solidFill>
                  <a:srgbClr val="FFFF00"/>
                </a:solidFill>
              </a:rPr>
              <a:t>Supersymmetry</a:t>
            </a:r>
          </a:p>
        </p:txBody>
      </p:sp>
      <p:pic>
        <p:nvPicPr>
          <p:cNvPr id="330769" name="Picture 17" descr="mu2e_feynman_diagrams_heavy_nu_l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875088"/>
            <a:ext cx="4122738" cy="2551112"/>
          </a:xfrm>
          <a:prstGeom prst="rect">
            <a:avLst/>
          </a:prstGeom>
          <a:noFill/>
          <a:extLst>
            <a:ext uri="{909E8E84-426E-40DD-AFC4-6F175D3DCCD1}">
              <a14:hiddenFill xmlns:a14="http://schemas.microsoft.com/office/drawing/2010/main">
                <a:solidFill>
                  <a:srgbClr val="FFFFFF"/>
                </a:solidFill>
              </a14:hiddenFill>
            </a:ext>
          </a:extLst>
        </p:spPr>
      </p:pic>
      <p:pic>
        <p:nvPicPr>
          <p:cNvPr id="330770" name="Picture 18" descr="mu2e_feynman_diagrams_susy_ligh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0125" y="3875088"/>
            <a:ext cx="4113213" cy="2559050"/>
          </a:xfrm>
          <a:prstGeom prst="rect">
            <a:avLst/>
          </a:prstGeom>
          <a:noFill/>
          <a:extLst>
            <a:ext uri="{909E8E84-426E-40DD-AFC4-6F175D3DCCD1}">
              <a14:hiddenFill xmlns:a14="http://schemas.microsoft.com/office/drawing/2010/main">
                <a:solidFill>
                  <a:srgbClr val="FFFFFF"/>
                </a:solidFill>
              </a14:hiddenFill>
            </a:ext>
          </a:extLst>
        </p:spPr>
      </p:pic>
      <p:sp>
        <p:nvSpPr>
          <p:cNvPr id="330771" name="AutoShape 19"/>
          <p:cNvSpPr>
            <a:spLocks noChangeArrowheads="1"/>
          </p:cNvSpPr>
          <p:nvPr/>
        </p:nvSpPr>
        <p:spPr bwMode="auto">
          <a:xfrm>
            <a:off x="3611563" y="5565775"/>
            <a:ext cx="1058862" cy="288925"/>
          </a:xfrm>
          <a:prstGeom prst="rightArrow">
            <a:avLst>
              <a:gd name="adj1" fmla="val 50000"/>
              <a:gd name="adj2" fmla="val 91621"/>
            </a:avLst>
          </a:prstGeom>
          <a:solidFill>
            <a:srgbClr val="FF0000"/>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30773" name="Picture 21" descr="mu2e_sm_ligh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1527175"/>
            <a:ext cx="3767137" cy="1993900"/>
          </a:xfrm>
          <a:prstGeom prst="rect">
            <a:avLst/>
          </a:prstGeom>
          <a:noFill/>
          <a:extLst>
            <a:ext uri="{909E8E84-426E-40DD-AFC4-6F175D3DCCD1}">
              <a14:hiddenFill xmlns:a14="http://schemas.microsoft.com/office/drawing/2010/main">
                <a:solidFill>
                  <a:srgbClr val="FFFFFF"/>
                </a:solidFill>
              </a14:hiddenFill>
            </a:ext>
          </a:extLst>
        </p:spPr>
      </p:pic>
      <p:sp>
        <p:nvSpPr>
          <p:cNvPr id="330774" name="Rectangle 22"/>
          <p:cNvSpPr>
            <a:spLocks noChangeArrowheads="1"/>
          </p:cNvSpPr>
          <p:nvPr/>
        </p:nvSpPr>
        <p:spPr bwMode="auto">
          <a:xfrm>
            <a:off x="4800600" y="2036763"/>
            <a:ext cx="4251325" cy="1127125"/>
          </a:xfrm>
          <a:prstGeom prst="rect">
            <a:avLst/>
          </a:prstGeom>
          <a:solidFill>
            <a:srgbClr val="FFFF99"/>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dirty="0">
                <a:solidFill>
                  <a:srgbClr val="663300"/>
                </a:solidFill>
              </a:rPr>
              <a:t>Lepton flavor conservation </a:t>
            </a:r>
          </a:p>
          <a:p>
            <a:pPr algn="ctr"/>
            <a:r>
              <a:rPr lang="en-US" sz="2000" dirty="0">
                <a:solidFill>
                  <a:srgbClr val="663300"/>
                </a:solidFill>
              </a:rPr>
              <a:t>accidental </a:t>
            </a:r>
          </a:p>
          <a:p>
            <a:pPr algn="ctr"/>
            <a:r>
              <a:rPr lang="en-US" sz="2000" dirty="0">
                <a:solidFill>
                  <a:srgbClr val="663300"/>
                </a:solidFill>
              </a:rPr>
              <a:t>in the extended Standard Model</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Rare Decays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30</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0774"/>
                                        </p:tgtEl>
                                        <p:attrNameLst>
                                          <p:attrName>style.visibility</p:attrName>
                                        </p:attrNameLst>
                                      </p:cBhvr>
                                      <p:to>
                                        <p:strVal val="visible"/>
                                      </p:to>
                                    </p:set>
                                    <p:animEffect transition="in" filter="fade">
                                      <p:cBhvr>
                                        <p:cTn id="7" dur="2000"/>
                                        <p:tgtEl>
                                          <p:spTgt spid="3307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2000"/>
                                        <p:tgtEl>
                                          <p:spTgt spid="330774"/>
                                        </p:tgtEl>
                                      </p:cBhvr>
                                    </p:animEffect>
                                    <p:set>
                                      <p:cBhvr>
                                        <p:cTn id="12" dur="1" fill="hold">
                                          <p:stCondLst>
                                            <p:cond delay="1999"/>
                                          </p:stCondLst>
                                        </p:cTn>
                                        <p:tgtEl>
                                          <p:spTgt spid="33077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30770"/>
                                        </p:tgtEl>
                                        <p:attrNameLst>
                                          <p:attrName>style.visibility</p:attrName>
                                        </p:attrNameLst>
                                      </p:cBhvr>
                                      <p:to>
                                        <p:strVal val="visible"/>
                                      </p:to>
                                    </p:set>
                                    <p:animEffect transition="in" filter="fade">
                                      <p:cBhvr>
                                        <p:cTn id="17" dur="2000"/>
                                        <p:tgtEl>
                                          <p:spTgt spid="33077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30768"/>
                                        </p:tgtEl>
                                        <p:attrNameLst>
                                          <p:attrName>style.visibility</p:attrName>
                                        </p:attrNameLst>
                                      </p:cBhvr>
                                      <p:to>
                                        <p:strVal val="visible"/>
                                      </p:to>
                                    </p:set>
                                    <p:animEffect transition="in" filter="fade">
                                      <p:cBhvr>
                                        <p:cTn id="20" dur="2000"/>
                                        <p:tgtEl>
                                          <p:spTgt spid="33076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0771"/>
                                        </p:tgtEl>
                                        <p:attrNameLst>
                                          <p:attrName>style.visibility</p:attrName>
                                        </p:attrNameLst>
                                      </p:cBhvr>
                                      <p:to>
                                        <p:strVal val="visible"/>
                                      </p:to>
                                    </p:set>
                                    <p:animEffect transition="in" filter="fade">
                                      <p:cBhvr>
                                        <p:cTn id="23" dur="2000"/>
                                        <p:tgtEl>
                                          <p:spTgt spid="33077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nodeType="clickEffect">
                                  <p:stCondLst>
                                    <p:cond delay="0"/>
                                  </p:stCondLst>
                                  <p:childTnLst>
                                    <p:animEffect transition="out" filter="fade">
                                      <p:cBhvr>
                                        <p:cTn id="27" dur="2000"/>
                                        <p:tgtEl>
                                          <p:spTgt spid="330770"/>
                                        </p:tgtEl>
                                      </p:cBhvr>
                                    </p:animEffect>
                                    <p:set>
                                      <p:cBhvr>
                                        <p:cTn id="28" dur="1" fill="hold">
                                          <p:stCondLst>
                                            <p:cond delay="1999"/>
                                          </p:stCondLst>
                                        </p:cTn>
                                        <p:tgtEl>
                                          <p:spTgt spid="330770"/>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000"/>
                                        <p:tgtEl>
                                          <p:spTgt spid="330768"/>
                                        </p:tgtEl>
                                      </p:cBhvr>
                                    </p:animEffect>
                                    <p:set>
                                      <p:cBhvr>
                                        <p:cTn id="31" dur="1" fill="hold">
                                          <p:stCondLst>
                                            <p:cond delay="1999"/>
                                          </p:stCondLst>
                                        </p:cTn>
                                        <p:tgtEl>
                                          <p:spTgt spid="330768"/>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330769"/>
                                        </p:tgtEl>
                                        <p:attrNameLst>
                                          <p:attrName>style.visibility</p:attrName>
                                        </p:attrNameLst>
                                      </p:cBhvr>
                                      <p:to>
                                        <p:strVal val="visible"/>
                                      </p:to>
                                    </p:set>
                                    <p:animEffect transition="in" filter="fade">
                                      <p:cBhvr>
                                        <p:cTn id="34" dur="2000"/>
                                        <p:tgtEl>
                                          <p:spTgt spid="33076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30767"/>
                                        </p:tgtEl>
                                        <p:attrNameLst>
                                          <p:attrName>style.visibility</p:attrName>
                                        </p:attrNameLst>
                                      </p:cBhvr>
                                      <p:to>
                                        <p:strVal val="visible"/>
                                      </p:to>
                                    </p:set>
                                    <p:animEffect transition="in" filter="fade">
                                      <p:cBhvr>
                                        <p:cTn id="37" dur="2000"/>
                                        <p:tgtEl>
                                          <p:spTgt spid="33076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0765"/>
                                        </p:tgtEl>
                                        <p:attrNameLst>
                                          <p:attrName>style.visibility</p:attrName>
                                        </p:attrNameLst>
                                      </p:cBhvr>
                                      <p:to>
                                        <p:strVal val="visible"/>
                                      </p:to>
                                    </p:set>
                                    <p:animEffect transition="in" filter="fade">
                                      <p:cBhvr>
                                        <p:cTn id="42" dur="2000"/>
                                        <p:tgtEl>
                                          <p:spTgt spid="330765"/>
                                        </p:tgtEl>
                                      </p:cBhvr>
                                    </p:animEffect>
                                  </p:childTnLst>
                                </p:cTn>
                              </p:par>
                              <p:par>
                                <p:cTn id="43" presetID="10" presetClass="exit" presetSubtype="0" fill="hold" grpId="1" nodeType="withEffect">
                                  <p:stCondLst>
                                    <p:cond delay="0"/>
                                  </p:stCondLst>
                                  <p:childTnLst>
                                    <p:animEffect transition="out" filter="fade">
                                      <p:cBhvr>
                                        <p:cTn id="44" dur="2000"/>
                                        <p:tgtEl>
                                          <p:spTgt spid="330767"/>
                                        </p:tgtEl>
                                      </p:cBhvr>
                                    </p:animEffect>
                                    <p:set>
                                      <p:cBhvr>
                                        <p:cTn id="45" dur="1" fill="hold">
                                          <p:stCondLst>
                                            <p:cond delay="1999"/>
                                          </p:stCondLst>
                                        </p:cTn>
                                        <p:tgtEl>
                                          <p:spTgt spid="33076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330771"/>
                                        </p:tgtEl>
                                      </p:cBhvr>
                                    </p:animEffect>
                                    <p:set>
                                      <p:cBhvr>
                                        <p:cTn id="48" dur="1" fill="hold">
                                          <p:stCondLst>
                                            <p:cond delay="1999"/>
                                          </p:stCondLst>
                                        </p:cTn>
                                        <p:tgtEl>
                                          <p:spTgt spid="3307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65" grpId="0" animBg="1"/>
      <p:bldP spid="330767" grpId="0" animBg="1"/>
      <p:bldP spid="330767" grpId="1" animBg="1"/>
      <p:bldP spid="330768" grpId="0" animBg="1"/>
      <p:bldP spid="330768" grpId="1" animBg="1"/>
      <p:bldP spid="330771" grpId="0" animBg="1"/>
      <p:bldP spid="330771" grpId="1" animBg="1"/>
      <p:bldP spid="330774" grpId="0" animBg="1"/>
      <p:bldP spid="33077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5" name="Rectangle 3"/>
          <p:cNvSpPr>
            <a:spLocks noGrp="1" noChangeArrowheads="1"/>
          </p:cNvSpPr>
          <p:nvPr>
            <p:ph type="title"/>
          </p:nvPr>
        </p:nvSpPr>
        <p:spPr>
          <a:noFill/>
          <a:ln/>
        </p:spPr>
        <p:txBody>
          <a:bodyPr/>
          <a:lstStyle/>
          <a:p>
            <a:r>
              <a:rPr lang="en-US" dirty="0" smtClean="0"/>
              <a:t>Incomplete History </a:t>
            </a:r>
            <a:r>
              <a:rPr lang="en-US" dirty="0"/>
              <a:t>of Lepton Flavor Violation Searches</a:t>
            </a:r>
          </a:p>
        </p:txBody>
      </p:sp>
      <p:pic>
        <p:nvPicPr>
          <p:cNvPr id="622594" name="Picture 2" descr="lfv_expt_history_18_mu_k_tau_w_future_projectx_lab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8075" y="866775"/>
            <a:ext cx="6837363" cy="5711825"/>
          </a:xfrm>
          <a:prstGeom prst="rect">
            <a:avLst/>
          </a:prstGeom>
          <a:noFill/>
          <a:extLst>
            <a:ext uri="{909E8E84-426E-40DD-AFC4-6F175D3DCCD1}">
              <a14:hiddenFill xmlns:a14="http://schemas.microsoft.com/office/drawing/2010/main">
                <a:solidFill>
                  <a:srgbClr val="FFFFFF"/>
                </a:solidFill>
              </a14:hiddenFill>
            </a:ext>
          </a:extLst>
        </p:spPr>
      </p:pic>
      <p:sp>
        <p:nvSpPr>
          <p:cNvPr id="622596" name="AutoShape 4"/>
          <p:cNvSpPr>
            <a:spLocks noChangeArrowheads="1"/>
          </p:cNvSpPr>
          <p:nvPr/>
        </p:nvSpPr>
        <p:spPr bwMode="auto">
          <a:xfrm>
            <a:off x="1495425" y="3055938"/>
            <a:ext cx="3476625" cy="2971800"/>
          </a:xfrm>
          <a:prstGeom prst="star32">
            <a:avLst>
              <a:gd name="adj" fmla="val 37500"/>
            </a:avLst>
          </a:prstGeom>
          <a:solidFill>
            <a:srgbClr val="FF0000"/>
          </a:solidFill>
          <a:ln w="38100" algn="ctr">
            <a:solidFill>
              <a:srgbClr val="FF0000"/>
            </a:solidFill>
            <a:miter lim="800000"/>
            <a:headEnd type="none" w="lg" len="lg"/>
            <a:tailEnd type="none" w="lg" len="lg"/>
          </a:ln>
          <a:effectLst/>
          <a:extLst/>
        </p:spPr>
        <p:txBody>
          <a:bodyPr wrap="none" anchor="ctr"/>
          <a:lstStyle/>
          <a:p>
            <a:pPr algn="ctr" eaLnBrk="1" hangingPunct="1"/>
            <a:r>
              <a:rPr lang="en-US" sz="1800">
                <a:solidFill>
                  <a:schemeClr val="bg1"/>
                </a:solidFill>
              </a:rPr>
              <a:t>Mu2e at Fermilab </a:t>
            </a:r>
          </a:p>
          <a:p>
            <a:pPr algn="ctr" eaLnBrk="1" hangingPunct="1"/>
            <a:r>
              <a:rPr lang="en-US" sz="1800">
                <a:solidFill>
                  <a:schemeClr val="bg1"/>
                </a:solidFill>
              </a:rPr>
              <a:t>intends to improve </a:t>
            </a:r>
          </a:p>
          <a:p>
            <a:pPr algn="ctr" eaLnBrk="1" hangingPunct="1"/>
            <a:r>
              <a:rPr lang="en-US" sz="1800">
                <a:solidFill>
                  <a:schemeClr val="bg1"/>
                </a:solidFill>
              </a:rPr>
              <a:t>sensitivity by ~10,000 </a:t>
            </a:r>
          </a:p>
          <a:p>
            <a:pPr algn="ctr" eaLnBrk="1" hangingPunct="1"/>
            <a:r>
              <a:rPr lang="en-US" sz="1800">
                <a:solidFill>
                  <a:schemeClr val="bg1"/>
                </a:solidFill>
              </a:rPr>
              <a:t>and then up to </a:t>
            </a:r>
          </a:p>
          <a:p>
            <a:pPr algn="ctr" eaLnBrk="1" hangingPunct="1"/>
            <a:r>
              <a:rPr lang="en-US" sz="1800">
                <a:solidFill>
                  <a:schemeClr val="bg1"/>
                </a:solidFill>
              </a:rPr>
              <a:t>~100,000 with</a:t>
            </a:r>
          </a:p>
          <a:p>
            <a:pPr algn="ctr" eaLnBrk="1" hangingPunct="1"/>
            <a:r>
              <a:rPr lang="en-US" sz="1800">
                <a:solidFill>
                  <a:schemeClr val="bg1"/>
                </a:solidFill>
              </a:rPr>
              <a:t>Project X!</a:t>
            </a:r>
          </a:p>
        </p:txBody>
      </p:sp>
      <p:sp>
        <p:nvSpPr>
          <p:cNvPr id="622597" name="Line 5"/>
          <p:cNvSpPr>
            <a:spLocks noChangeShapeType="1"/>
          </p:cNvSpPr>
          <p:nvPr/>
        </p:nvSpPr>
        <p:spPr bwMode="auto">
          <a:xfrm>
            <a:off x="7467600" y="4241800"/>
            <a:ext cx="0" cy="1168400"/>
          </a:xfrm>
          <a:prstGeom prst="line">
            <a:avLst/>
          </a:prstGeom>
          <a:noFill/>
          <a:ln w="63500">
            <a:solidFill>
              <a:srgbClr val="FF0000"/>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2598" name="AutoShape 6"/>
          <p:cNvSpPr>
            <a:spLocks noChangeArrowheads="1"/>
          </p:cNvSpPr>
          <p:nvPr/>
        </p:nvSpPr>
        <p:spPr bwMode="auto">
          <a:xfrm>
            <a:off x="3429000" y="741363"/>
            <a:ext cx="4165600" cy="679450"/>
          </a:xfrm>
          <a:prstGeom prst="wedgeRoundRectCallout">
            <a:avLst>
              <a:gd name="adj1" fmla="val -77972"/>
              <a:gd name="adj2" fmla="val -3505"/>
              <a:gd name="adj3" fmla="val 16667"/>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pPr>
            <a:r>
              <a:rPr lang="en-US" sz="1800"/>
              <a:t>Muon established as independent lepton in 1947 as </a:t>
            </a:r>
            <a:r>
              <a:rPr lang="en-US" sz="1800">
                <a:latin typeface="Symbol" pitchFamily="18" charset="2"/>
              </a:rPr>
              <a:t>m</a:t>
            </a:r>
            <a:r>
              <a:rPr lang="en-US" sz="1800">
                <a:latin typeface="Century Gothic" pitchFamily="34" charset="0"/>
              </a:rPr>
              <a:t>→</a:t>
            </a:r>
            <a:r>
              <a:rPr lang="en-US" sz="1800"/>
              <a:t>e</a:t>
            </a:r>
            <a:r>
              <a:rPr lang="en-US" sz="1800">
                <a:latin typeface="Symbol" pitchFamily="18" charset="2"/>
              </a:rPr>
              <a:t>g</a:t>
            </a:r>
            <a:r>
              <a:rPr lang="en-US" sz="1800"/>
              <a:t> not seen</a:t>
            </a:r>
          </a:p>
        </p:txBody>
      </p:sp>
      <p:sp>
        <p:nvSpPr>
          <p:cNvPr id="622599" name="AutoShape 7"/>
          <p:cNvSpPr>
            <a:spLocks noChangeArrowheads="1"/>
          </p:cNvSpPr>
          <p:nvPr/>
        </p:nvSpPr>
        <p:spPr bwMode="auto">
          <a:xfrm>
            <a:off x="5113338" y="1574800"/>
            <a:ext cx="3870325" cy="685800"/>
          </a:xfrm>
          <a:prstGeom prst="wedgeRoundRectCallout">
            <a:avLst>
              <a:gd name="adj1" fmla="val -100986"/>
              <a:gd name="adj2" fmla="val 8565"/>
              <a:gd name="adj3" fmla="val 16667"/>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pPr>
            <a:r>
              <a:rPr lang="en-US" sz="1800"/>
              <a:t>Feinberg 1958 loop calculation: </a:t>
            </a:r>
            <a:r>
              <a:rPr lang="en-US" sz="1800">
                <a:latin typeface="Symbol" pitchFamily="18" charset="2"/>
              </a:rPr>
              <a:t>m</a:t>
            </a:r>
            <a:r>
              <a:rPr lang="en-US" sz="1800">
                <a:latin typeface="Century Gothic" pitchFamily="34" charset="0"/>
              </a:rPr>
              <a:t>→</a:t>
            </a:r>
            <a:r>
              <a:rPr lang="en-US" sz="1800"/>
              <a:t>e</a:t>
            </a:r>
            <a:r>
              <a:rPr lang="en-US" sz="1800">
                <a:latin typeface="Symbol" pitchFamily="18" charset="2"/>
              </a:rPr>
              <a:t>g</a:t>
            </a:r>
            <a:r>
              <a:rPr lang="en-US" sz="1800"/>
              <a:t> must be 10</a:t>
            </a:r>
            <a:r>
              <a:rPr lang="en-US" sz="1800" baseline="30000"/>
              <a:t>-4</a:t>
            </a:r>
            <a:r>
              <a:rPr lang="en-US" sz="1800"/>
              <a:t>-10</a:t>
            </a:r>
            <a:r>
              <a:rPr lang="en-US" sz="1800" baseline="30000"/>
              <a:t>-5</a:t>
            </a:r>
          </a:p>
        </p:txBody>
      </p:sp>
      <p:sp>
        <p:nvSpPr>
          <p:cNvPr id="622600" name="AutoShape 8"/>
          <p:cNvSpPr>
            <a:spLocks noChangeArrowheads="1"/>
          </p:cNvSpPr>
          <p:nvPr/>
        </p:nvSpPr>
        <p:spPr bwMode="auto">
          <a:xfrm>
            <a:off x="5492750" y="2352675"/>
            <a:ext cx="3340100" cy="654050"/>
          </a:xfrm>
          <a:prstGeom prst="wedgeRoundRectCallout">
            <a:avLst>
              <a:gd name="adj1" fmla="val -111690"/>
              <a:gd name="adj2" fmla="val -13347"/>
              <a:gd name="adj3" fmla="val 16667"/>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pPr>
            <a:r>
              <a:rPr lang="en-US" sz="1800"/>
              <a:t>Non-observation of </a:t>
            </a:r>
            <a:r>
              <a:rPr lang="en-US" sz="1800">
                <a:latin typeface="Symbol" pitchFamily="18" charset="2"/>
              </a:rPr>
              <a:t>m</a:t>
            </a:r>
            <a:r>
              <a:rPr lang="en-US" sz="1800">
                <a:latin typeface="Century Gothic" pitchFamily="34" charset="0"/>
              </a:rPr>
              <a:t>→</a:t>
            </a:r>
            <a:r>
              <a:rPr lang="en-US" sz="1800"/>
              <a:t>e</a:t>
            </a:r>
            <a:r>
              <a:rPr lang="en-US" sz="1800">
                <a:latin typeface="Symbol" pitchFamily="18" charset="2"/>
              </a:rPr>
              <a:t>g</a:t>
            </a:r>
            <a:r>
              <a:rPr lang="en-US" sz="1800"/>
              <a:t>  implies two neutrinos</a:t>
            </a:r>
          </a:p>
        </p:txBody>
      </p:sp>
      <p:sp>
        <p:nvSpPr>
          <p:cNvPr id="622601" name="Line 9"/>
          <p:cNvSpPr>
            <a:spLocks noChangeShapeType="1"/>
          </p:cNvSpPr>
          <p:nvPr/>
        </p:nvSpPr>
        <p:spPr bwMode="auto">
          <a:xfrm>
            <a:off x="7653338" y="5486400"/>
            <a:ext cx="0" cy="363537"/>
          </a:xfrm>
          <a:prstGeom prst="line">
            <a:avLst/>
          </a:prstGeom>
          <a:noFill/>
          <a:ln w="63500">
            <a:solidFill>
              <a:srgbClr val="FF0000"/>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2602" name="Oval 10"/>
          <p:cNvSpPr>
            <a:spLocks noChangeArrowheads="1"/>
          </p:cNvSpPr>
          <p:nvPr/>
        </p:nvSpPr>
        <p:spPr bwMode="auto">
          <a:xfrm>
            <a:off x="5534025" y="5000625"/>
            <a:ext cx="2403475" cy="1185863"/>
          </a:xfrm>
          <a:prstGeom prst="ellipse">
            <a:avLst/>
          </a:prstGeom>
          <a:noFill/>
          <a:ln w="50800" algn="ctr">
            <a:solidFill>
              <a:srgbClr val="FF0000"/>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603" name="Oval 11"/>
          <p:cNvSpPr>
            <a:spLocks noChangeArrowheads="1"/>
          </p:cNvSpPr>
          <p:nvPr/>
        </p:nvSpPr>
        <p:spPr bwMode="auto">
          <a:xfrm>
            <a:off x="1554163" y="1239838"/>
            <a:ext cx="6062662" cy="1222375"/>
          </a:xfrm>
          <a:prstGeom prst="ellipse">
            <a:avLst/>
          </a:prstGeom>
          <a:solidFill>
            <a:srgbClr val="3366FF"/>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a:solidFill>
                  <a:schemeClr val="bg1"/>
                </a:solidFill>
              </a:rPr>
              <a:t>Number of muons needed: ~5x10</a:t>
            </a:r>
            <a:r>
              <a:rPr lang="en-US" sz="2000" baseline="30000">
                <a:solidFill>
                  <a:schemeClr val="bg1"/>
                </a:solidFill>
              </a:rPr>
              <a:t>19</a:t>
            </a:r>
            <a:endParaRPr lang="en-US" sz="2000">
              <a:solidFill>
                <a:schemeClr val="bg1"/>
              </a:solidFill>
            </a:endParaRPr>
          </a:p>
          <a:p>
            <a:pPr algn="ctr"/>
            <a:r>
              <a:rPr lang="en-US" sz="2000">
                <a:solidFill>
                  <a:schemeClr val="bg1"/>
                </a:solidFill>
              </a:rPr>
              <a:t>Number of grains of sand on Earth: 7.5x10</a:t>
            </a:r>
            <a:r>
              <a:rPr lang="en-US" sz="2000" baseline="30000">
                <a:solidFill>
                  <a:schemeClr val="bg1"/>
                </a:solidFill>
              </a:rPr>
              <a:t>18</a:t>
            </a:r>
            <a:r>
              <a:rPr lang="en-US" sz="2000">
                <a:solidFill>
                  <a:schemeClr val="bg1"/>
                </a:solidFill>
              </a:rPr>
              <a:t>  </a:t>
            </a:r>
          </a:p>
        </p:txBody>
      </p:sp>
      <p:sp>
        <p:nvSpPr>
          <p:cNvPr id="622604" name="AutoShape 12"/>
          <p:cNvSpPr>
            <a:spLocks noChangeArrowheads="1"/>
          </p:cNvSpPr>
          <p:nvPr/>
        </p:nvSpPr>
        <p:spPr bwMode="auto">
          <a:xfrm>
            <a:off x="6491288" y="3108325"/>
            <a:ext cx="2497137" cy="868363"/>
          </a:xfrm>
          <a:prstGeom prst="wedgeRoundRectCallout">
            <a:avLst>
              <a:gd name="adj1" fmla="val -43259"/>
              <a:gd name="adj2" fmla="val 70657"/>
              <a:gd name="adj3" fmla="val 16667"/>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pPr>
            <a:r>
              <a:rPr lang="en-US" sz="1800"/>
              <a:t>Present limit constraining New Physics theories</a:t>
            </a:r>
          </a:p>
        </p:txBody>
      </p:sp>
      <p:pic>
        <p:nvPicPr>
          <p:cNvPr id="622605" name="Picture 13" descr="child_at_beach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514600"/>
            <a:ext cx="2751138" cy="365601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Rare Decays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31</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2598"/>
                                        </p:tgtEl>
                                        <p:attrNameLst>
                                          <p:attrName>style.visibility</p:attrName>
                                        </p:attrNameLst>
                                      </p:cBhvr>
                                      <p:to>
                                        <p:strVal val="visible"/>
                                      </p:to>
                                    </p:set>
                                    <p:animEffect transition="in" filter="fade">
                                      <p:cBhvr>
                                        <p:cTn id="7" dur="2000"/>
                                        <p:tgtEl>
                                          <p:spTgt spid="6225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2599"/>
                                        </p:tgtEl>
                                        <p:attrNameLst>
                                          <p:attrName>style.visibility</p:attrName>
                                        </p:attrNameLst>
                                      </p:cBhvr>
                                      <p:to>
                                        <p:strVal val="visible"/>
                                      </p:to>
                                    </p:set>
                                    <p:animEffect transition="in" filter="fade">
                                      <p:cBhvr>
                                        <p:cTn id="12" dur="2000"/>
                                        <p:tgtEl>
                                          <p:spTgt spid="6225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2600"/>
                                        </p:tgtEl>
                                        <p:attrNameLst>
                                          <p:attrName>style.visibility</p:attrName>
                                        </p:attrNameLst>
                                      </p:cBhvr>
                                      <p:to>
                                        <p:strVal val="visible"/>
                                      </p:to>
                                    </p:set>
                                    <p:animEffect transition="in" filter="fade">
                                      <p:cBhvr>
                                        <p:cTn id="17" dur="2000"/>
                                        <p:tgtEl>
                                          <p:spTgt spid="6226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2604"/>
                                        </p:tgtEl>
                                        <p:attrNameLst>
                                          <p:attrName>style.visibility</p:attrName>
                                        </p:attrNameLst>
                                      </p:cBhvr>
                                      <p:to>
                                        <p:strVal val="visible"/>
                                      </p:to>
                                    </p:set>
                                    <p:animEffect transition="in" filter="fade">
                                      <p:cBhvr>
                                        <p:cTn id="22" dur="2000"/>
                                        <p:tgtEl>
                                          <p:spTgt spid="62260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1" nodeType="clickEffect">
                                  <p:stCondLst>
                                    <p:cond delay="0"/>
                                  </p:stCondLst>
                                  <p:childTnLst>
                                    <p:animEffect transition="out" filter="fade">
                                      <p:cBhvr>
                                        <p:cTn id="26" dur="2000"/>
                                        <p:tgtEl>
                                          <p:spTgt spid="622604"/>
                                        </p:tgtEl>
                                      </p:cBhvr>
                                    </p:animEffect>
                                    <p:set>
                                      <p:cBhvr>
                                        <p:cTn id="27" dur="1" fill="hold">
                                          <p:stCondLst>
                                            <p:cond delay="1999"/>
                                          </p:stCondLst>
                                        </p:cTn>
                                        <p:tgtEl>
                                          <p:spTgt spid="62260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2000"/>
                                        <p:tgtEl>
                                          <p:spTgt spid="622598"/>
                                        </p:tgtEl>
                                      </p:cBhvr>
                                    </p:animEffect>
                                    <p:set>
                                      <p:cBhvr>
                                        <p:cTn id="30" dur="1" fill="hold">
                                          <p:stCondLst>
                                            <p:cond delay="1999"/>
                                          </p:stCondLst>
                                        </p:cTn>
                                        <p:tgtEl>
                                          <p:spTgt spid="62259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2000"/>
                                        <p:tgtEl>
                                          <p:spTgt spid="622599"/>
                                        </p:tgtEl>
                                      </p:cBhvr>
                                    </p:animEffect>
                                    <p:set>
                                      <p:cBhvr>
                                        <p:cTn id="33" dur="1" fill="hold">
                                          <p:stCondLst>
                                            <p:cond delay="1999"/>
                                          </p:stCondLst>
                                        </p:cTn>
                                        <p:tgtEl>
                                          <p:spTgt spid="622599"/>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000"/>
                                        <p:tgtEl>
                                          <p:spTgt spid="622600"/>
                                        </p:tgtEl>
                                      </p:cBhvr>
                                    </p:animEffect>
                                    <p:set>
                                      <p:cBhvr>
                                        <p:cTn id="36" dur="1" fill="hold">
                                          <p:stCondLst>
                                            <p:cond delay="1999"/>
                                          </p:stCondLst>
                                        </p:cTn>
                                        <p:tgtEl>
                                          <p:spTgt spid="622600"/>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622596"/>
                                        </p:tgtEl>
                                        <p:attrNameLst>
                                          <p:attrName>style.visibility</p:attrName>
                                        </p:attrNameLst>
                                      </p:cBhvr>
                                      <p:to>
                                        <p:strVal val="visible"/>
                                      </p:to>
                                    </p:set>
                                    <p:animEffect transition="in" filter="fade">
                                      <p:cBhvr>
                                        <p:cTn id="39" dur="1000"/>
                                        <p:tgtEl>
                                          <p:spTgt spid="62259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22602"/>
                                        </p:tgtEl>
                                        <p:attrNameLst>
                                          <p:attrName>style.visibility</p:attrName>
                                        </p:attrNameLst>
                                      </p:cBhvr>
                                      <p:to>
                                        <p:strVal val="visible"/>
                                      </p:to>
                                    </p:set>
                                    <p:animEffect transition="in" filter="fade">
                                      <p:cBhvr>
                                        <p:cTn id="42" dur="2000"/>
                                        <p:tgtEl>
                                          <p:spTgt spid="62260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622597"/>
                                        </p:tgtEl>
                                        <p:attrNameLst>
                                          <p:attrName>style.visibility</p:attrName>
                                        </p:attrNameLst>
                                      </p:cBhvr>
                                      <p:to>
                                        <p:strVal val="visible"/>
                                      </p:to>
                                    </p:set>
                                    <p:animEffect transition="in" filter="wipe(up)">
                                      <p:cBhvr>
                                        <p:cTn id="47" dur="1000"/>
                                        <p:tgtEl>
                                          <p:spTgt spid="62259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622601"/>
                                        </p:tgtEl>
                                        <p:attrNameLst>
                                          <p:attrName>style.visibility</p:attrName>
                                        </p:attrNameLst>
                                      </p:cBhvr>
                                      <p:to>
                                        <p:strVal val="visible"/>
                                      </p:to>
                                    </p:set>
                                    <p:animEffect transition="in" filter="wipe(up)">
                                      <p:cBhvr>
                                        <p:cTn id="52" dur="1000"/>
                                        <p:tgtEl>
                                          <p:spTgt spid="62260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22603"/>
                                        </p:tgtEl>
                                        <p:attrNameLst>
                                          <p:attrName>style.visibility</p:attrName>
                                        </p:attrNameLst>
                                      </p:cBhvr>
                                      <p:to>
                                        <p:strVal val="visible"/>
                                      </p:to>
                                    </p:set>
                                    <p:animEffect transition="in" filter="fade">
                                      <p:cBhvr>
                                        <p:cTn id="57" dur="2000"/>
                                        <p:tgtEl>
                                          <p:spTgt spid="622603"/>
                                        </p:tgtEl>
                                      </p:cBhvr>
                                    </p:animEffect>
                                  </p:childTnLst>
                                </p:cTn>
                              </p:par>
                              <p:par>
                                <p:cTn id="58" presetID="10" presetClass="exit" presetSubtype="0" fill="hold" grpId="1" nodeType="withEffect">
                                  <p:stCondLst>
                                    <p:cond delay="0"/>
                                  </p:stCondLst>
                                  <p:childTnLst>
                                    <p:animEffect transition="out" filter="fade">
                                      <p:cBhvr>
                                        <p:cTn id="59" dur="2000"/>
                                        <p:tgtEl>
                                          <p:spTgt spid="622596"/>
                                        </p:tgtEl>
                                      </p:cBhvr>
                                    </p:animEffect>
                                    <p:set>
                                      <p:cBhvr>
                                        <p:cTn id="60" dur="1" fill="hold">
                                          <p:stCondLst>
                                            <p:cond delay="1999"/>
                                          </p:stCondLst>
                                        </p:cTn>
                                        <p:tgtEl>
                                          <p:spTgt spid="622596"/>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622605"/>
                                        </p:tgtEl>
                                        <p:attrNameLst>
                                          <p:attrName>style.visibility</p:attrName>
                                        </p:attrNameLst>
                                      </p:cBhvr>
                                      <p:to>
                                        <p:strVal val="visible"/>
                                      </p:to>
                                    </p:set>
                                    <p:animEffect transition="in" filter="fade">
                                      <p:cBhvr>
                                        <p:cTn id="63" dur="2000"/>
                                        <p:tgtEl>
                                          <p:spTgt spid="622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6" grpId="0" animBg="1"/>
      <p:bldP spid="622596" grpId="1" animBg="1"/>
      <p:bldP spid="622597" grpId="0" animBg="1"/>
      <p:bldP spid="622598" grpId="0" animBg="1"/>
      <p:bldP spid="622598" grpId="1" animBg="1"/>
      <p:bldP spid="622599" grpId="0" animBg="1"/>
      <p:bldP spid="622599" grpId="1" animBg="1"/>
      <p:bldP spid="622600" grpId="0" animBg="1"/>
      <p:bldP spid="622600" grpId="1" animBg="1"/>
      <p:bldP spid="622601" grpId="0" animBg="1"/>
      <p:bldP spid="622602" grpId="0" animBg="1"/>
      <p:bldP spid="622603" grpId="0" animBg="1"/>
      <p:bldP spid="622604" grpId="0" animBg="1"/>
      <p:bldP spid="62260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9" name="Rectangle 5"/>
          <p:cNvSpPr>
            <a:spLocks noGrp="1" noRot="1" noChangeArrowheads="1"/>
          </p:cNvSpPr>
          <p:nvPr>
            <p:ph type="title"/>
          </p:nvPr>
        </p:nvSpPr>
        <p:spPr/>
        <p:txBody>
          <a:bodyPr/>
          <a:lstStyle/>
          <a:p>
            <a:r>
              <a:rPr lang="en-US"/>
              <a:t>CLFV in </a:t>
            </a:r>
            <a:r>
              <a:rPr lang="en-US" b="1">
                <a:latin typeface="Symbol" pitchFamily="18" charset="2"/>
              </a:rPr>
              <a:t>m</a:t>
            </a:r>
            <a:r>
              <a:rPr lang="en-US" baseline="30000"/>
              <a:t>+</a:t>
            </a:r>
            <a:r>
              <a:rPr lang="en-US">
                <a:latin typeface="Century Gothic" pitchFamily="34" charset="0"/>
                <a:sym typeface="Wingdings" pitchFamily="2" charset="2"/>
              </a:rPr>
              <a:t>→</a:t>
            </a:r>
            <a:r>
              <a:rPr lang="en-US">
                <a:sym typeface="Wingdings" pitchFamily="2" charset="2"/>
              </a:rPr>
              <a:t>e</a:t>
            </a:r>
            <a:r>
              <a:rPr lang="en-US" baseline="30000">
                <a:sym typeface="Wingdings" pitchFamily="2" charset="2"/>
              </a:rPr>
              <a:t>+</a:t>
            </a:r>
            <a:r>
              <a:rPr lang="en-US" b="1">
                <a:latin typeface="Symbol" pitchFamily="18" charset="2"/>
                <a:sym typeface="Wingdings" pitchFamily="2" charset="2"/>
              </a:rPr>
              <a:t>g</a:t>
            </a:r>
            <a:r>
              <a:rPr lang="en-US">
                <a:sym typeface="Wingdings" pitchFamily="2" charset="2"/>
              </a:rPr>
              <a:t> and </a:t>
            </a:r>
            <a:r>
              <a:rPr lang="en-US" b="1">
                <a:latin typeface="Symbol" pitchFamily="18" charset="2"/>
                <a:sym typeface="Wingdings" pitchFamily="2" charset="2"/>
              </a:rPr>
              <a:t>m</a:t>
            </a:r>
            <a:r>
              <a:rPr lang="en-US" baseline="30000">
                <a:sym typeface="Wingdings" pitchFamily="2" charset="2"/>
              </a:rPr>
              <a:t>-</a:t>
            </a:r>
            <a:r>
              <a:rPr lang="en-US">
                <a:sym typeface="Wingdings" pitchFamily="2" charset="2"/>
              </a:rPr>
              <a:t>N</a:t>
            </a:r>
            <a:r>
              <a:rPr lang="en-US">
                <a:latin typeface="Century Gothic" pitchFamily="34" charset="0"/>
                <a:sym typeface="Wingdings" pitchFamily="2" charset="2"/>
              </a:rPr>
              <a:t>→</a:t>
            </a:r>
            <a:r>
              <a:rPr lang="en-US">
                <a:sym typeface="Wingdings" pitchFamily="2" charset="2"/>
              </a:rPr>
              <a:t>e</a:t>
            </a:r>
            <a:r>
              <a:rPr lang="en-US" baseline="30000">
                <a:sym typeface="Wingdings" pitchFamily="2" charset="2"/>
              </a:rPr>
              <a:t>-</a:t>
            </a:r>
            <a:r>
              <a:rPr lang="en-US">
                <a:sym typeface="Wingdings" pitchFamily="2" charset="2"/>
              </a:rPr>
              <a:t>N</a:t>
            </a:r>
            <a:endParaRPr lang="en-US"/>
          </a:p>
        </p:txBody>
      </p:sp>
      <p:graphicFrame>
        <p:nvGraphicFramePr>
          <p:cNvPr id="620556" name="Object 12"/>
          <p:cNvGraphicFramePr>
            <a:graphicFrameLocks noGrp="1" noChangeAspect="1"/>
          </p:cNvGraphicFramePr>
          <p:nvPr>
            <p:ph idx="4294967295"/>
            <p:extLst>
              <p:ext uri="{D42A27DB-BD31-4B8C-83A1-F6EECF244321}">
                <p14:modId xmlns:p14="http://schemas.microsoft.com/office/powerpoint/2010/main" val="1233615649"/>
              </p:ext>
            </p:extLst>
          </p:nvPr>
        </p:nvGraphicFramePr>
        <p:xfrm>
          <a:off x="1676400" y="668338"/>
          <a:ext cx="6572250" cy="879475"/>
        </p:xfrm>
        <a:graphic>
          <a:graphicData uri="http://schemas.openxmlformats.org/presentationml/2006/ole">
            <mc:AlternateContent xmlns:mc="http://schemas.openxmlformats.org/markup-compatibility/2006">
              <mc:Choice xmlns:v="urn:schemas-microsoft-com:vml" Requires="v">
                <p:oleObj spid="_x0000_s6238" name="Equation" r:id="rId4" imgW="3416040" imgH="457200" progId="Equation.3">
                  <p:embed/>
                </p:oleObj>
              </mc:Choice>
              <mc:Fallback>
                <p:oleObj name="Equation" r:id="rId4" imgW="341604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68338"/>
                        <a:ext cx="6572250" cy="87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20546" name="Picture 2" descr="mu2e_mueg_vs_kappa_mu2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6400" y="1547813"/>
            <a:ext cx="3198813" cy="4779962"/>
          </a:xfrm>
          <a:prstGeom prst="rect">
            <a:avLst/>
          </a:prstGeom>
          <a:noFill/>
          <a:extLst>
            <a:ext uri="{909E8E84-426E-40DD-AFC4-6F175D3DCCD1}">
              <a14:hiddenFill xmlns:a14="http://schemas.microsoft.com/office/drawing/2010/main">
                <a:solidFill>
                  <a:srgbClr val="FFFFFF"/>
                </a:solidFill>
              </a14:hiddenFill>
            </a:ext>
          </a:extLst>
        </p:spPr>
      </p:pic>
      <p:sp>
        <p:nvSpPr>
          <p:cNvPr id="620547" name="Rectangle 3"/>
          <p:cNvSpPr>
            <a:spLocks noChangeArrowheads="1"/>
          </p:cNvSpPr>
          <p:nvPr/>
        </p:nvSpPr>
        <p:spPr bwMode="auto">
          <a:xfrm>
            <a:off x="6281738" y="2514600"/>
            <a:ext cx="2741612" cy="3611563"/>
          </a:xfrm>
          <a:prstGeom prst="rect">
            <a:avLst/>
          </a:prstGeom>
          <a:solidFill>
            <a:schemeClr val="bg1"/>
          </a:solidFill>
          <a:ln w="38100" algn="ctr">
            <a:solidFill>
              <a:srgbClr val="FF0000"/>
            </a:solidFill>
            <a:miter lim="800000"/>
            <a:headEnd type="none" w="lg" len="lg"/>
            <a:tailEnd type="none" w="lg" len="lg"/>
          </a:ln>
          <a:effectLst/>
          <a:extLst/>
        </p:spPr>
        <p:txBody>
          <a:bodyPr wrap="none" anchor="ctr"/>
          <a:lstStyle/>
          <a:p>
            <a:pPr algn="ctr"/>
            <a:endParaRPr lang="en-US" dirty="0"/>
          </a:p>
        </p:txBody>
      </p:sp>
      <p:sp>
        <p:nvSpPr>
          <p:cNvPr id="620548" name="Rectangle 4"/>
          <p:cNvSpPr>
            <a:spLocks noChangeArrowheads="1"/>
          </p:cNvSpPr>
          <p:nvPr/>
        </p:nvSpPr>
        <p:spPr bwMode="auto">
          <a:xfrm>
            <a:off x="87313" y="2468563"/>
            <a:ext cx="2741612" cy="3609975"/>
          </a:xfrm>
          <a:prstGeom prst="rect">
            <a:avLst/>
          </a:prstGeom>
          <a:solidFill>
            <a:schemeClr val="bg1"/>
          </a:solidFill>
          <a:ln w="38100" algn="ctr">
            <a:solidFill>
              <a:srgbClr val="FF0000"/>
            </a:solidFill>
            <a:miter lim="800000"/>
            <a:headEnd type="none" w="lg" len="lg"/>
            <a:tailEnd type="none" w="lg" len="lg"/>
          </a:ln>
          <a:effectLst/>
          <a:extLst/>
        </p:spPr>
        <p:txBody>
          <a:bodyPr wrap="none" anchor="ctr"/>
          <a:lstStyle/>
          <a:p>
            <a:endParaRPr lang="en-US"/>
          </a:p>
        </p:txBody>
      </p:sp>
      <p:pic>
        <p:nvPicPr>
          <p:cNvPr id="620550" name="Picture 6" descr="mu2e_four_ferm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0813" y="2716213"/>
            <a:ext cx="2376487" cy="1127125"/>
          </a:xfrm>
          <a:prstGeom prst="rect">
            <a:avLst/>
          </a:prstGeom>
          <a:noFill/>
          <a:extLst>
            <a:ext uri="{909E8E84-426E-40DD-AFC4-6F175D3DCCD1}">
              <a14:hiddenFill xmlns:a14="http://schemas.microsoft.com/office/drawing/2010/main">
                <a:solidFill>
                  <a:srgbClr val="FFFFFF"/>
                </a:solidFill>
              </a14:hiddenFill>
            </a:ext>
          </a:extLst>
        </p:spPr>
      </p:pic>
      <p:pic>
        <p:nvPicPr>
          <p:cNvPr id="620551" name="Picture 7" descr="mu2e_magnetic_moment_pengu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7000" y="2693988"/>
            <a:ext cx="2651125" cy="1119187"/>
          </a:xfrm>
          <a:prstGeom prst="rect">
            <a:avLst/>
          </a:prstGeom>
          <a:noFill/>
          <a:extLst>
            <a:ext uri="{909E8E84-426E-40DD-AFC4-6F175D3DCCD1}">
              <a14:hiddenFill xmlns:a14="http://schemas.microsoft.com/office/drawing/2010/main">
                <a:solidFill>
                  <a:srgbClr val="FFFFFF"/>
                </a:solidFill>
              </a14:hiddenFill>
            </a:ext>
          </a:extLst>
        </p:spPr>
      </p:pic>
      <p:sp>
        <p:nvSpPr>
          <p:cNvPr id="620552" name="Text Box 8"/>
          <p:cNvSpPr txBox="1">
            <a:spLocks noChangeArrowheads="1"/>
          </p:cNvSpPr>
          <p:nvPr/>
        </p:nvSpPr>
        <p:spPr bwMode="auto">
          <a:xfrm>
            <a:off x="0" y="4129088"/>
            <a:ext cx="2959100" cy="177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dirty="0">
                <a:latin typeface="Symbol" pitchFamily="18" charset="2"/>
              </a:rPr>
              <a:t>k </a:t>
            </a:r>
            <a:r>
              <a:rPr lang="en-US" dirty="0"/>
              <a:t>&lt;&lt; 1</a:t>
            </a:r>
          </a:p>
          <a:p>
            <a:pPr algn="ctr" eaLnBrk="1" hangingPunct="1"/>
            <a:r>
              <a:rPr lang="en-US" sz="1800" dirty="0"/>
              <a:t>magnetic moment type operator</a:t>
            </a:r>
          </a:p>
          <a:p>
            <a:pPr algn="ctr" eaLnBrk="1" hangingPunct="1"/>
            <a:endParaRPr lang="en-US" sz="1800" dirty="0"/>
          </a:p>
          <a:p>
            <a:pPr algn="ctr" eaLnBrk="1" hangingPunct="1"/>
            <a:r>
              <a:rPr lang="en-US" sz="1800" dirty="0"/>
              <a:t> </a:t>
            </a:r>
            <a:r>
              <a:rPr lang="en-US" sz="1800" dirty="0">
                <a:latin typeface="Symbol" pitchFamily="18" charset="2"/>
              </a:rPr>
              <a:t>m</a:t>
            </a:r>
            <a:r>
              <a:rPr lang="en-US" sz="1800" dirty="0"/>
              <a:t> → </a:t>
            </a:r>
            <a:r>
              <a:rPr lang="en-US" sz="1800" dirty="0" err="1"/>
              <a:t>e</a:t>
            </a:r>
            <a:r>
              <a:rPr lang="en-US" sz="1800" dirty="0" err="1">
                <a:latin typeface="Symbol" pitchFamily="18" charset="2"/>
              </a:rPr>
              <a:t>g</a:t>
            </a:r>
            <a:r>
              <a:rPr lang="en-US" sz="1800" dirty="0">
                <a:latin typeface="Century Gothic" pitchFamily="34" charset="0"/>
              </a:rPr>
              <a:t> </a:t>
            </a:r>
            <a:r>
              <a:rPr lang="en-US" sz="1800" dirty="0"/>
              <a:t>rate ~300X </a:t>
            </a:r>
          </a:p>
          <a:p>
            <a:pPr algn="ctr" eaLnBrk="1" hangingPunct="1"/>
            <a:r>
              <a:rPr lang="en-US" sz="1800" dirty="0" err="1">
                <a:latin typeface="Symbol" pitchFamily="18" charset="2"/>
              </a:rPr>
              <a:t>m</a:t>
            </a:r>
            <a:r>
              <a:rPr lang="en-US" sz="1800" dirty="0" err="1"/>
              <a:t>N</a:t>
            </a:r>
            <a:r>
              <a:rPr lang="en-US" sz="1800" dirty="0"/>
              <a:t> → </a:t>
            </a:r>
            <a:r>
              <a:rPr lang="en-US" sz="1800" dirty="0" err="1"/>
              <a:t>eN</a:t>
            </a:r>
            <a:r>
              <a:rPr lang="en-US" sz="1800" dirty="0"/>
              <a:t> rate </a:t>
            </a:r>
          </a:p>
        </p:txBody>
      </p:sp>
      <p:sp>
        <p:nvSpPr>
          <p:cNvPr id="620553" name="Text Box 9"/>
          <p:cNvSpPr txBox="1">
            <a:spLocks noChangeArrowheads="1"/>
          </p:cNvSpPr>
          <p:nvPr/>
        </p:nvSpPr>
        <p:spPr bwMode="auto">
          <a:xfrm>
            <a:off x="6213475" y="4230688"/>
            <a:ext cx="2841625" cy="122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dirty="0">
                <a:latin typeface="Symbol" pitchFamily="18" charset="2"/>
              </a:rPr>
              <a:t>k </a:t>
            </a:r>
            <a:r>
              <a:rPr lang="en-US" dirty="0"/>
              <a:t>&gt;&gt; 1</a:t>
            </a:r>
          </a:p>
          <a:p>
            <a:pPr algn="ctr" eaLnBrk="1" hangingPunct="1"/>
            <a:r>
              <a:rPr lang="en-US" sz="1800" dirty="0"/>
              <a:t>four-fermion interaction</a:t>
            </a:r>
          </a:p>
          <a:p>
            <a:pPr algn="ctr" eaLnBrk="1" hangingPunct="1"/>
            <a:endParaRPr lang="en-US" sz="1800" dirty="0"/>
          </a:p>
          <a:p>
            <a:pPr algn="ctr" eaLnBrk="1" hangingPunct="1"/>
            <a:r>
              <a:rPr lang="en-US" sz="1800" dirty="0" err="1">
                <a:latin typeface="Symbol" pitchFamily="18" charset="2"/>
              </a:rPr>
              <a:t>m</a:t>
            </a:r>
            <a:r>
              <a:rPr lang="en-US" sz="1800" dirty="0" err="1"/>
              <a:t>N</a:t>
            </a:r>
            <a:r>
              <a:rPr lang="en-US" sz="1800" dirty="0"/>
              <a:t> → </a:t>
            </a:r>
            <a:r>
              <a:rPr lang="en-US" sz="1800" dirty="0" err="1"/>
              <a:t>eN</a:t>
            </a:r>
            <a:r>
              <a:rPr lang="en-US" sz="1800" dirty="0"/>
              <a:t> &gt;&gt; </a:t>
            </a:r>
            <a:r>
              <a:rPr lang="en-US" sz="1800" dirty="0">
                <a:latin typeface="Symbol" pitchFamily="18" charset="2"/>
              </a:rPr>
              <a:t>m</a:t>
            </a:r>
            <a:r>
              <a:rPr lang="en-US" sz="1800" dirty="0"/>
              <a:t> → </a:t>
            </a:r>
            <a:r>
              <a:rPr lang="en-US" sz="1800" dirty="0" err="1"/>
              <a:t>e</a:t>
            </a:r>
            <a:r>
              <a:rPr lang="en-US" sz="1800" dirty="0" err="1">
                <a:latin typeface="Symbol" pitchFamily="18" charset="2"/>
              </a:rPr>
              <a:t>g</a:t>
            </a:r>
            <a:r>
              <a:rPr lang="en-US" sz="1800" dirty="0"/>
              <a:t> rate</a:t>
            </a:r>
          </a:p>
        </p:txBody>
      </p:sp>
      <p:sp>
        <p:nvSpPr>
          <p:cNvPr id="620554" name="AutoShape 10"/>
          <p:cNvSpPr>
            <a:spLocks noChangeArrowheads="1"/>
          </p:cNvSpPr>
          <p:nvPr/>
        </p:nvSpPr>
        <p:spPr bwMode="auto">
          <a:xfrm rot="2354505">
            <a:off x="1922463" y="1585913"/>
            <a:ext cx="457200" cy="882650"/>
          </a:xfrm>
          <a:prstGeom prst="downArrow">
            <a:avLst>
              <a:gd name="adj1" fmla="val 50000"/>
              <a:gd name="adj2" fmla="val 48264"/>
            </a:avLst>
          </a:prstGeom>
          <a:solidFill>
            <a:srgbClr val="FF0000"/>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555" name="Text Box 11"/>
          <p:cNvSpPr txBox="1">
            <a:spLocks noChangeArrowheads="1"/>
          </p:cNvSpPr>
          <p:nvPr/>
        </p:nvSpPr>
        <p:spPr bwMode="auto">
          <a:xfrm>
            <a:off x="39688" y="685800"/>
            <a:ext cx="1498600"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lnSpc>
                <a:spcPct val="80000"/>
              </a:lnSpc>
              <a:spcBef>
                <a:spcPct val="30000"/>
              </a:spcBef>
            </a:pPr>
            <a:r>
              <a:rPr lang="en-US" sz="1800" dirty="0">
                <a:solidFill>
                  <a:schemeClr val="bg1"/>
                </a:solidFill>
              </a:rPr>
              <a:t>Model independent effective CLFV </a:t>
            </a:r>
            <a:r>
              <a:rPr lang="en-US" sz="1800" dirty="0" err="1">
                <a:solidFill>
                  <a:schemeClr val="bg1"/>
                </a:solidFill>
              </a:rPr>
              <a:t>Lagrangian</a:t>
            </a:r>
            <a:endParaRPr lang="en-US" sz="1800" dirty="0">
              <a:solidFill>
                <a:schemeClr val="bg1"/>
              </a:solidFill>
            </a:endParaRPr>
          </a:p>
        </p:txBody>
      </p:sp>
      <p:sp>
        <p:nvSpPr>
          <p:cNvPr id="620557" name="AutoShape 13"/>
          <p:cNvSpPr>
            <a:spLocks noChangeArrowheads="1"/>
          </p:cNvSpPr>
          <p:nvPr/>
        </p:nvSpPr>
        <p:spPr bwMode="auto">
          <a:xfrm flipH="1">
            <a:off x="5224463" y="6096000"/>
            <a:ext cx="2112962" cy="461963"/>
          </a:xfrm>
          <a:prstGeom prst="curvedUpArrow">
            <a:avLst>
              <a:gd name="adj1" fmla="val 91478"/>
              <a:gd name="adj2" fmla="val 182955"/>
              <a:gd name="adj3" fmla="val 33333"/>
            </a:avLst>
          </a:prstGeom>
          <a:solidFill>
            <a:srgbClr val="FFFF99"/>
          </a:solidFill>
          <a:ln w="38100">
            <a:solidFill>
              <a:srgbClr val="FF0000"/>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558" name="AutoShape 14"/>
          <p:cNvSpPr>
            <a:spLocks noChangeArrowheads="1"/>
          </p:cNvSpPr>
          <p:nvPr/>
        </p:nvSpPr>
        <p:spPr bwMode="auto">
          <a:xfrm rot="19245495" flipH="1">
            <a:off x="6915150" y="1585913"/>
            <a:ext cx="457200" cy="882650"/>
          </a:xfrm>
          <a:prstGeom prst="downArrow">
            <a:avLst>
              <a:gd name="adj1" fmla="val 50000"/>
              <a:gd name="adj2" fmla="val 48264"/>
            </a:avLst>
          </a:prstGeom>
          <a:solidFill>
            <a:srgbClr val="FF0000"/>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559" name="AutoShape 15"/>
          <p:cNvSpPr>
            <a:spLocks noChangeArrowheads="1"/>
          </p:cNvSpPr>
          <p:nvPr/>
        </p:nvSpPr>
        <p:spPr bwMode="auto">
          <a:xfrm>
            <a:off x="1958975" y="6096000"/>
            <a:ext cx="2112963" cy="461963"/>
          </a:xfrm>
          <a:prstGeom prst="curvedUpArrow">
            <a:avLst>
              <a:gd name="adj1" fmla="val 91478"/>
              <a:gd name="adj2" fmla="val 182955"/>
              <a:gd name="adj3" fmla="val 33333"/>
            </a:avLst>
          </a:prstGeom>
          <a:solidFill>
            <a:srgbClr val="FFFF99"/>
          </a:solidFill>
          <a:ln w="38100">
            <a:solidFill>
              <a:srgbClr val="FF0000"/>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560" name="Oval 16"/>
          <p:cNvSpPr>
            <a:spLocks noChangeArrowheads="1"/>
          </p:cNvSpPr>
          <p:nvPr/>
        </p:nvSpPr>
        <p:spPr bwMode="auto">
          <a:xfrm>
            <a:off x="6281738" y="817563"/>
            <a:ext cx="2741612" cy="1876425"/>
          </a:xfrm>
          <a:prstGeom prst="ellipse">
            <a:avLst/>
          </a:prstGeom>
          <a:solidFill>
            <a:srgbClr val="FFFF99"/>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dirty="0"/>
              <a:t>Mass </a:t>
            </a:r>
          </a:p>
          <a:p>
            <a:pPr algn="ctr"/>
            <a:r>
              <a:rPr lang="en-US" sz="2000" dirty="0"/>
              <a:t>scales probed</a:t>
            </a:r>
          </a:p>
          <a:p>
            <a:pPr algn="ctr"/>
            <a:r>
              <a:rPr lang="en-US" sz="2000" dirty="0"/>
              <a:t>~10,000 times that</a:t>
            </a:r>
          </a:p>
          <a:p>
            <a:pPr algn="ctr"/>
            <a:r>
              <a:rPr lang="en-US" sz="2000" dirty="0"/>
              <a:t>probed directly </a:t>
            </a:r>
          </a:p>
          <a:p>
            <a:pPr algn="ctr"/>
            <a:r>
              <a:rPr lang="en-US" sz="2000" dirty="0"/>
              <a:t>by LHC</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Rare Decays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32</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0560"/>
                                        </p:tgtEl>
                                        <p:attrNameLst>
                                          <p:attrName>style.visibility</p:attrName>
                                        </p:attrNameLst>
                                      </p:cBhvr>
                                      <p:to>
                                        <p:strVal val="visible"/>
                                      </p:to>
                                    </p:set>
                                    <p:animEffect transition="in" filter="fade">
                                      <p:cBhvr>
                                        <p:cTn id="7" dur="2000"/>
                                        <p:tgtEl>
                                          <p:spTgt spid="620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6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Rot="1" noChangeArrowheads="1"/>
          </p:cNvSpPr>
          <p:nvPr>
            <p:ph type="title"/>
          </p:nvPr>
        </p:nvSpPr>
        <p:spPr/>
        <p:txBody>
          <a:bodyPr/>
          <a:lstStyle/>
          <a:p>
            <a:r>
              <a:rPr lang="en-US"/>
              <a:t>Two Methods are Complementary</a:t>
            </a:r>
          </a:p>
        </p:txBody>
      </p:sp>
      <p:pic>
        <p:nvPicPr>
          <p:cNvPr id="504835" name="Picture 3" descr="lfv_susy_mueg_to_mue_vs_tan_beta"/>
          <p:cNvPicPr>
            <a:picLocks noChangeAspect="1" noChangeArrowheads="1"/>
          </p:cNvPicPr>
          <p:nvPr/>
        </p:nvPicPr>
        <p:blipFill>
          <a:blip r:embed="rId3">
            <a:extLst>
              <a:ext uri="{28A0092B-C50C-407E-A947-70E740481C1C}">
                <a14:useLocalDpi xmlns:a14="http://schemas.microsoft.com/office/drawing/2010/main" val="0"/>
              </a:ext>
            </a:extLst>
          </a:blip>
          <a:srcRect l="-2051" t="-2910" r="-2051" b="-2910"/>
          <a:stretch>
            <a:fillRect/>
          </a:stretch>
        </p:blipFill>
        <p:spPr bwMode="auto">
          <a:xfrm>
            <a:off x="467789" y="1806911"/>
            <a:ext cx="6380686" cy="4572000"/>
          </a:xfrm>
          <a:prstGeom prst="rect">
            <a:avLst/>
          </a:prstGeom>
          <a:solidFill>
            <a:schemeClr val="bg1"/>
          </a:solidFill>
          <a:ln w="38100">
            <a:solidFill>
              <a:srgbClr val="C00000"/>
            </a:solidFill>
            <a:miter lim="800000"/>
            <a:headEnd/>
            <a:tailEnd/>
          </a:ln>
        </p:spPr>
      </p:pic>
      <p:sp>
        <p:nvSpPr>
          <p:cNvPr id="504836" name="Text Box 4"/>
          <p:cNvSpPr txBox="1">
            <a:spLocks noChangeArrowheads="1"/>
          </p:cNvSpPr>
          <p:nvPr/>
        </p:nvSpPr>
        <p:spPr bwMode="auto">
          <a:xfrm>
            <a:off x="2667000" y="2023646"/>
            <a:ext cx="3149600" cy="338554"/>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38100" algn="ctr">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1600" dirty="0"/>
              <a:t>MSSM/</a:t>
            </a:r>
            <a:r>
              <a:rPr lang="en-US" sz="1600" dirty="0" err="1"/>
              <a:t>msugra</a:t>
            </a:r>
            <a:r>
              <a:rPr lang="en-US" sz="1600" dirty="0"/>
              <a:t>/seesaw</a:t>
            </a:r>
          </a:p>
        </p:txBody>
      </p:sp>
      <p:sp>
        <p:nvSpPr>
          <p:cNvPr id="504837" name="Text Box 5"/>
          <p:cNvSpPr txBox="1">
            <a:spLocks noChangeArrowheads="1"/>
          </p:cNvSpPr>
          <p:nvPr/>
        </p:nvSpPr>
        <p:spPr bwMode="auto">
          <a:xfrm>
            <a:off x="403225" y="863600"/>
            <a:ext cx="4840288" cy="646331"/>
          </a:xfrm>
          <a:prstGeom prst="rect">
            <a:avLst/>
          </a:prstGeom>
          <a:solidFill>
            <a:srgbClr val="FFFF99"/>
          </a:solidFill>
          <a:ln w="38100" algn="ctr">
            <a:solidFill>
              <a:srgbClr val="FF0000"/>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1800"/>
              <a:t>Observation of CLFV in both </a:t>
            </a:r>
            <a:r>
              <a:rPr lang="en-US" sz="1800">
                <a:latin typeface="Symbol" pitchFamily="18" charset="2"/>
                <a:sym typeface="Wingdings" pitchFamily="2" charset="2"/>
              </a:rPr>
              <a:t>m</a:t>
            </a:r>
            <a:r>
              <a:rPr lang="en-US" sz="1800" baseline="30000">
                <a:sym typeface="Wingdings" pitchFamily="2" charset="2"/>
              </a:rPr>
              <a:t>-</a:t>
            </a:r>
            <a:r>
              <a:rPr lang="en-US" sz="1800">
                <a:sym typeface="Wingdings" pitchFamily="2" charset="2"/>
              </a:rPr>
              <a:t>N→e</a:t>
            </a:r>
            <a:r>
              <a:rPr lang="en-US" sz="1800" baseline="30000">
                <a:sym typeface="Wingdings" pitchFamily="2" charset="2"/>
              </a:rPr>
              <a:t>-</a:t>
            </a:r>
            <a:r>
              <a:rPr lang="en-US" sz="1800">
                <a:sym typeface="Wingdings" pitchFamily="2" charset="2"/>
              </a:rPr>
              <a:t>N  and </a:t>
            </a:r>
            <a:r>
              <a:rPr lang="en-US" sz="1800">
                <a:latin typeface="Symbol" pitchFamily="18" charset="2"/>
              </a:rPr>
              <a:t>m</a:t>
            </a:r>
            <a:r>
              <a:rPr lang="en-US" sz="1800" baseline="30000"/>
              <a:t>+</a:t>
            </a:r>
            <a:r>
              <a:rPr lang="en-US" sz="1800">
                <a:sym typeface="Wingdings" pitchFamily="2" charset="2"/>
              </a:rPr>
              <a:t>→e</a:t>
            </a:r>
            <a:r>
              <a:rPr lang="en-US" sz="1800" baseline="30000">
                <a:sym typeface="Wingdings" pitchFamily="2" charset="2"/>
              </a:rPr>
              <a:t>+</a:t>
            </a:r>
            <a:r>
              <a:rPr lang="en-US" sz="1800">
                <a:latin typeface="Symbol" pitchFamily="18" charset="2"/>
                <a:sym typeface="Wingdings" pitchFamily="2" charset="2"/>
              </a:rPr>
              <a:t>g</a:t>
            </a:r>
            <a:r>
              <a:rPr lang="en-US" sz="1800">
                <a:sym typeface="Wingdings" pitchFamily="2" charset="2"/>
              </a:rPr>
              <a:t> could elucidate SUSY parameters </a:t>
            </a:r>
          </a:p>
        </p:txBody>
      </p:sp>
      <p:sp>
        <p:nvSpPr>
          <p:cNvPr id="2" name="TextBox 1"/>
          <p:cNvSpPr txBox="1"/>
          <p:nvPr/>
        </p:nvSpPr>
        <p:spPr>
          <a:xfrm>
            <a:off x="7000875" y="5562600"/>
            <a:ext cx="2133600" cy="923330"/>
          </a:xfrm>
          <a:prstGeom prst="rect">
            <a:avLst/>
          </a:prstGeom>
          <a:noFill/>
        </p:spPr>
        <p:txBody>
          <a:bodyPr wrap="square" rtlCol="0">
            <a:spAutoFit/>
          </a:bodyPr>
          <a:lstStyle/>
          <a:p>
            <a:pPr algn="l"/>
            <a:r>
              <a:rPr lang="en-US" sz="1800" dirty="0" err="1" smtClean="0">
                <a:solidFill>
                  <a:schemeClr val="bg1"/>
                </a:solidFill>
              </a:rPr>
              <a:t>tan</a:t>
            </a:r>
            <a:r>
              <a:rPr lang="en-US" sz="1800" dirty="0" err="1" smtClean="0">
                <a:solidFill>
                  <a:schemeClr val="bg1"/>
                </a:solidFill>
                <a:latin typeface="Symbol" pitchFamily="18" charset="2"/>
              </a:rPr>
              <a:t>b</a:t>
            </a:r>
            <a:r>
              <a:rPr lang="en-US" sz="1800" dirty="0" smtClean="0">
                <a:solidFill>
                  <a:schemeClr val="bg1"/>
                </a:solidFill>
              </a:rPr>
              <a:t> = ratio of 2 vacuum values of 2 neutral Higgs</a:t>
            </a:r>
            <a:endParaRPr lang="en-US" sz="1800" baseline="-25000" dirty="0">
              <a:solidFill>
                <a:schemeClr val="bg1"/>
              </a:solidFill>
            </a:endParaRPr>
          </a:p>
        </p:txBody>
      </p:sp>
      <p:sp>
        <p:nvSpPr>
          <p:cNvPr id="10" name="TextBox 9"/>
          <p:cNvSpPr txBox="1"/>
          <p:nvPr/>
        </p:nvSpPr>
        <p:spPr>
          <a:xfrm>
            <a:off x="7000875" y="4495800"/>
            <a:ext cx="2026584" cy="923330"/>
          </a:xfrm>
          <a:prstGeom prst="rect">
            <a:avLst/>
          </a:prstGeom>
          <a:noFill/>
        </p:spPr>
        <p:txBody>
          <a:bodyPr wrap="square" rtlCol="0">
            <a:spAutoFit/>
          </a:bodyPr>
          <a:lstStyle/>
          <a:p>
            <a:pPr algn="l"/>
            <a:r>
              <a:rPr lang="en-US" dirty="0" smtClean="0">
                <a:solidFill>
                  <a:schemeClr val="bg1"/>
                </a:solidFill>
                <a:latin typeface="Symbol" pitchFamily="18" charset="2"/>
              </a:rPr>
              <a:t>m</a:t>
            </a:r>
            <a:r>
              <a:rPr lang="en-US" dirty="0" smtClean="0">
                <a:solidFill>
                  <a:schemeClr val="bg1"/>
                </a:solidFill>
              </a:rPr>
              <a:t> = mass term mixing 2 Higgs doublets</a:t>
            </a:r>
            <a:endParaRPr lang="en-US" baseline="-25000" dirty="0">
              <a:solidFill>
                <a:schemeClr val="bg1"/>
              </a:solidFill>
            </a:endParaRPr>
          </a:p>
        </p:txBody>
      </p:sp>
      <p:sp>
        <p:nvSpPr>
          <p:cNvPr id="3" name="Date Placeholder 2"/>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Rare Decays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33</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p:cNvSpPr>
            <a:spLocks noGrp="1" noRot="1" noChangeArrowheads="1"/>
          </p:cNvSpPr>
          <p:nvPr>
            <p:ph type="title"/>
          </p:nvPr>
        </p:nvSpPr>
        <p:spPr/>
        <p:txBody>
          <a:bodyPr/>
          <a:lstStyle/>
          <a:p>
            <a:r>
              <a:rPr lang="en-US"/>
              <a:t>CLFV Sensitive to Many Sources of New Physics</a:t>
            </a:r>
            <a:endParaRPr lang="en-US">
              <a:sym typeface="Wingdings" pitchFamily="2" charset="2"/>
            </a:endParaRPr>
          </a:p>
        </p:txBody>
      </p:sp>
      <p:graphicFrame>
        <p:nvGraphicFramePr>
          <p:cNvPr id="641046" name="Object 22"/>
          <p:cNvGraphicFramePr>
            <a:graphicFrameLocks noGrp="1" noChangeAspect="1"/>
          </p:cNvGraphicFramePr>
          <p:nvPr>
            <p:ph sz="quarter" idx="4294967295"/>
          </p:nvPr>
        </p:nvGraphicFramePr>
        <p:xfrm>
          <a:off x="0" y="1973263"/>
          <a:ext cx="1295400" cy="317500"/>
        </p:xfrm>
        <a:graphic>
          <a:graphicData uri="http://schemas.openxmlformats.org/presentationml/2006/ole">
            <mc:AlternateContent xmlns:mc="http://schemas.openxmlformats.org/markup-compatibility/2006">
              <mc:Choice xmlns:v="urn:schemas-microsoft-com:vml" Requires="v">
                <p:oleObj spid="_x0000_s7615" name="Equation" r:id="rId4" imgW="1295280" imgH="317160" progId="Equation.3">
                  <p:embed/>
                </p:oleObj>
              </mc:Choice>
              <mc:Fallback>
                <p:oleObj name="Equation" r:id="rId4" imgW="1295280" imgH="3171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73263"/>
                        <a:ext cx="12954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1047" name="Object 23"/>
          <p:cNvGraphicFramePr>
            <a:graphicFrameLocks noGrp="1" noChangeAspect="1"/>
          </p:cNvGraphicFramePr>
          <p:nvPr>
            <p:ph sz="quarter" idx="4294967295"/>
          </p:nvPr>
        </p:nvGraphicFramePr>
        <p:xfrm>
          <a:off x="7404100" y="1992313"/>
          <a:ext cx="1739900" cy="279400"/>
        </p:xfrm>
        <a:graphic>
          <a:graphicData uri="http://schemas.openxmlformats.org/presentationml/2006/ole">
            <mc:AlternateContent xmlns:mc="http://schemas.openxmlformats.org/markup-compatibility/2006">
              <mc:Choice xmlns:v="urn:schemas-microsoft-com:vml" Requires="v">
                <p:oleObj spid="_x0000_s7616" name="Equation" r:id="rId6" imgW="1739880" imgH="279360" progId="Equation.3">
                  <p:embed/>
                </p:oleObj>
              </mc:Choice>
              <mc:Fallback>
                <p:oleObj name="Equation" r:id="rId6" imgW="1739880" imgH="2793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4100" y="1992313"/>
                        <a:ext cx="17399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1048" name="Object 24"/>
          <p:cNvGraphicFramePr>
            <a:graphicFrameLocks noGrp="1" noChangeAspect="1"/>
          </p:cNvGraphicFramePr>
          <p:nvPr>
            <p:ph sz="quarter" idx="4294967295"/>
          </p:nvPr>
        </p:nvGraphicFramePr>
        <p:xfrm>
          <a:off x="0" y="4586288"/>
          <a:ext cx="1320800" cy="457200"/>
        </p:xfrm>
        <a:graphic>
          <a:graphicData uri="http://schemas.openxmlformats.org/presentationml/2006/ole">
            <mc:AlternateContent xmlns:mc="http://schemas.openxmlformats.org/markup-compatibility/2006">
              <mc:Choice xmlns:v="urn:schemas-microsoft-com:vml" Requires="v">
                <p:oleObj spid="_x0000_s7617" name="Equation" r:id="rId8" imgW="1320480" imgH="457200" progId="Equation.3">
                  <p:embed/>
                </p:oleObj>
              </mc:Choice>
              <mc:Fallback>
                <p:oleObj name="Equation" r:id="rId8" imgW="1320480" imgH="457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586288"/>
                        <a:ext cx="1320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1049" name="Object 25"/>
          <p:cNvGraphicFramePr>
            <a:graphicFrameLocks noGrp="1" noChangeAspect="1"/>
          </p:cNvGraphicFramePr>
          <p:nvPr>
            <p:ph sz="quarter" idx="4294967295"/>
          </p:nvPr>
        </p:nvGraphicFramePr>
        <p:xfrm>
          <a:off x="7962900" y="4687888"/>
          <a:ext cx="1181100" cy="254000"/>
        </p:xfrm>
        <a:graphic>
          <a:graphicData uri="http://schemas.openxmlformats.org/presentationml/2006/ole">
            <mc:AlternateContent xmlns:mc="http://schemas.openxmlformats.org/markup-compatibility/2006">
              <mc:Choice xmlns:v="urn:schemas-microsoft-com:vml" Requires="v">
                <p:oleObj spid="_x0000_s7618" name="Equation" r:id="rId10" imgW="1180800" imgH="253800" progId="Equation.3">
                  <p:embed/>
                </p:oleObj>
              </mc:Choice>
              <mc:Fallback>
                <p:oleObj name="Equation" r:id="rId10" imgW="1180800" imgH="253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62900" y="4687888"/>
                        <a:ext cx="1181100"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41027" name="Rectangle 3"/>
          <p:cNvSpPr>
            <a:spLocks noChangeArrowheads="1"/>
          </p:cNvSpPr>
          <p:nvPr/>
        </p:nvSpPr>
        <p:spPr bwMode="auto">
          <a:xfrm>
            <a:off x="4702175" y="679450"/>
            <a:ext cx="4205288" cy="1828800"/>
          </a:xfrm>
          <a:prstGeom prst="rect">
            <a:avLst/>
          </a:prstGeom>
          <a:solidFill>
            <a:srgbClr val="FFFF99"/>
          </a:solidFill>
          <a:ln w="38100" algn="ctr">
            <a:solidFill>
              <a:srgbClr val="FF0000"/>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028" name="Rectangle 4"/>
          <p:cNvSpPr>
            <a:spLocks noChangeArrowheads="1"/>
          </p:cNvSpPr>
          <p:nvPr/>
        </p:nvSpPr>
        <p:spPr bwMode="auto">
          <a:xfrm>
            <a:off x="4702175" y="2597150"/>
            <a:ext cx="4205288" cy="1828800"/>
          </a:xfrm>
          <a:prstGeom prst="rect">
            <a:avLst/>
          </a:prstGeom>
          <a:solidFill>
            <a:srgbClr val="FFFF99"/>
          </a:solidFill>
          <a:ln w="38100" algn="ctr">
            <a:solidFill>
              <a:srgbClr val="FF0000"/>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029" name="Rectangle 5"/>
          <p:cNvSpPr>
            <a:spLocks noChangeArrowheads="1"/>
          </p:cNvSpPr>
          <p:nvPr/>
        </p:nvSpPr>
        <p:spPr bwMode="auto">
          <a:xfrm>
            <a:off x="4702175" y="4506913"/>
            <a:ext cx="4205288" cy="1828800"/>
          </a:xfrm>
          <a:prstGeom prst="rect">
            <a:avLst/>
          </a:prstGeom>
          <a:solidFill>
            <a:srgbClr val="FFFF99"/>
          </a:solidFill>
          <a:ln w="38100" algn="ctr">
            <a:solidFill>
              <a:srgbClr val="FF0000"/>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030" name="Rectangle 6"/>
          <p:cNvSpPr>
            <a:spLocks noChangeArrowheads="1"/>
          </p:cNvSpPr>
          <p:nvPr/>
        </p:nvSpPr>
        <p:spPr bwMode="auto">
          <a:xfrm>
            <a:off x="377825" y="679450"/>
            <a:ext cx="4205288" cy="1828800"/>
          </a:xfrm>
          <a:prstGeom prst="rect">
            <a:avLst/>
          </a:prstGeom>
          <a:solidFill>
            <a:srgbClr val="FFFF99"/>
          </a:solidFill>
          <a:ln w="38100" algn="ctr">
            <a:solidFill>
              <a:srgbClr val="FF0000"/>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031" name="Rectangle 7"/>
          <p:cNvSpPr>
            <a:spLocks noChangeArrowheads="1"/>
          </p:cNvSpPr>
          <p:nvPr/>
        </p:nvSpPr>
        <p:spPr bwMode="auto">
          <a:xfrm>
            <a:off x="377825" y="4506913"/>
            <a:ext cx="4205288" cy="1828800"/>
          </a:xfrm>
          <a:prstGeom prst="rect">
            <a:avLst/>
          </a:prstGeom>
          <a:solidFill>
            <a:srgbClr val="FFFF99"/>
          </a:solidFill>
          <a:ln w="38100" algn="ctr">
            <a:solidFill>
              <a:srgbClr val="FF0000"/>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032" name="Rectangle 8"/>
          <p:cNvSpPr>
            <a:spLocks noChangeArrowheads="1"/>
          </p:cNvSpPr>
          <p:nvPr/>
        </p:nvSpPr>
        <p:spPr bwMode="auto">
          <a:xfrm>
            <a:off x="377825" y="2597150"/>
            <a:ext cx="4205288" cy="1828800"/>
          </a:xfrm>
          <a:prstGeom prst="rect">
            <a:avLst/>
          </a:prstGeom>
          <a:solidFill>
            <a:srgbClr val="FFFF99"/>
          </a:solidFill>
          <a:ln w="38100" algn="ctr">
            <a:solidFill>
              <a:srgbClr val="FF0000"/>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41033" name="Picture 5" descr="higgs"/>
          <p:cNvPicPr>
            <a:picLocks noChangeAspect="1" noChangeArrowheads="1"/>
          </p:cNvPicPr>
          <p:nvPr/>
        </p:nvPicPr>
        <p:blipFill>
          <a:blip r:embed="rId12">
            <a:extLst>
              <a:ext uri="{28A0092B-C50C-407E-A947-70E740481C1C}">
                <a14:useLocalDpi xmlns:a14="http://schemas.microsoft.com/office/drawing/2010/main" val="0"/>
              </a:ext>
            </a:extLst>
          </a:blip>
          <a:srcRect t="11279" b="5280"/>
          <a:stretch>
            <a:fillRect/>
          </a:stretch>
        </p:blipFill>
        <p:spPr bwMode="auto">
          <a:xfrm>
            <a:off x="4735513" y="2647950"/>
            <a:ext cx="22098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1034" name="Picture 6" descr="pointlike"/>
          <p:cNvPicPr>
            <a:picLocks noChangeAspect="1" noChangeArrowheads="1"/>
          </p:cNvPicPr>
          <p:nvPr/>
        </p:nvPicPr>
        <p:blipFill>
          <a:blip r:embed="rId13">
            <a:extLst>
              <a:ext uri="{28A0092B-C50C-407E-A947-70E740481C1C}">
                <a14:useLocalDpi xmlns:a14="http://schemas.microsoft.com/office/drawing/2010/main" val="0"/>
              </a:ext>
            </a:extLst>
          </a:blip>
          <a:srcRect t="19200" b="5280"/>
          <a:stretch>
            <a:fillRect/>
          </a:stretch>
        </p:blipFill>
        <p:spPr bwMode="auto">
          <a:xfrm>
            <a:off x="4743450" y="708025"/>
            <a:ext cx="22098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1035" name="Text Box 9"/>
          <p:cNvSpPr txBox="1">
            <a:spLocks noChangeArrowheads="1"/>
          </p:cNvSpPr>
          <p:nvPr/>
        </p:nvSpPr>
        <p:spPr bwMode="auto">
          <a:xfrm>
            <a:off x="7091363" y="733425"/>
            <a:ext cx="175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spcBef>
                <a:spcPct val="50000"/>
              </a:spcBef>
            </a:pPr>
            <a:r>
              <a:rPr lang="en-US" sz="1800" dirty="0"/>
              <a:t>Compositeness</a:t>
            </a:r>
          </a:p>
        </p:txBody>
      </p:sp>
      <p:sp>
        <p:nvSpPr>
          <p:cNvPr id="641036" name="Text Box 10"/>
          <p:cNvSpPr txBox="1">
            <a:spLocks noChangeArrowheads="1"/>
          </p:cNvSpPr>
          <p:nvPr/>
        </p:nvSpPr>
        <p:spPr bwMode="auto">
          <a:xfrm>
            <a:off x="7040563" y="2597150"/>
            <a:ext cx="1825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eaLnBrk="1" hangingPunct="1">
              <a:spcBef>
                <a:spcPct val="50000"/>
              </a:spcBef>
            </a:pPr>
            <a:r>
              <a:rPr lang="en-US" sz="1800" dirty="0"/>
              <a:t>Second Higgs doublet </a:t>
            </a:r>
          </a:p>
        </p:txBody>
      </p:sp>
      <p:pic>
        <p:nvPicPr>
          <p:cNvPr id="641037" name="Picture 11" descr="newz"/>
          <p:cNvPicPr>
            <a:picLocks noChangeAspect="1" noChangeArrowheads="1"/>
          </p:cNvPicPr>
          <p:nvPr/>
        </p:nvPicPr>
        <p:blipFill>
          <a:blip r:embed="rId14">
            <a:extLst>
              <a:ext uri="{28A0092B-C50C-407E-A947-70E740481C1C}">
                <a14:useLocalDpi xmlns:a14="http://schemas.microsoft.com/office/drawing/2010/main" val="0"/>
              </a:ext>
            </a:extLst>
          </a:blip>
          <a:srcRect t="19200" b="5040"/>
          <a:stretch>
            <a:fillRect/>
          </a:stretch>
        </p:blipFill>
        <p:spPr bwMode="auto">
          <a:xfrm>
            <a:off x="4733925" y="4557713"/>
            <a:ext cx="217170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1038" name="Text Box 13"/>
          <p:cNvSpPr txBox="1">
            <a:spLocks noChangeArrowheads="1"/>
          </p:cNvSpPr>
          <p:nvPr/>
        </p:nvSpPr>
        <p:spPr bwMode="auto">
          <a:xfrm>
            <a:off x="6972300" y="4494213"/>
            <a:ext cx="188277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eaLnBrk="1" hangingPunct="1">
              <a:spcBef>
                <a:spcPct val="50000"/>
              </a:spcBef>
            </a:pPr>
            <a:r>
              <a:rPr lang="en-US" sz="1800" dirty="0"/>
              <a:t>Heavy Z’        Anomalous Z    coupling</a:t>
            </a:r>
          </a:p>
        </p:txBody>
      </p:sp>
      <p:pic>
        <p:nvPicPr>
          <p:cNvPr id="641039" name="Picture 14" descr="susyloop"/>
          <p:cNvPicPr>
            <a:picLocks noChangeAspect="1" noChangeArrowheads="1"/>
          </p:cNvPicPr>
          <p:nvPr/>
        </p:nvPicPr>
        <p:blipFill>
          <a:blip r:embed="rId15">
            <a:extLst>
              <a:ext uri="{28A0092B-C50C-407E-A947-70E740481C1C}">
                <a14:useLocalDpi xmlns:a14="http://schemas.microsoft.com/office/drawing/2010/main" val="0"/>
              </a:ext>
            </a:extLst>
          </a:blip>
          <a:srcRect t="7680" b="5760"/>
          <a:stretch>
            <a:fillRect/>
          </a:stretch>
        </p:blipFill>
        <p:spPr bwMode="auto">
          <a:xfrm>
            <a:off x="2319338" y="733425"/>
            <a:ext cx="22098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1040" name="Text Box 15"/>
          <p:cNvSpPr txBox="1">
            <a:spLocks noChangeArrowheads="1"/>
          </p:cNvSpPr>
          <p:nvPr/>
        </p:nvSpPr>
        <p:spPr bwMode="auto">
          <a:xfrm>
            <a:off x="1255713" y="2068513"/>
            <a:ext cx="234473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spAutoFit/>
          </a:bodyPr>
          <a:lstStyle>
            <a:lvl1pPr algn="l" defTabSz="865188">
              <a:defRPr>
                <a:solidFill>
                  <a:schemeClr val="tx1"/>
                </a:solidFill>
                <a:latin typeface="Arial" pitchFamily="34" charset="0"/>
              </a:defRPr>
            </a:lvl1pPr>
            <a:lvl2pPr marL="742950" indent="-285750" algn="l" defTabSz="865188">
              <a:defRPr>
                <a:solidFill>
                  <a:schemeClr val="tx1"/>
                </a:solidFill>
                <a:latin typeface="Arial" pitchFamily="34" charset="0"/>
              </a:defRPr>
            </a:lvl2pPr>
            <a:lvl3pPr marL="1143000" indent="-228600" algn="l" defTabSz="865188">
              <a:defRPr>
                <a:solidFill>
                  <a:schemeClr val="tx1"/>
                </a:solidFill>
                <a:latin typeface="Arial" pitchFamily="34" charset="0"/>
              </a:defRPr>
            </a:lvl3pPr>
            <a:lvl4pPr marL="1600200" indent="-228600" algn="l" defTabSz="865188">
              <a:defRPr>
                <a:solidFill>
                  <a:schemeClr val="tx1"/>
                </a:solidFill>
                <a:latin typeface="Arial" pitchFamily="34" charset="0"/>
              </a:defRPr>
            </a:lvl4pPr>
            <a:lvl5pPr marL="2057400" indent="-228600" algn="l" defTabSz="865188">
              <a:defRPr>
                <a:solidFill>
                  <a:schemeClr val="tx1"/>
                </a:solidFill>
                <a:latin typeface="Arial" pitchFamily="34" charset="0"/>
              </a:defRPr>
            </a:lvl5pPr>
            <a:lvl6pPr marL="2514600" indent="-228600" defTabSz="865188" fontAlgn="base">
              <a:spcBef>
                <a:spcPct val="0"/>
              </a:spcBef>
              <a:spcAft>
                <a:spcPct val="0"/>
              </a:spcAft>
              <a:defRPr>
                <a:solidFill>
                  <a:schemeClr val="tx1"/>
                </a:solidFill>
                <a:latin typeface="Arial" pitchFamily="34" charset="0"/>
              </a:defRPr>
            </a:lvl6pPr>
            <a:lvl7pPr marL="2971800" indent="-228600" defTabSz="865188" fontAlgn="base">
              <a:spcBef>
                <a:spcPct val="0"/>
              </a:spcBef>
              <a:spcAft>
                <a:spcPct val="0"/>
              </a:spcAft>
              <a:defRPr>
                <a:solidFill>
                  <a:schemeClr val="tx1"/>
                </a:solidFill>
                <a:latin typeface="Arial" pitchFamily="34" charset="0"/>
              </a:defRPr>
            </a:lvl7pPr>
            <a:lvl8pPr marL="3429000" indent="-228600" defTabSz="865188" fontAlgn="base">
              <a:spcBef>
                <a:spcPct val="0"/>
              </a:spcBef>
              <a:spcAft>
                <a:spcPct val="0"/>
              </a:spcAft>
              <a:defRPr>
                <a:solidFill>
                  <a:schemeClr val="tx1"/>
                </a:solidFill>
                <a:latin typeface="Arial" pitchFamily="34" charset="0"/>
              </a:defRPr>
            </a:lvl8pPr>
            <a:lvl9pPr marL="3886200" indent="-228600" defTabSz="865188" fontAlgn="base">
              <a:spcBef>
                <a:spcPct val="0"/>
              </a:spcBef>
              <a:spcAft>
                <a:spcPct val="0"/>
              </a:spcAft>
              <a:defRPr>
                <a:solidFill>
                  <a:schemeClr val="tx1"/>
                </a:solidFill>
                <a:latin typeface="Arial" pitchFamily="34" charset="0"/>
              </a:defRPr>
            </a:lvl9pPr>
          </a:lstStyle>
          <a:p>
            <a:pPr algn="ctr" eaLnBrk="1" hangingPunct="1">
              <a:spcBef>
                <a:spcPct val="50000"/>
              </a:spcBef>
            </a:pPr>
            <a:r>
              <a:rPr lang="en-US">
                <a:solidFill>
                  <a:srgbClr val="6600FF"/>
                </a:solidFill>
              </a:rPr>
              <a:t>Predictions at 10</a:t>
            </a:r>
            <a:r>
              <a:rPr lang="en-US" baseline="30000">
                <a:solidFill>
                  <a:srgbClr val="6600FF"/>
                </a:solidFill>
              </a:rPr>
              <a:t>-13</a:t>
            </a:r>
            <a:endParaRPr lang="en-US">
              <a:solidFill>
                <a:srgbClr val="6600FF"/>
              </a:solidFill>
            </a:endParaRPr>
          </a:p>
        </p:txBody>
      </p:sp>
      <p:sp>
        <p:nvSpPr>
          <p:cNvPr id="641041" name="Text Box 16"/>
          <p:cNvSpPr txBox="1">
            <a:spLocks noChangeArrowheads="1"/>
          </p:cNvSpPr>
          <p:nvPr/>
        </p:nvSpPr>
        <p:spPr bwMode="auto">
          <a:xfrm>
            <a:off x="377825" y="754063"/>
            <a:ext cx="178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spcBef>
                <a:spcPct val="50000"/>
              </a:spcBef>
            </a:pPr>
            <a:r>
              <a:rPr lang="en-US" sz="1800" dirty="0" err="1"/>
              <a:t>Supersymmetry</a:t>
            </a:r>
            <a:endParaRPr lang="en-US" sz="1800" dirty="0"/>
          </a:p>
        </p:txBody>
      </p:sp>
      <p:pic>
        <p:nvPicPr>
          <p:cNvPr id="641042" name="Picture 17" descr="heavynu"/>
          <p:cNvPicPr>
            <a:picLocks noChangeAspect="1" noChangeArrowheads="1"/>
          </p:cNvPicPr>
          <p:nvPr/>
        </p:nvPicPr>
        <p:blipFill>
          <a:blip r:embed="rId16">
            <a:extLst>
              <a:ext uri="{28A0092B-C50C-407E-A947-70E740481C1C}">
                <a14:useLocalDpi xmlns:a14="http://schemas.microsoft.com/office/drawing/2010/main" val="0"/>
              </a:ext>
            </a:extLst>
          </a:blip>
          <a:srcRect t="11760" b="5280"/>
          <a:stretch>
            <a:fillRect/>
          </a:stretch>
        </p:blipFill>
        <p:spPr bwMode="auto">
          <a:xfrm>
            <a:off x="2243138" y="2667000"/>
            <a:ext cx="228600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1043" name="Text Box 19"/>
          <p:cNvSpPr txBox="1">
            <a:spLocks noChangeArrowheads="1"/>
          </p:cNvSpPr>
          <p:nvPr/>
        </p:nvSpPr>
        <p:spPr bwMode="auto">
          <a:xfrm>
            <a:off x="333375" y="2638425"/>
            <a:ext cx="187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spcBef>
                <a:spcPct val="50000"/>
              </a:spcBef>
            </a:pPr>
            <a:r>
              <a:rPr lang="en-US" sz="1800" dirty="0"/>
              <a:t>Heavy Neutrinos</a:t>
            </a:r>
          </a:p>
        </p:txBody>
      </p:sp>
      <p:pic>
        <p:nvPicPr>
          <p:cNvPr id="641044" name="Picture 20" descr="leptoquark"/>
          <p:cNvPicPr>
            <a:picLocks noChangeAspect="1" noChangeArrowheads="1"/>
          </p:cNvPicPr>
          <p:nvPr/>
        </p:nvPicPr>
        <p:blipFill>
          <a:blip r:embed="rId17">
            <a:extLst>
              <a:ext uri="{28A0092B-C50C-407E-A947-70E740481C1C}">
                <a14:useLocalDpi xmlns:a14="http://schemas.microsoft.com/office/drawing/2010/main" val="0"/>
              </a:ext>
            </a:extLst>
          </a:blip>
          <a:srcRect t="18480" b="7440"/>
          <a:stretch>
            <a:fillRect/>
          </a:stretch>
        </p:blipFill>
        <p:spPr bwMode="auto">
          <a:xfrm>
            <a:off x="2301875" y="4560888"/>
            <a:ext cx="2209800"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1045" name="Text Box 22"/>
          <p:cNvSpPr txBox="1">
            <a:spLocks noChangeArrowheads="1"/>
          </p:cNvSpPr>
          <p:nvPr/>
        </p:nvSpPr>
        <p:spPr bwMode="auto">
          <a:xfrm>
            <a:off x="460375" y="4506913"/>
            <a:ext cx="1441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spcBef>
                <a:spcPct val="50000"/>
              </a:spcBef>
            </a:pPr>
            <a:r>
              <a:rPr lang="en-US" sz="1800" dirty="0" err="1"/>
              <a:t>Leptoquarks</a:t>
            </a:r>
            <a:endParaRPr lang="en-US" sz="1800" dirty="0"/>
          </a:p>
        </p:txBody>
      </p:sp>
      <p:graphicFrame>
        <p:nvGraphicFramePr>
          <p:cNvPr id="641050" name="Object 26"/>
          <p:cNvGraphicFramePr>
            <a:graphicFrameLocks noChangeAspect="1"/>
          </p:cNvGraphicFramePr>
          <p:nvPr/>
        </p:nvGraphicFramePr>
        <p:xfrm>
          <a:off x="5886450" y="2078038"/>
          <a:ext cx="1955800" cy="457200"/>
        </p:xfrm>
        <a:graphic>
          <a:graphicData uri="http://schemas.openxmlformats.org/presentationml/2006/ole">
            <mc:AlternateContent xmlns:mc="http://schemas.openxmlformats.org/markup-compatibility/2006">
              <mc:Choice xmlns:v="urn:schemas-microsoft-com:vml" Requires="v">
                <p:oleObj spid="_x0000_s7619" name="Equation" r:id="rId18" imgW="977760" imgH="228600" progId="Equation.3">
                  <p:embed/>
                </p:oleObj>
              </mc:Choice>
              <mc:Fallback>
                <p:oleObj name="Equation" r:id="rId18" imgW="977760" imgH="2286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86450" y="2078038"/>
                        <a:ext cx="1955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41051" name="Text Box 27"/>
          <p:cNvSpPr txBox="1">
            <a:spLocks noChangeArrowheads="1"/>
          </p:cNvSpPr>
          <p:nvPr/>
        </p:nvSpPr>
        <p:spPr bwMode="auto">
          <a:xfrm>
            <a:off x="4511675" y="6324600"/>
            <a:ext cx="4395788" cy="3365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dirty="0">
                <a:solidFill>
                  <a:schemeClr val="bg1"/>
                </a:solidFill>
              </a:rPr>
              <a:t>New physics probed by </a:t>
            </a:r>
            <a:r>
              <a:rPr lang="en-US" sz="1600" dirty="0" err="1">
                <a:solidFill>
                  <a:schemeClr val="bg1"/>
                </a:solidFill>
                <a:latin typeface="Symbol" pitchFamily="18" charset="2"/>
              </a:rPr>
              <a:t>m</a:t>
            </a:r>
            <a:r>
              <a:rPr lang="en-US" sz="1600" dirty="0" err="1">
                <a:solidFill>
                  <a:schemeClr val="bg1"/>
                </a:solidFill>
              </a:rPr>
              <a:t>N</a:t>
            </a:r>
            <a:r>
              <a:rPr lang="en-US" sz="1600" dirty="0" err="1">
                <a:solidFill>
                  <a:schemeClr val="bg1"/>
                </a:solidFill>
                <a:latin typeface="Century Gothic" pitchFamily="34" charset="0"/>
              </a:rPr>
              <a:t>→</a:t>
            </a:r>
            <a:r>
              <a:rPr lang="en-US" sz="1600" dirty="0" err="1">
                <a:solidFill>
                  <a:schemeClr val="bg1"/>
                </a:solidFill>
              </a:rPr>
              <a:t>eN</a:t>
            </a:r>
            <a:r>
              <a:rPr lang="en-US" sz="1600" dirty="0">
                <a:solidFill>
                  <a:schemeClr val="bg1"/>
                </a:solidFill>
              </a:rPr>
              <a:t> (Marciano)</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Rare Decays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34</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Rot="1" noChangeArrowheads="1"/>
          </p:cNvSpPr>
          <p:nvPr>
            <p:ph type="title"/>
          </p:nvPr>
        </p:nvSpPr>
        <p:spPr/>
        <p:txBody>
          <a:bodyPr/>
          <a:lstStyle/>
          <a:p>
            <a:r>
              <a:rPr lang="en-US"/>
              <a:t>What Sensitivity is Needed?</a:t>
            </a:r>
          </a:p>
        </p:txBody>
      </p:sp>
      <p:sp>
        <p:nvSpPr>
          <p:cNvPr id="505863" name="Text Box 7"/>
          <p:cNvSpPr txBox="1">
            <a:spLocks noChangeArrowheads="1"/>
          </p:cNvSpPr>
          <p:nvPr/>
        </p:nvSpPr>
        <p:spPr bwMode="auto">
          <a:xfrm>
            <a:off x="532187" y="685800"/>
            <a:ext cx="7061200" cy="1231106"/>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38100" algn="ctr">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lnSpc>
                <a:spcPct val="90000"/>
              </a:lnSpc>
              <a:spcBef>
                <a:spcPct val="50000"/>
              </a:spcBef>
            </a:pPr>
            <a:r>
              <a:rPr lang="en-US" sz="2000" dirty="0">
                <a:solidFill>
                  <a:schemeClr val="bg1"/>
                </a:solidFill>
              </a:rPr>
              <a:t>Present sensitivity already interesting and constraining!</a:t>
            </a:r>
          </a:p>
          <a:p>
            <a:pPr algn="l" eaLnBrk="1" hangingPunct="1">
              <a:lnSpc>
                <a:spcPct val="90000"/>
              </a:lnSpc>
              <a:spcBef>
                <a:spcPct val="50000"/>
              </a:spcBef>
            </a:pPr>
            <a:r>
              <a:rPr lang="en-US" sz="2000" dirty="0">
                <a:solidFill>
                  <a:srgbClr val="FFFF00"/>
                </a:solidFill>
              </a:rPr>
              <a:t>~10</a:t>
            </a:r>
            <a:r>
              <a:rPr lang="en-US" sz="2000" baseline="30000" dirty="0">
                <a:solidFill>
                  <a:srgbClr val="FFFF00"/>
                </a:solidFill>
              </a:rPr>
              <a:t>-16</a:t>
            </a:r>
            <a:r>
              <a:rPr lang="en-US" sz="2000" dirty="0"/>
              <a:t> </a:t>
            </a:r>
            <a:r>
              <a:rPr lang="en-US" sz="2000" dirty="0">
                <a:solidFill>
                  <a:schemeClr val="bg1"/>
                </a:solidFill>
              </a:rPr>
              <a:t>removes many models</a:t>
            </a:r>
          </a:p>
          <a:p>
            <a:pPr algn="l" eaLnBrk="1" hangingPunct="1">
              <a:lnSpc>
                <a:spcPct val="90000"/>
              </a:lnSpc>
              <a:spcBef>
                <a:spcPct val="50000"/>
              </a:spcBef>
            </a:pPr>
            <a:r>
              <a:rPr lang="en-US" sz="2000" dirty="0">
                <a:solidFill>
                  <a:srgbClr val="FFFF00"/>
                </a:solidFill>
              </a:rPr>
              <a:t>~10</a:t>
            </a:r>
            <a:r>
              <a:rPr lang="en-US" sz="2000" baseline="30000" dirty="0">
                <a:solidFill>
                  <a:srgbClr val="FFFF00"/>
                </a:solidFill>
              </a:rPr>
              <a:t>-18</a:t>
            </a:r>
            <a:r>
              <a:rPr lang="en-US" sz="2000" dirty="0"/>
              <a:t> </a:t>
            </a:r>
            <a:r>
              <a:rPr lang="en-US" sz="2000" dirty="0">
                <a:solidFill>
                  <a:schemeClr val="bg1"/>
                </a:solidFill>
              </a:rPr>
              <a:t>extremely difficult for theorists to deal </a:t>
            </a:r>
            <a:r>
              <a:rPr lang="en-US" sz="2000" dirty="0" smtClean="0">
                <a:solidFill>
                  <a:schemeClr val="bg1"/>
                </a:solidFill>
              </a:rPr>
              <a:t>with</a:t>
            </a:r>
            <a:endParaRPr lang="en-US" sz="2000" dirty="0">
              <a:solidFill>
                <a:schemeClr val="bg1"/>
              </a:solidFill>
            </a:endParaRPr>
          </a:p>
        </p:txBody>
      </p:sp>
      <p:sp>
        <p:nvSpPr>
          <p:cNvPr id="505869" name="Text Box 13"/>
          <p:cNvSpPr txBox="1">
            <a:spLocks noChangeArrowheads="1"/>
          </p:cNvSpPr>
          <p:nvPr/>
        </p:nvSpPr>
        <p:spPr bwMode="auto">
          <a:xfrm rot="-5400000">
            <a:off x="-1064594" y="3750181"/>
            <a:ext cx="3657600" cy="461665"/>
          </a:xfrm>
          <a:prstGeom prst="rect">
            <a:avLst/>
          </a:prstGeom>
          <a:solidFill>
            <a:srgbClr val="FF9966"/>
          </a:solidFill>
          <a:ln>
            <a:noFill/>
          </a:ln>
          <a:effectLst/>
          <a:extLst/>
        </p:spPr>
        <p:txBody>
          <a:bodyPr wrap="square">
            <a:spAutoFit/>
          </a:bodyPr>
          <a:lstStyle/>
          <a:p>
            <a:pPr algn="ctr">
              <a:spcBef>
                <a:spcPct val="50000"/>
              </a:spcBef>
            </a:pPr>
            <a:r>
              <a:rPr lang="en-US" sz="2400" dirty="0"/>
              <a:t>SUSY GUT w Seesaw</a:t>
            </a:r>
            <a:endParaRPr lang="en-US" sz="2400" dirty="0">
              <a:sym typeface="Symbol" pitchFamily="18" charset="2"/>
            </a:endParaRPr>
          </a:p>
        </p:txBody>
      </p:sp>
      <p:pic>
        <p:nvPicPr>
          <p:cNvPr id="505872" name="Picture 16" descr="lfv_susy_gut_seesaw_mu2e_tan_beta_10_calibbi_prd_2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039" y="2152211"/>
            <a:ext cx="5179952" cy="3657600"/>
          </a:xfrm>
          <a:prstGeom prst="rect">
            <a:avLst/>
          </a:prstGeom>
          <a:noFill/>
          <a:ln w="25400">
            <a:solidFill>
              <a:srgbClr val="800000"/>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bwMode="auto">
          <a:xfrm flipH="1" flipV="1">
            <a:off x="6174991" y="3410174"/>
            <a:ext cx="618563" cy="2077"/>
          </a:xfrm>
          <a:prstGeom prst="straightConnector1">
            <a:avLst/>
          </a:prstGeom>
          <a:solidFill>
            <a:schemeClr val="tx1"/>
          </a:solidFill>
          <a:ln w="50800" cap="flat" cmpd="sng" algn="ctr">
            <a:solidFill>
              <a:schemeClr val="accent1">
                <a:lumMod val="60000"/>
                <a:lumOff val="4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p:cNvSpPr txBox="1"/>
          <p:nvPr/>
        </p:nvSpPr>
        <p:spPr>
          <a:xfrm>
            <a:off x="6793554" y="3212196"/>
            <a:ext cx="1919604" cy="369332"/>
          </a:xfrm>
          <a:prstGeom prst="rect">
            <a:avLst/>
          </a:prstGeom>
          <a:noFill/>
        </p:spPr>
        <p:txBody>
          <a:bodyPr wrap="square" rtlCol="0">
            <a:spAutoFit/>
          </a:bodyPr>
          <a:lstStyle/>
          <a:p>
            <a:r>
              <a:rPr lang="en-US" dirty="0" smtClean="0">
                <a:solidFill>
                  <a:schemeClr val="bg1"/>
                </a:solidFill>
              </a:rPr>
              <a:t>Current limit</a:t>
            </a:r>
            <a:endParaRPr lang="en-US" dirty="0">
              <a:solidFill>
                <a:schemeClr val="bg1"/>
              </a:solidFill>
            </a:endParaRPr>
          </a:p>
        </p:txBody>
      </p:sp>
      <p:cxnSp>
        <p:nvCxnSpPr>
          <p:cNvPr id="9" name="Straight Arrow Connector 8"/>
          <p:cNvCxnSpPr/>
          <p:nvPr/>
        </p:nvCxnSpPr>
        <p:spPr bwMode="auto">
          <a:xfrm flipH="1" flipV="1">
            <a:off x="4062787" y="3517751"/>
            <a:ext cx="2421485" cy="688489"/>
          </a:xfrm>
          <a:prstGeom prst="straightConnector1">
            <a:avLst/>
          </a:prstGeom>
          <a:solidFill>
            <a:schemeClr val="tx1"/>
          </a:solidFill>
          <a:ln w="50800" cap="flat" cmpd="sng" algn="ctr">
            <a:solidFill>
              <a:schemeClr val="accent1">
                <a:lumMod val="60000"/>
                <a:lumOff val="4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flipH="1" flipV="1">
            <a:off x="4550485" y="4701093"/>
            <a:ext cx="1933787" cy="129090"/>
          </a:xfrm>
          <a:prstGeom prst="straightConnector1">
            <a:avLst/>
          </a:prstGeom>
          <a:solidFill>
            <a:schemeClr val="tx1"/>
          </a:solidFill>
          <a:ln w="50800" cap="flat" cmpd="sng" algn="ctr">
            <a:solidFill>
              <a:schemeClr val="accent1">
                <a:lumMod val="60000"/>
                <a:lumOff val="4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a:off x="6520917" y="3981011"/>
            <a:ext cx="2475491" cy="646331"/>
          </a:xfrm>
          <a:prstGeom prst="rect">
            <a:avLst/>
          </a:prstGeom>
          <a:noFill/>
        </p:spPr>
        <p:txBody>
          <a:bodyPr wrap="square" rtlCol="0">
            <a:spAutoFit/>
          </a:bodyPr>
          <a:lstStyle/>
          <a:p>
            <a:pPr algn="l"/>
            <a:r>
              <a:rPr lang="en-US" sz="1800" dirty="0" smtClean="0">
                <a:solidFill>
                  <a:schemeClr val="bg1"/>
                </a:solidFill>
              </a:rPr>
              <a:t>PMNS:  neutrino-like mixing</a:t>
            </a:r>
            <a:endParaRPr lang="en-US" sz="1800" dirty="0">
              <a:solidFill>
                <a:schemeClr val="bg1"/>
              </a:solidFill>
            </a:endParaRPr>
          </a:p>
        </p:txBody>
      </p:sp>
      <p:sp>
        <p:nvSpPr>
          <p:cNvPr id="26" name="TextBox 25"/>
          <p:cNvSpPr txBox="1"/>
          <p:nvPr/>
        </p:nvSpPr>
        <p:spPr>
          <a:xfrm>
            <a:off x="6520917" y="4777335"/>
            <a:ext cx="2475491" cy="646331"/>
          </a:xfrm>
          <a:prstGeom prst="rect">
            <a:avLst/>
          </a:prstGeom>
          <a:noFill/>
        </p:spPr>
        <p:txBody>
          <a:bodyPr wrap="square" rtlCol="0">
            <a:spAutoFit/>
          </a:bodyPr>
          <a:lstStyle/>
          <a:p>
            <a:pPr algn="l"/>
            <a:r>
              <a:rPr lang="en-US" sz="1800" dirty="0" smtClean="0">
                <a:solidFill>
                  <a:schemeClr val="bg1"/>
                </a:solidFill>
              </a:rPr>
              <a:t>CKM:  minimal flavor violation</a:t>
            </a:r>
            <a:endParaRPr lang="en-US" sz="1800" dirty="0">
              <a:solidFill>
                <a:schemeClr val="bg1"/>
              </a:solidFill>
            </a:endParaRPr>
          </a:p>
        </p:txBody>
      </p:sp>
      <p:sp>
        <p:nvSpPr>
          <p:cNvPr id="19" name="TextBox 18"/>
          <p:cNvSpPr txBox="1"/>
          <p:nvPr/>
        </p:nvSpPr>
        <p:spPr>
          <a:xfrm>
            <a:off x="6484272" y="5948979"/>
            <a:ext cx="2512136" cy="338554"/>
          </a:xfrm>
          <a:prstGeom prst="rect">
            <a:avLst/>
          </a:prstGeom>
          <a:noFill/>
        </p:spPr>
        <p:txBody>
          <a:bodyPr wrap="square" rtlCol="0">
            <a:spAutoFit/>
          </a:bodyPr>
          <a:lstStyle/>
          <a:p>
            <a:pPr algn="l"/>
            <a:r>
              <a:rPr lang="en-US" sz="1600" dirty="0" smtClean="0">
                <a:solidFill>
                  <a:schemeClr val="bg1"/>
                </a:solidFill>
              </a:rPr>
              <a:t>M</a:t>
            </a:r>
            <a:r>
              <a:rPr lang="en-US" sz="1600" baseline="-25000" dirty="0" smtClean="0">
                <a:solidFill>
                  <a:schemeClr val="bg1"/>
                </a:solidFill>
              </a:rPr>
              <a:t>1/2</a:t>
            </a:r>
            <a:r>
              <a:rPr lang="en-US" sz="1600" dirty="0" smtClean="0">
                <a:solidFill>
                  <a:schemeClr val="bg1"/>
                </a:solidFill>
              </a:rPr>
              <a:t> = </a:t>
            </a:r>
            <a:r>
              <a:rPr lang="en-US" sz="1600" dirty="0" err="1" smtClean="0">
                <a:solidFill>
                  <a:schemeClr val="bg1"/>
                </a:solidFill>
              </a:rPr>
              <a:t>gaugino</a:t>
            </a:r>
            <a:r>
              <a:rPr lang="en-US" sz="1600" dirty="0" smtClean="0">
                <a:solidFill>
                  <a:schemeClr val="bg1"/>
                </a:solidFill>
              </a:rPr>
              <a:t> mass</a:t>
            </a:r>
            <a:endParaRPr lang="en-US" sz="1600" dirty="0">
              <a:solidFill>
                <a:schemeClr val="bg1"/>
              </a:solidFill>
            </a:endParaRP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Rare Decays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35</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60" name="Picture 4" descr="blechman_rs_models_projectx_talk_20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456" y="685800"/>
            <a:ext cx="3871372" cy="2971800"/>
          </a:xfrm>
          <a:prstGeom prst="rect">
            <a:avLst/>
          </a:prstGeom>
          <a:solidFill>
            <a:schemeClr val="tx1"/>
          </a:solidFill>
          <a:ln w="25400">
            <a:solidFill>
              <a:srgbClr val="800000"/>
            </a:solidFill>
            <a:miter lim="800000"/>
            <a:headEnd/>
            <a:tailEnd/>
          </a:ln>
        </p:spPr>
      </p:pic>
      <p:sp>
        <p:nvSpPr>
          <p:cNvPr id="505858" name="Rectangle 2"/>
          <p:cNvSpPr>
            <a:spLocks noGrp="1" noRot="1" noChangeArrowheads="1"/>
          </p:cNvSpPr>
          <p:nvPr>
            <p:ph type="title"/>
          </p:nvPr>
        </p:nvSpPr>
        <p:spPr/>
        <p:txBody>
          <a:bodyPr/>
          <a:lstStyle/>
          <a:p>
            <a:r>
              <a:rPr lang="en-US"/>
              <a:t>What Sensitivity is Needed?</a:t>
            </a:r>
          </a:p>
        </p:txBody>
      </p:sp>
      <p:pic>
        <p:nvPicPr>
          <p:cNvPr id="505859" name="Picture 3" descr="mu2e_vs_mu2eg_littlest_higg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6862" y="3440075"/>
            <a:ext cx="4585063" cy="2971800"/>
          </a:xfrm>
          <a:prstGeom prst="rect">
            <a:avLst/>
          </a:prstGeom>
          <a:solidFill>
            <a:schemeClr val="tx1"/>
          </a:solidFill>
          <a:ln w="25400">
            <a:solidFill>
              <a:srgbClr val="800000"/>
            </a:solidFill>
            <a:miter lim="800000"/>
            <a:headEnd/>
            <a:tailEnd/>
          </a:ln>
        </p:spPr>
      </p:pic>
      <p:sp>
        <p:nvSpPr>
          <p:cNvPr id="505861" name="Text Box 5"/>
          <p:cNvSpPr txBox="1">
            <a:spLocks noChangeArrowheads="1"/>
          </p:cNvSpPr>
          <p:nvPr/>
        </p:nvSpPr>
        <p:spPr bwMode="auto">
          <a:xfrm rot="-5400000">
            <a:off x="-986881" y="1940866"/>
            <a:ext cx="2971800" cy="461665"/>
          </a:xfrm>
          <a:prstGeom prst="rect">
            <a:avLst/>
          </a:prstGeom>
          <a:solidFill>
            <a:srgbClr val="FF9966"/>
          </a:solidFill>
          <a:ln>
            <a:noFill/>
          </a:ln>
          <a:effectLst/>
          <a:extLst/>
        </p:spPr>
        <p:txBody>
          <a:bodyPr wrap="square">
            <a:spAutoFit/>
          </a:bodyPr>
          <a:lstStyle/>
          <a:p>
            <a:pPr algn="ctr">
              <a:spcBef>
                <a:spcPct val="50000"/>
              </a:spcBef>
            </a:pPr>
            <a:r>
              <a:rPr lang="en-US" sz="2400" dirty="0"/>
              <a:t>Randall-</a:t>
            </a:r>
            <a:r>
              <a:rPr lang="en-US" sz="2400" dirty="0" err="1"/>
              <a:t>Sundrum</a:t>
            </a:r>
            <a:endParaRPr lang="en-US" sz="2400" dirty="0">
              <a:sym typeface="Symbol" pitchFamily="18" charset="2"/>
            </a:endParaRPr>
          </a:p>
        </p:txBody>
      </p:sp>
      <p:sp>
        <p:nvSpPr>
          <p:cNvPr id="505864" name="Text Box 8"/>
          <p:cNvSpPr txBox="1">
            <a:spLocks noChangeArrowheads="1"/>
          </p:cNvSpPr>
          <p:nvPr/>
        </p:nvSpPr>
        <p:spPr bwMode="auto">
          <a:xfrm rot="-5400000">
            <a:off x="2750129" y="4695140"/>
            <a:ext cx="2971801" cy="461665"/>
          </a:xfrm>
          <a:prstGeom prst="rect">
            <a:avLst/>
          </a:prstGeom>
          <a:solidFill>
            <a:srgbClr val="FF9966"/>
          </a:solidFill>
          <a:ln>
            <a:noFill/>
          </a:ln>
          <a:effectLst/>
          <a:extLst/>
        </p:spPr>
        <p:txBody>
          <a:bodyPr wrap="square">
            <a:spAutoFit/>
          </a:bodyPr>
          <a:lstStyle/>
          <a:p>
            <a:pPr algn="ctr">
              <a:spcBef>
                <a:spcPct val="50000"/>
              </a:spcBef>
            </a:pPr>
            <a:r>
              <a:rPr lang="en-US" sz="2400" dirty="0"/>
              <a:t>Littlest Higgs</a:t>
            </a:r>
            <a:endParaRPr lang="en-US" sz="2400" dirty="0">
              <a:sym typeface="Symbol" pitchFamily="18" charset="2"/>
            </a:endParaRP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Rare Decays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36</a:t>
            </a:fld>
            <a:endParaRPr lang="en-US" dirty="0"/>
          </a:p>
        </p:txBody>
      </p:sp>
    </p:spTree>
    <p:extLst>
      <p:ext uri="{BB962C8B-B14F-4D97-AF65-F5344CB8AC3E}">
        <p14:creationId xmlns:p14="http://schemas.microsoft.com/office/powerpoint/2010/main" val="177317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ym typeface="Wingdings" pitchFamily="2" charset="2"/>
              </a:rPr>
              <a:t>How to Search for </a:t>
            </a:r>
            <a:r>
              <a:rPr lang="en-US" dirty="0" err="1">
                <a:latin typeface="Symbol" pitchFamily="18" charset="2"/>
                <a:sym typeface="Wingdings" pitchFamily="2" charset="2"/>
              </a:rPr>
              <a:t>m</a:t>
            </a:r>
            <a:r>
              <a:rPr lang="en-US" baseline="30000" dirty="0" err="1">
                <a:sym typeface="Wingdings" pitchFamily="2" charset="2"/>
              </a:rPr>
              <a:t>-</a:t>
            </a:r>
            <a:r>
              <a:rPr lang="en-US" dirty="0" err="1">
                <a:sym typeface="Wingdings" pitchFamily="2" charset="2"/>
              </a:rPr>
              <a:t>N</a:t>
            </a:r>
            <a:r>
              <a:rPr lang="en-US" dirty="0" err="1">
                <a:latin typeface="Century Gothic" pitchFamily="34" charset="0"/>
                <a:sym typeface="Wingdings" pitchFamily="2" charset="2"/>
              </a:rPr>
              <a:t>→</a:t>
            </a:r>
            <a:r>
              <a:rPr lang="en-US" dirty="0" err="1" smtClean="0">
                <a:sym typeface="Wingdings" pitchFamily="2" charset="2"/>
              </a:rPr>
              <a:t>e</a:t>
            </a:r>
            <a:r>
              <a:rPr lang="en-US" baseline="30000" dirty="0" err="1" smtClean="0">
                <a:sym typeface="Wingdings" pitchFamily="2" charset="2"/>
              </a:rPr>
              <a:t>-</a:t>
            </a:r>
            <a:r>
              <a:rPr lang="en-US" dirty="0" err="1" smtClean="0">
                <a:sym typeface="Wingdings" pitchFamily="2" charset="2"/>
              </a:rPr>
              <a:t>N</a:t>
            </a:r>
            <a:endParaRPr lang="en-US" dirty="0"/>
          </a:p>
        </p:txBody>
      </p:sp>
      <p:sp>
        <p:nvSpPr>
          <p:cNvPr id="4" name="Date Placeholder 3"/>
          <p:cNvSpPr>
            <a:spLocks noGrp="1"/>
          </p:cNvSpPr>
          <p:nvPr>
            <p:ph type="dt" sz="half" idx="10"/>
          </p:nvPr>
        </p:nvSpPr>
        <p:spPr/>
        <p:txBody>
          <a:bodyPr/>
          <a:lstStyle/>
          <a:p>
            <a:r>
              <a:rPr lang="en-US" smtClean="0"/>
              <a:t>Craig Dukes / Virginia</a:t>
            </a:r>
            <a:endParaRPr lang="en-US"/>
          </a:p>
        </p:txBody>
      </p:sp>
      <p:sp>
        <p:nvSpPr>
          <p:cNvPr id="5" name="Footer Placeholder 4"/>
          <p:cNvSpPr>
            <a:spLocks noGrp="1"/>
          </p:cNvSpPr>
          <p:nvPr>
            <p:ph type="ftr" sz="quarter" idx="11"/>
          </p:nvPr>
        </p:nvSpPr>
        <p:spPr/>
        <p:txBody>
          <a:bodyPr/>
          <a:lstStyle/>
          <a:p>
            <a:r>
              <a:rPr lang="en-US" smtClean="0"/>
              <a:t>BCVSPIN:  Rare Decays at Fermilab</a:t>
            </a:r>
            <a:endParaRPr lang="en-US"/>
          </a:p>
        </p:txBody>
      </p:sp>
      <p:sp>
        <p:nvSpPr>
          <p:cNvPr id="6" name="Slide Number Placeholder 5"/>
          <p:cNvSpPr>
            <a:spLocks noGrp="1"/>
          </p:cNvSpPr>
          <p:nvPr>
            <p:ph type="sldNum" sz="quarter" idx="12"/>
          </p:nvPr>
        </p:nvSpPr>
        <p:spPr/>
        <p:txBody>
          <a:bodyPr/>
          <a:lstStyle/>
          <a:p>
            <a:fld id="{C95F3207-39C2-4B35-9EBF-195B2F555FC9}" type="slidenum">
              <a:rPr lang="en-US" smtClean="0"/>
              <a:t>37</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3328" y="2438400"/>
            <a:ext cx="2791974" cy="165201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2865" y="1557075"/>
            <a:ext cx="807722" cy="792482"/>
          </a:xfrm>
          <a:prstGeom prst="rect">
            <a:avLst/>
          </a:prstGeom>
        </p:spPr>
      </p:pic>
      <p:sp>
        <p:nvSpPr>
          <p:cNvPr id="9" name="Oval 8"/>
          <p:cNvSpPr/>
          <p:nvPr/>
        </p:nvSpPr>
        <p:spPr>
          <a:xfrm>
            <a:off x="4648200" y="1480875"/>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240526" y="1452300"/>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2865" y="1557075"/>
            <a:ext cx="807722" cy="792482"/>
          </a:xfrm>
          <a:prstGeom prst="rect">
            <a:avLst/>
          </a:prstGeom>
        </p:spPr>
      </p:pic>
      <p:sp>
        <p:nvSpPr>
          <p:cNvPr id="12" name="TextBox 11"/>
          <p:cNvSpPr txBox="1"/>
          <p:nvPr/>
        </p:nvSpPr>
        <p:spPr>
          <a:xfrm>
            <a:off x="4572000" y="1587108"/>
            <a:ext cx="609600" cy="461665"/>
          </a:xfrm>
          <a:prstGeom prst="rect">
            <a:avLst/>
          </a:prstGeom>
          <a:noFill/>
        </p:spPr>
        <p:txBody>
          <a:bodyPr wrap="square" rtlCol="0" anchor="ctr">
            <a:spAutoFit/>
          </a:bodyPr>
          <a:lstStyle/>
          <a:p>
            <a:pPr algn="ctr"/>
            <a:r>
              <a:rPr lang="en-US" sz="2400" dirty="0" smtClean="0">
                <a:solidFill>
                  <a:srgbClr val="FFFF00"/>
                </a:solidFill>
                <a:latin typeface="Symbol" pitchFamily="18" charset="2"/>
              </a:rPr>
              <a:t>m</a:t>
            </a:r>
            <a:r>
              <a:rPr lang="en-US" sz="2400" baseline="30000" dirty="0" smtClean="0">
                <a:solidFill>
                  <a:srgbClr val="FFFF00"/>
                </a:solidFill>
                <a:latin typeface="Symbol" pitchFamily="18" charset="2"/>
              </a:rPr>
              <a:t>-</a:t>
            </a:r>
            <a:endParaRPr lang="en-US" sz="2400" baseline="30000" dirty="0">
              <a:solidFill>
                <a:srgbClr val="FFFF00"/>
              </a:solidFill>
              <a:latin typeface="Symbol" pitchFamily="18" charset="2"/>
            </a:endParaRPr>
          </a:p>
        </p:txBody>
      </p:sp>
      <p:cxnSp>
        <p:nvCxnSpPr>
          <p:cNvPr id="14" name="Straight Arrow Connector 13"/>
          <p:cNvCxnSpPr/>
          <p:nvPr/>
        </p:nvCxnSpPr>
        <p:spPr>
          <a:xfrm flipV="1">
            <a:off x="7543800" y="990600"/>
            <a:ext cx="990600" cy="827341"/>
          </a:xfrm>
          <a:prstGeom prst="straightConnector1">
            <a:avLst/>
          </a:prstGeom>
          <a:ln w="28575">
            <a:solidFill>
              <a:schemeClr val="tx2">
                <a:lumMod val="20000"/>
                <a:lumOff val="8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458200" y="653920"/>
            <a:ext cx="533400" cy="461665"/>
          </a:xfrm>
          <a:prstGeom prst="rect">
            <a:avLst/>
          </a:prstGeom>
          <a:noFill/>
        </p:spPr>
        <p:txBody>
          <a:bodyPr wrap="square" rtlCol="0" anchor="ctr">
            <a:spAutoFit/>
          </a:bodyPr>
          <a:lstStyle/>
          <a:p>
            <a:pPr algn="ctr"/>
            <a:r>
              <a:rPr lang="en-US" sz="2400" dirty="0" smtClean="0">
                <a:solidFill>
                  <a:schemeClr val="tx2">
                    <a:lumMod val="20000"/>
                    <a:lumOff val="80000"/>
                  </a:schemeClr>
                </a:solidFill>
                <a:latin typeface="Symbol" pitchFamily="18" charset="2"/>
              </a:rPr>
              <a:t>n</a:t>
            </a:r>
            <a:r>
              <a:rPr lang="en-US" sz="2400" baseline="-25000" dirty="0" smtClean="0">
                <a:solidFill>
                  <a:schemeClr val="tx2">
                    <a:lumMod val="20000"/>
                    <a:lumOff val="80000"/>
                  </a:schemeClr>
                </a:solidFill>
                <a:latin typeface="Symbol" pitchFamily="18" charset="2"/>
              </a:rPr>
              <a:t>m</a:t>
            </a:r>
            <a:endParaRPr lang="en-US" sz="2400" baseline="30000" dirty="0">
              <a:solidFill>
                <a:schemeClr val="tx2">
                  <a:lumMod val="20000"/>
                  <a:lumOff val="80000"/>
                </a:schemeClr>
              </a:solidFill>
              <a:latin typeface="Symbol" pitchFamily="18" charset="2"/>
            </a:endParaRPr>
          </a:p>
        </p:txBody>
      </p:sp>
      <p:sp>
        <p:nvSpPr>
          <p:cNvPr id="16" name="TextBox 15"/>
          <p:cNvSpPr txBox="1"/>
          <p:nvPr/>
        </p:nvSpPr>
        <p:spPr>
          <a:xfrm>
            <a:off x="6319837" y="1905000"/>
            <a:ext cx="533400" cy="461665"/>
          </a:xfrm>
          <a:prstGeom prst="rect">
            <a:avLst/>
          </a:prstGeom>
          <a:noFill/>
        </p:spPr>
        <p:txBody>
          <a:bodyPr wrap="square" rtlCol="0">
            <a:spAutoFit/>
          </a:bodyPr>
          <a:lstStyle/>
          <a:p>
            <a:pPr algn="ctr"/>
            <a:r>
              <a:rPr lang="en-US" sz="2400" dirty="0" smtClean="0">
                <a:solidFill>
                  <a:schemeClr val="bg1"/>
                </a:solidFill>
              </a:rPr>
              <a:t>Li</a:t>
            </a:r>
            <a:r>
              <a:rPr lang="en-US" sz="2400" baseline="30000" dirty="0" smtClean="0">
                <a:solidFill>
                  <a:schemeClr val="bg1"/>
                </a:solidFill>
              </a:rPr>
              <a:t>6</a:t>
            </a:r>
            <a:endParaRPr lang="en-US" sz="2400" baseline="30000" dirty="0">
              <a:solidFill>
                <a:schemeClr val="bg1"/>
              </a:solidFill>
            </a:endParaRPr>
          </a:p>
        </p:txBody>
      </p:sp>
      <p:sp>
        <p:nvSpPr>
          <p:cNvPr id="17" name="TextBox 16"/>
          <p:cNvSpPr txBox="1"/>
          <p:nvPr/>
        </p:nvSpPr>
        <p:spPr>
          <a:xfrm>
            <a:off x="6172200" y="1905000"/>
            <a:ext cx="681037" cy="461665"/>
          </a:xfrm>
          <a:prstGeom prst="rect">
            <a:avLst/>
          </a:prstGeom>
          <a:noFill/>
        </p:spPr>
        <p:txBody>
          <a:bodyPr wrap="square" rtlCol="0">
            <a:spAutoFit/>
          </a:bodyPr>
          <a:lstStyle/>
          <a:p>
            <a:pPr algn="ctr"/>
            <a:r>
              <a:rPr lang="en-US" sz="2400" dirty="0" smtClean="0">
                <a:solidFill>
                  <a:schemeClr val="bg1"/>
                </a:solidFill>
              </a:rPr>
              <a:t>He</a:t>
            </a:r>
            <a:r>
              <a:rPr lang="en-US" sz="2400" baseline="30000" dirty="0" smtClean="0">
                <a:solidFill>
                  <a:schemeClr val="bg1"/>
                </a:solidFill>
              </a:rPr>
              <a:t>6</a:t>
            </a:r>
            <a:endParaRPr lang="en-US" sz="2400" baseline="30000" dirty="0">
              <a:solidFill>
                <a:schemeClr val="bg1"/>
              </a:solidFill>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2865" y="1642420"/>
            <a:ext cx="807722" cy="707137"/>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3845" y="1554217"/>
            <a:ext cx="365761" cy="365761"/>
          </a:xfrm>
          <a:prstGeom prst="rect">
            <a:avLst/>
          </a:prstGeom>
        </p:spPr>
      </p:pic>
      <p:sp>
        <p:nvSpPr>
          <p:cNvPr id="22" name="TextBox 21"/>
          <p:cNvSpPr txBox="1"/>
          <p:nvPr/>
        </p:nvSpPr>
        <p:spPr>
          <a:xfrm>
            <a:off x="6176963" y="1900535"/>
            <a:ext cx="681037" cy="461665"/>
          </a:xfrm>
          <a:prstGeom prst="rect">
            <a:avLst/>
          </a:prstGeom>
          <a:noFill/>
        </p:spPr>
        <p:txBody>
          <a:bodyPr wrap="square" rtlCol="0">
            <a:spAutoFit/>
          </a:bodyPr>
          <a:lstStyle/>
          <a:p>
            <a:pPr algn="ctr"/>
            <a:r>
              <a:rPr lang="en-US" sz="2400" dirty="0" smtClean="0">
                <a:solidFill>
                  <a:schemeClr val="bg1"/>
                </a:solidFill>
              </a:rPr>
              <a:t>He</a:t>
            </a:r>
            <a:r>
              <a:rPr lang="en-US" sz="2400" baseline="30000" dirty="0" smtClean="0">
                <a:solidFill>
                  <a:schemeClr val="bg1"/>
                </a:solidFill>
              </a:rPr>
              <a:t>5</a:t>
            </a:r>
            <a:endParaRPr lang="en-US" sz="2400" baseline="30000" dirty="0">
              <a:solidFill>
                <a:schemeClr val="bg1"/>
              </a:solidFill>
            </a:endParaRPr>
          </a:p>
        </p:txBody>
      </p:sp>
      <p:pic>
        <p:nvPicPr>
          <p:cNvPr id="24" name="Picture 10" descr="muon_lifetime_vs_z"/>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387" y="3429000"/>
            <a:ext cx="4113213" cy="309245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095815" y="4338536"/>
            <a:ext cx="2667000" cy="400110"/>
          </a:xfrm>
          <a:prstGeom prst="rect">
            <a:avLst/>
          </a:prstGeom>
          <a:noFill/>
        </p:spPr>
        <p:txBody>
          <a:bodyPr wrap="square" rtlCol="0" anchor="ctr">
            <a:spAutoFit/>
          </a:bodyPr>
          <a:lstStyle/>
          <a:p>
            <a:pPr algn="ctr"/>
            <a:r>
              <a:rPr lang="en-US" sz="2000" dirty="0" err="1" smtClean="0">
                <a:solidFill>
                  <a:schemeClr val="bg1"/>
                </a:solidFill>
              </a:rPr>
              <a:t>Muon</a:t>
            </a:r>
            <a:r>
              <a:rPr lang="en-US" sz="2000" dirty="0" smtClean="0">
                <a:solidFill>
                  <a:schemeClr val="bg1"/>
                </a:solidFill>
              </a:rPr>
              <a:t> Capture</a:t>
            </a:r>
            <a:endParaRPr lang="en-US" sz="2000" dirty="0">
              <a:solidFill>
                <a:schemeClr val="bg1"/>
              </a:solidFill>
            </a:endParaRPr>
          </a:p>
        </p:txBody>
      </p:sp>
      <p:sp>
        <p:nvSpPr>
          <p:cNvPr id="3" name="TextBox 2"/>
          <p:cNvSpPr txBox="1"/>
          <p:nvPr/>
        </p:nvSpPr>
        <p:spPr>
          <a:xfrm>
            <a:off x="5410200" y="4335960"/>
            <a:ext cx="3505200" cy="1938992"/>
          </a:xfrm>
          <a:prstGeom prst="rect">
            <a:avLst/>
          </a:prstGeom>
          <a:noFill/>
        </p:spPr>
        <p:txBody>
          <a:bodyPr wrap="square" rtlCol="0" anchor="ctr">
            <a:spAutoFit/>
          </a:bodyPr>
          <a:lstStyle/>
          <a:p>
            <a:pPr marL="176213" indent="-166688">
              <a:buFont typeface="Arial" pitchFamily="34" charset="0"/>
              <a:buChar char="•"/>
            </a:pPr>
            <a:r>
              <a:rPr lang="en-US" sz="2000" dirty="0" smtClean="0">
                <a:solidFill>
                  <a:schemeClr val="bg1"/>
                </a:solidFill>
              </a:rPr>
              <a:t>New nucleus (NA,Z-1) “de-excites” emitting neutrons, protons, and gammas</a:t>
            </a:r>
          </a:p>
          <a:p>
            <a:pPr marL="176213" indent="-166688">
              <a:buFont typeface="Arial" pitchFamily="34" charset="0"/>
              <a:buChar char="•"/>
            </a:pPr>
            <a:r>
              <a:rPr lang="en-US" sz="2000" dirty="0" smtClean="0">
                <a:solidFill>
                  <a:srgbClr val="FFFF00"/>
                </a:solidFill>
              </a:rPr>
              <a:t>Al:  1.3 n + 0.1 p + 2</a:t>
            </a:r>
            <a:r>
              <a:rPr lang="en-US" sz="2000" dirty="0" smtClean="0">
                <a:solidFill>
                  <a:srgbClr val="FFFF00"/>
                </a:solidFill>
                <a:latin typeface="Symbol" pitchFamily="18" charset="2"/>
              </a:rPr>
              <a:t>g</a:t>
            </a:r>
            <a:endParaRPr lang="en-US" sz="2000" dirty="0">
              <a:solidFill>
                <a:srgbClr val="FFFF00"/>
              </a:solidFill>
            </a:endParaRPr>
          </a:p>
          <a:p>
            <a:pPr marL="176213" indent="-166688">
              <a:buFont typeface="Arial" pitchFamily="34" charset="0"/>
              <a:buChar char="•"/>
            </a:pPr>
            <a:r>
              <a:rPr lang="en-US" sz="2000" dirty="0" smtClean="0">
                <a:solidFill>
                  <a:schemeClr val="bg1"/>
                </a:solidFill>
              </a:rPr>
              <a:t>These particles can produce “noise” in the detector</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600000">
            <a:off x="7276489" y="2531522"/>
            <a:ext cx="771146" cy="161544"/>
          </a:xfrm>
          <a:prstGeom prst="rect">
            <a:avLst/>
          </a:prstGeom>
        </p:spPr>
      </p:pic>
      <p:sp>
        <p:nvSpPr>
          <p:cNvPr id="26" name="Rectangle 3"/>
          <p:cNvSpPr>
            <a:spLocks noGrp="1" noChangeArrowheads="1"/>
          </p:cNvSpPr>
          <p:nvPr>
            <p:ph idx="1"/>
          </p:nvPr>
        </p:nvSpPr>
        <p:spPr>
          <a:xfrm>
            <a:off x="152400" y="762000"/>
            <a:ext cx="4343400" cy="2436029"/>
          </a:xfrm>
          <a:noFill/>
          <a:ln w="38100">
            <a:solidFill>
              <a:srgbClr val="FF0000"/>
            </a:solidFill>
            <a:miter lim="800000"/>
            <a:headEnd/>
            <a:tailEnd/>
          </a:ln>
          <a:extLst>
            <a:ext uri="{909E8E84-426E-40DD-AFC4-6F175D3DCCD1}">
              <a14:hiddenFill xmlns:a14="http://schemas.microsoft.com/office/drawing/2010/main">
                <a:solidFill>
                  <a:srgbClr val="CCFFCC"/>
                </a:solidFill>
              </a14:hiddenFill>
            </a:ext>
          </a:extLst>
        </p:spPr>
        <p:txBody>
          <a:bodyPr/>
          <a:lstStyle/>
          <a:p>
            <a:pPr marL="120650" indent="-120650">
              <a:lnSpc>
                <a:spcPct val="90000"/>
              </a:lnSpc>
              <a:spcBef>
                <a:spcPts val="0"/>
              </a:spcBef>
              <a:spcAft>
                <a:spcPts val="500"/>
              </a:spcAft>
            </a:pPr>
            <a:r>
              <a:rPr lang="en-US" dirty="0">
                <a:effectLst/>
                <a:sym typeface="Wingdings" pitchFamily="2" charset="2"/>
              </a:rPr>
              <a:t>Stop </a:t>
            </a:r>
            <a:r>
              <a:rPr lang="en-US" dirty="0" err="1">
                <a:effectLst/>
                <a:sym typeface="Wingdings" pitchFamily="2" charset="2"/>
              </a:rPr>
              <a:t>muon</a:t>
            </a:r>
            <a:r>
              <a:rPr lang="en-US" dirty="0">
                <a:effectLst/>
                <a:sym typeface="Wingdings" pitchFamily="2" charset="2"/>
              </a:rPr>
              <a:t> in atom</a:t>
            </a:r>
          </a:p>
          <a:p>
            <a:pPr marL="120650" indent="-120650">
              <a:lnSpc>
                <a:spcPct val="90000"/>
              </a:lnSpc>
              <a:spcBef>
                <a:spcPts val="0"/>
              </a:spcBef>
              <a:spcAft>
                <a:spcPts val="500"/>
              </a:spcAft>
            </a:pPr>
            <a:r>
              <a:rPr lang="en-US" dirty="0" err="1">
                <a:effectLst/>
                <a:sym typeface="Wingdings" pitchFamily="2" charset="2"/>
              </a:rPr>
              <a:t>Muon</a:t>
            </a:r>
            <a:r>
              <a:rPr lang="en-US" dirty="0">
                <a:effectLst/>
                <a:sym typeface="Wingdings" pitchFamily="2" charset="2"/>
              </a:rPr>
              <a:t> rapidly (10</a:t>
            </a:r>
            <a:r>
              <a:rPr lang="en-US" baseline="30000" dirty="0">
                <a:effectLst/>
                <a:sym typeface="Wingdings" pitchFamily="2" charset="2"/>
              </a:rPr>
              <a:t>-16</a:t>
            </a:r>
            <a:r>
              <a:rPr lang="en-US" dirty="0">
                <a:effectLst/>
                <a:sym typeface="Wingdings" pitchFamily="2" charset="2"/>
              </a:rPr>
              <a:t>s) cascades to 1S state</a:t>
            </a:r>
          </a:p>
          <a:p>
            <a:pPr marL="120650" indent="-120650">
              <a:lnSpc>
                <a:spcPct val="90000"/>
              </a:lnSpc>
              <a:spcBef>
                <a:spcPts val="0"/>
              </a:spcBef>
              <a:spcAft>
                <a:spcPts val="500"/>
              </a:spcAft>
            </a:pPr>
            <a:r>
              <a:rPr lang="en-US" dirty="0">
                <a:effectLst/>
                <a:sym typeface="Wingdings" pitchFamily="2" charset="2"/>
              </a:rPr>
              <a:t>Circles the nucleus for up to ~2 </a:t>
            </a:r>
            <a:r>
              <a:rPr lang="en-US" dirty="0" err="1">
                <a:effectLst/>
                <a:latin typeface="Symbol" pitchFamily="18" charset="2"/>
                <a:sym typeface="Wingdings" pitchFamily="2" charset="2"/>
              </a:rPr>
              <a:t>m</a:t>
            </a:r>
            <a:r>
              <a:rPr lang="en-US" dirty="0" err="1">
                <a:effectLst/>
                <a:sym typeface="Wingdings" pitchFamily="2" charset="2"/>
              </a:rPr>
              <a:t>s</a:t>
            </a:r>
            <a:r>
              <a:rPr lang="en-US" dirty="0">
                <a:effectLst/>
                <a:sym typeface="Wingdings" pitchFamily="2" charset="2"/>
              </a:rPr>
              <a:t> </a:t>
            </a:r>
          </a:p>
          <a:p>
            <a:pPr marL="120650" indent="-120650">
              <a:lnSpc>
                <a:spcPct val="90000"/>
              </a:lnSpc>
              <a:spcBef>
                <a:spcPts val="0"/>
              </a:spcBef>
              <a:spcAft>
                <a:spcPts val="500"/>
              </a:spcAft>
            </a:pPr>
            <a:r>
              <a:rPr lang="en-US" dirty="0">
                <a:effectLst/>
                <a:sym typeface="Wingdings" pitchFamily="2" charset="2"/>
              </a:rPr>
              <a:t>Two things most likely happen:</a:t>
            </a:r>
          </a:p>
          <a:p>
            <a:pPr marL="457200" lvl="1" indent="-222250">
              <a:lnSpc>
                <a:spcPct val="90000"/>
              </a:lnSpc>
              <a:spcBef>
                <a:spcPts val="0"/>
              </a:spcBef>
              <a:spcAft>
                <a:spcPts val="500"/>
              </a:spcAft>
              <a:buFontTx/>
              <a:buAutoNum type="arabicPeriod"/>
            </a:pPr>
            <a:r>
              <a:rPr lang="en-US" dirty="0">
                <a:solidFill>
                  <a:srgbClr val="FFFF00"/>
                </a:solidFill>
                <a:effectLst/>
                <a:sym typeface="Wingdings" pitchFamily="2" charset="2"/>
              </a:rPr>
              <a:t> </a:t>
            </a:r>
            <a:r>
              <a:rPr lang="en-US" dirty="0" err="1">
                <a:solidFill>
                  <a:srgbClr val="FFFF00"/>
                </a:solidFill>
                <a:effectLst/>
                <a:sym typeface="Wingdings" pitchFamily="2" charset="2"/>
              </a:rPr>
              <a:t>muon</a:t>
            </a:r>
            <a:r>
              <a:rPr lang="en-US" dirty="0">
                <a:solidFill>
                  <a:srgbClr val="FFFF00"/>
                </a:solidFill>
                <a:effectLst/>
                <a:sym typeface="Wingdings" pitchFamily="2" charset="2"/>
              </a:rPr>
              <a:t> is captured by the nucleus:         </a:t>
            </a:r>
            <a:r>
              <a:rPr lang="en-US" dirty="0">
                <a:solidFill>
                  <a:srgbClr val="FFFF00"/>
                </a:solidFill>
                <a:effectLst/>
                <a:latin typeface="Symbol" pitchFamily="18" charset="2"/>
                <a:sym typeface="Wingdings" pitchFamily="2" charset="2"/>
              </a:rPr>
              <a:t>m</a:t>
            </a:r>
            <a:r>
              <a:rPr lang="en-US" baseline="30000" dirty="0">
                <a:solidFill>
                  <a:srgbClr val="FFFF00"/>
                </a:solidFill>
                <a:effectLst/>
                <a:sym typeface="Wingdings" pitchFamily="2" charset="2"/>
              </a:rPr>
              <a:t>-</a:t>
            </a:r>
            <a:r>
              <a:rPr lang="en-US" dirty="0">
                <a:solidFill>
                  <a:srgbClr val="FFFF00"/>
                </a:solidFill>
                <a:effectLst/>
                <a:sym typeface="Wingdings" pitchFamily="2" charset="2"/>
              </a:rPr>
              <a:t>N</a:t>
            </a:r>
            <a:r>
              <a:rPr lang="en-US" baseline="-25000" dirty="0">
                <a:solidFill>
                  <a:srgbClr val="FFFF00"/>
                </a:solidFill>
                <a:effectLst/>
                <a:sym typeface="Wingdings" pitchFamily="2" charset="2"/>
              </a:rPr>
              <a:t>A,Z</a:t>
            </a:r>
            <a:r>
              <a:rPr lang="en-US" dirty="0">
                <a:solidFill>
                  <a:srgbClr val="FFFF00"/>
                </a:solidFill>
                <a:effectLst/>
                <a:latin typeface="Century Gothic" pitchFamily="34" charset="0"/>
                <a:sym typeface="Wingdings" pitchFamily="2" charset="2"/>
              </a:rPr>
              <a:t>→</a:t>
            </a:r>
            <a:r>
              <a:rPr lang="en-US" dirty="0">
                <a:solidFill>
                  <a:srgbClr val="FFFF00"/>
                </a:solidFill>
                <a:effectLst/>
                <a:latin typeface="Symbol" pitchFamily="18" charset="2"/>
                <a:sym typeface="Wingdings" pitchFamily="2" charset="2"/>
              </a:rPr>
              <a:t>n</a:t>
            </a:r>
            <a:r>
              <a:rPr lang="en-US" baseline="-25000" dirty="0">
                <a:solidFill>
                  <a:srgbClr val="FFFF00"/>
                </a:solidFill>
                <a:effectLst/>
                <a:latin typeface="Symbol" pitchFamily="18" charset="2"/>
                <a:sym typeface="Wingdings" pitchFamily="2" charset="2"/>
              </a:rPr>
              <a:t>m</a:t>
            </a:r>
            <a:r>
              <a:rPr lang="en-US" dirty="0">
                <a:solidFill>
                  <a:srgbClr val="FFFF00"/>
                </a:solidFill>
                <a:effectLst/>
                <a:sym typeface="Wingdings" pitchFamily="2" charset="2"/>
              </a:rPr>
              <a:t>N</a:t>
            </a:r>
            <a:r>
              <a:rPr lang="en-US" baseline="-25000" dirty="0">
                <a:solidFill>
                  <a:srgbClr val="FFFF00"/>
                </a:solidFill>
                <a:effectLst/>
                <a:sym typeface="Wingdings" pitchFamily="2" charset="2"/>
              </a:rPr>
              <a:t>A,Z-1</a:t>
            </a:r>
          </a:p>
          <a:p>
            <a:pPr marL="457200" lvl="1" indent="-222250">
              <a:lnSpc>
                <a:spcPct val="90000"/>
              </a:lnSpc>
              <a:spcBef>
                <a:spcPts val="0"/>
              </a:spcBef>
              <a:spcAft>
                <a:spcPts val="500"/>
              </a:spcAft>
              <a:buFontTx/>
              <a:buAutoNum type="arabicPeriod"/>
            </a:pPr>
            <a:r>
              <a:rPr lang="en-US" dirty="0">
                <a:effectLst/>
                <a:sym typeface="Wingdings" pitchFamily="2" charset="2"/>
              </a:rPr>
              <a:t> </a:t>
            </a:r>
            <a:r>
              <a:rPr lang="en-US" dirty="0" err="1">
                <a:effectLst/>
                <a:sym typeface="Wingdings" pitchFamily="2" charset="2"/>
              </a:rPr>
              <a:t>muon</a:t>
            </a:r>
            <a:r>
              <a:rPr lang="en-US" dirty="0">
                <a:effectLst/>
                <a:sym typeface="Wingdings" pitchFamily="2" charset="2"/>
              </a:rPr>
              <a:t> decays in orbit:                          </a:t>
            </a:r>
            <a:r>
              <a:rPr lang="en-US" dirty="0">
                <a:sym typeface="Wingdings" pitchFamily="2" charset="2"/>
              </a:rPr>
              <a:t> </a:t>
            </a:r>
            <a:r>
              <a:rPr lang="en-US" dirty="0" smtClean="0">
                <a:sym typeface="Wingdings" pitchFamily="2" charset="2"/>
              </a:rPr>
              <a:t> </a:t>
            </a:r>
            <a:r>
              <a:rPr lang="en-US" dirty="0" err="1" smtClean="0">
                <a:effectLst/>
                <a:latin typeface="Symbol" pitchFamily="18" charset="2"/>
                <a:sym typeface="Wingdings" pitchFamily="2" charset="2"/>
              </a:rPr>
              <a:t>m</a:t>
            </a:r>
            <a:r>
              <a:rPr lang="en-US" baseline="30000" dirty="0" err="1" smtClean="0">
                <a:effectLst/>
                <a:sym typeface="Wingdings" pitchFamily="2" charset="2"/>
              </a:rPr>
              <a:t>-</a:t>
            </a:r>
            <a:r>
              <a:rPr lang="en-US" dirty="0" err="1" smtClean="0">
                <a:effectLst/>
                <a:sym typeface="Wingdings" pitchFamily="2" charset="2"/>
              </a:rPr>
              <a:t>N</a:t>
            </a:r>
            <a:r>
              <a:rPr lang="en-US" baseline="-25000" dirty="0" err="1" smtClean="0">
                <a:effectLst/>
                <a:sym typeface="Wingdings" pitchFamily="2" charset="2"/>
              </a:rPr>
              <a:t>A,Z</a:t>
            </a:r>
            <a:r>
              <a:rPr lang="en-US" dirty="0" err="1">
                <a:effectLst/>
                <a:latin typeface="Century Gothic" pitchFamily="34" charset="0"/>
                <a:sym typeface="Wingdings" pitchFamily="2" charset="2"/>
              </a:rPr>
              <a:t>→</a:t>
            </a:r>
            <a:r>
              <a:rPr lang="en-US" dirty="0" err="1" smtClean="0">
                <a:effectLst/>
                <a:sym typeface="Wingdings" pitchFamily="2" charset="2"/>
              </a:rPr>
              <a:t>e</a:t>
            </a:r>
            <a:r>
              <a:rPr lang="en-US" baseline="30000" dirty="0" err="1" smtClean="0">
                <a:effectLst/>
                <a:sym typeface="Wingdings" pitchFamily="2" charset="2"/>
              </a:rPr>
              <a:t>-</a:t>
            </a:r>
            <a:r>
              <a:rPr lang="en-US" dirty="0" err="1" smtClean="0">
                <a:effectLst/>
                <a:latin typeface="Symbol" pitchFamily="18" charset="2"/>
                <a:sym typeface="Wingdings" pitchFamily="2" charset="2"/>
              </a:rPr>
              <a:t>n</a:t>
            </a:r>
            <a:r>
              <a:rPr lang="en-US" baseline="-25000" dirty="0" err="1" smtClean="0">
                <a:effectLst/>
                <a:latin typeface="Symbol" pitchFamily="18" charset="2"/>
                <a:sym typeface="Wingdings" pitchFamily="2" charset="2"/>
              </a:rPr>
              <a:t>m</a:t>
            </a:r>
            <a:r>
              <a:rPr lang="en-US" dirty="0" err="1" smtClean="0">
                <a:effectLst/>
                <a:latin typeface="Symbol" pitchFamily="18" charset="2"/>
                <a:sym typeface="Wingdings" pitchFamily="2" charset="2"/>
              </a:rPr>
              <a:t>n</a:t>
            </a:r>
            <a:r>
              <a:rPr lang="en-US" baseline="-25000" dirty="0" err="1" smtClean="0">
                <a:effectLst/>
                <a:sym typeface="Wingdings" pitchFamily="2" charset="2"/>
              </a:rPr>
              <a:t>e</a:t>
            </a:r>
            <a:r>
              <a:rPr lang="en-US" dirty="0" err="1" smtClean="0">
                <a:effectLst/>
                <a:sym typeface="Wingdings" pitchFamily="2" charset="2"/>
              </a:rPr>
              <a:t>N</a:t>
            </a:r>
            <a:r>
              <a:rPr lang="en-US" baseline="-25000" dirty="0" err="1" smtClean="0">
                <a:effectLst/>
                <a:sym typeface="Wingdings" pitchFamily="2" charset="2"/>
              </a:rPr>
              <a:t>A,Z</a:t>
            </a:r>
            <a:endParaRPr lang="en-US" dirty="0">
              <a:effectLst/>
              <a:sym typeface="Wingdings" pitchFamily="2" charset="2"/>
            </a:endParaRPr>
          </a:p>
        </p:txBody>
      </p:sp>
    </p:spTree>
    <p:extLst>
      <p:ext uri="{BB962C8B-B14F-4D97-AF65-F5344CB8AC3E}">
        <p14:creationId xmlns:p14="http://schemas.microsoft.com/office/powerpoint/2010/main" val="104688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0" nodeType="clickEffect">
                                  <p:stCondLst>
                                    <p:cond delay="0"/>
                                  </p:stCondLst>
                                  <p:childTnLst>
                                    <p:animMotion origin="layout" path="M 0.00018 0.00069 L 0.28351 -0.00417 " pathEditMode="relative" rAng="0" ptsTypes="AA">
                                      <p:cBhvr>
                                        <p:cTn id="6" dur="1000" fill="hold"/>
                                        <p:tgtEl>
                                          <p:spTgt spid="9"/>
                                        </p:tgtEl>
                                        <p:attrNameLst>
                                          <p:attrName>ppt_x</p:attrName>
                                          <p:attrName>ppt_y</p:attrName>
                                        </p:attrNameLst>
                                      </p:cBhvr>
                                      <p:rCtr x="14167" y="-255"/>
                                    </p:animMotion>
                                  </p:childTnLst>
                                  <p:subTnLst>
                                    <p:set>
                                      <p:cBhvr override="childStyle">
                                        <p:cTn dur="1" fill="hold" display="0" masterRel="sameClick" afterEffect="1">
                                          <p:stCondLst>
                                            <p:cond evt="end" delay="0">
                                              <p:tn val="5"/>
                                            </p:cond>
                                          </p:stCondLst>
                                        </p:cTn>
                                        <p:tgtEl>
                                          <p:spTgt spid="9"/>
                                        </p:tgtEl>
                                        <p:attrNameLst>
                                          <p:attrName>style.visibility</p:attrName>
                                        </p:attrNameLst>
                                      </p:cBhvr>
                                      <p:to>
                                        <p:strVal val="hidden"/>
                                      </p:to>
                                    </p:set>
                                  </p:subTnLst>
                                </p:cTn>
                              </p:par>
                              <p:par>
                                <p:cTn id="7" presetID="10" presetClass="exit" presetSubtype="0" fill="hold" grpId="0" nodeType="withEffect">
                                  <p:stCondLst>
                                    <p:cond delay="0"/>
                                  </p:stCondLst>
                                  <p:childTnLst>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000"/>
                            </p:stCondLst>
                            <p:childTnLst>
                              <p:par>
                                <p:cTn id="14" presetID="1" presetClass="path" presetSubtype="0" repeatCount="indefinite" fill="hold" grpId="1" nodeType="afterEffect">
                                  <p:stCondLst>
                                    <p:cond delay="0"/>
                                  </p:stCondLst>
                                  <p:endCondLst>
                                    <p:cond evt="onNext" delay="0">
                                      <p:tgtEl>
                                        <p:sldTgt/>
                                      </p:tgtEl>
                                    </p:cond>
                                  </p:endCondLst>
                                  <p:childTnLst>
                                    <p:animMotion origin="layout" path="M 3.33333E-6 -2.22222E-6 C 0.03211 -2.22222E-6 0.05833 0.02963 0.05833 0.06621 C 0.05833 0.10278 0.03211 0.13264 3.33333E-6 0.13264 C -0.03229 0.13264 -0.05834 0.10278 -0.05834 0.06621 C -0.05834 0.02963 -0.03229 -2.22222E-6 3.33333E-6 -2.22222E-6 Z " pathEditMode="relative" rAng="0" ptsTypes="fffff">
                                      <p:cBhvr>
                                        <p:cTn id="15" dur="1000" fill="hold"/>
                                        <p:tgtEl>
                                          <p:spTgt spid="10"/>
                                        </p:tgtEl>
                                        <p:attrNameLst>
                                          <p:attrName>ppt_x</p:attrName>
                                          <p:attrName>ppt_y</p:attrName>
                                        </p:attrNameLst>
                                      </p:cBhvr>
                                      <p:rCtr x="0" y="6620"/>
                                    </p:animMotion>
                                  </p:childTnLst>
                                  <p:subTnLst>
                                    <p:set>
                                      <p:cBhvr override="childStyle">
                                        <p:cTn dur="1" fill="hold" display="0" masterRel="nextClick" afterEffect="1"/>
                                        <p:tgtEl>
                                          <p:spTgt spid="10"/>
                                        </p:tgtEl>
                                        <p:attrNameLst>
                                          <p:attrName>style.visibility</p:attrName>
                                        </p:attrNameLst>
                                      </p:cBhvr>
                                      <p:to>
                                        <p:strVal val="hidden"/>
                                      </p:to>
                                    </p:set>
                                  </p:sub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xit" presetSubtype="0" fill="hold" grpId="0" nodeType="with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4"/>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15"/>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1"/>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nodeType="afterEffect">
                                  <p:stCondLst>
                                    <p:cond delay="0"/>
                                  </p:stCondLst>
                                  <p:childTnLst>
                                    <p:set>
                                      <p:cBhvr>
                                        <p:cTn id="69" dur="1" fill="hold">
                                          <p:stCondLst>
                                            <p:cond delay="0"/>
                                          </p:stCondLst>
                                        </p:cTn>
                                        <p:tgtEl>
                                          <p:spTgt spid="20"/>
                                        </p:tgtEl>
                                        <p:attrNameLst>
                                          <p:attrName>style.visibility</p:attrName>
                                        </p:attrNameLst>
                                      </p:cBhvr>
                                      <p:to>
                                        <p:strVal val="visible"/>
                                      </p:to>
                                    </p:set>
                                  </p:childTnLst>
                                </p:cTn>
                              </p:par>
                            </p:childTnLst>
                          </p:cTn>
                        </p:par>
                        <p:par>
                          <p:cTn id="70" fill="hold">
                            <p:stCondLst>
                              <p:cond delay="0"/>
                            </p:stCondLst>
                            <p:childTnLst>
                              <p:par>
                                <p:cTn id="71" presetID="42" presetClass="path" presetSubtype="0" accel="50000" decel="50000" fill="hold" nodeType="afterEffect">
                                  <p:stCondLst>
                                    <p:cond delay="0"/>
                                  </p:stCondLst>
                                  <p:childTnLst>
                                    <p:animMotion origin="layout" path="M -2.77778E-7 -7.40741E-7 L 0.12483 -0.08657 " pathEditMode="relative" rAng="0" ptsTypes="AA">
                                      <p:cBhvr>
                                        <p:cTn id="72" dur="2000" fill="hold"/>
                                        <p:tgtEl>
                                          <p:spTgt spid="20"/>
                                        </p:tgtEl>
                                        <p:attrNameLst>
                                          <p:attrName>ppt_x</p:attrName>
                                          <p:attrName>ppt_y</p:attrName>
                                        </p:attrNameLst>
                                      </p:cBhvr>
                                      <p:rCtr x="6233" y="-4329"/>
                                    </p:animMotion>
                                  </p:childTnLst>
                                  <p:subTnLst>
                                    <p:set>
                                      <p:cBhvr override="childStyle">
                                        <p:cTn dur="1" fill="hold" display="0" masterRel="sameClick" afterEffect="1">
                                          <p:stCondLst>
                                            <p:cond evt="end" delay="0">
                                              <p:tn val="71"/>
                                            </p:cond>
                                          </p:stCondLst>
                                        </p:cTn>
                                        <p:tgtEl>
                                          <p:spTgt spid="20"/>
                                        </p:tgtEl>
                                        <p:attrNameLst>
                                          <p:attrName>style.visibility</p:attrName>
                                        </p:attrNameLst>
                                      </p:cBhvr>
                                      <p:to>
                                        <p:strVal val="hidden"/>
                                      </p:to>
                                    </p:set>
                                  </p:subTnLst>
                                </p:cTn>
                              </p:par>
                              <p:par>
                                <p:cTn id="73" presetID="10" presetClass="entr" presetSubtype="0"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par>
                                <p:cTn id="76" presetID="10" presetClass="exit" presetSubtype="0" fill="hold" grpId="1" nodeType="withEffect">
                                  <p:stCondLst>
                                    <p:cond delay="0"/>
                                  </p:stCondLst>
                                  <p:childTnLst>
                                    <p:animEffect transition="out" filter="fade">
                                      <p:cBhvr>
                                        <p:cTn id="77" dur="500"/>
                                        <p:tgtEl>
                                          <p:spTgt spid="17"/>
                                        </p:tgtEl>
                                      </p:cBhvr>
                                    </p:animEffect>
                                    <p:set>
                                      <p:cBhvr>
                                        <p:cTn id="78" dur="1" fill="hold">
                                          <p:stCondLst>
                                            <p:cond delay="499"/>
                                          </p:stCondLst>
                                        </p:cTn>
                                        <p:tgtEl>
                                          <p:spTgt spid="17"/>
                                        </p:tgtEl>
                                        <p:attrNameLst>
                                          <p:attrName>style.visibility</p:attrName>
                                        </p:attrNameLst>
                                      </p:cBhvr>
                                      <p:to>
                                        <p:strVal val="hidden"/>
                                      </p:to>
                                    </p:set>
                                  </p:childTnLst>
                                </p:cTn>
                              </p:par>
                              <p:par>
                                <p:cTn id="79" presetID="1" presetClass="entr" presetSubtype="0" fill="hold" grpId="1" nodeType="with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par>
                                <p:cTn id="85" presetID="42" presetClass="path" presetSubtype="0" accel="50000" decel="50000" fill="hold" nodeType="withEffect">
                                  <p:stCondLst>
                                    <p:cond delay="0"/>
                                  </p:stCondLst>
                                  <p:childTnLst>
                                    <p:animMotion origin="layout" path="M 2.77778E-6 2.96296E-6 L 0.11215 0.25254 " pathEditMode="relative" rAng="0" ptsTypes="AA">
                                      <p:cBhvr>
                                        <p:cTn id="86" dur="2000" fill="hold"/>
                                        <p:tgtEl>
                                          <p:spTgt spid="13"/>
                                        </p:tgtEl>
                                        <p:attrNameLst>
                                          <p:attrName>ppt_x</p:attrName>
                                          <p:attrName>ppt_y</p:attrName>
                                        </p:attrNameLst>
                                      </p:cBhvr>
                                      <p:rCtr x="5608" y="12616"/>
                                    </p:animMotion>
                                  </p:childTnLst>
                                  <p:subTnLst>
                                    <p:set>
                                      <p:cBhvr override="childStyle">
                                        <p:cTn dur="1" fill="hold" display="0" masterRel="sameClick" afterEffect="1">
                                          <p:stCondLst>
                                            <p:cond evt="end" delay="0">
                                              <p:tn val="85"/>
                                            </p:cond>
                                          </p:stCondLst>
                                        </p:cTn>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2" grpId="0"/>
      <p:bldP spid="15" grpId="0"/>
      <p:bldP spid="15" grpId="1"/>
      <p:bldP spid="16" grpId="0"/>
      <p:bldP spid="17" grpId="0"/>
      <p:bldP spid="17" grpId="1"/>
      <p:bldP spid="22" grpId="0"/>
      <p:bldP spid="22" grpId="1"/>
      <p:bldP spid="25" grpId="0"/>
      <p:bldP spid="25" grpId="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ym typeface="Wingdings" pitchFamily="2" charset="2"/>
              </a:rPr>
              <a:t>How to Search for </a:t>
            </a:r>
            <a:r>
              <a:rPr lang="en-US" dirty="0" err="1">
                <a:latin typeface="Symbol" pitchFamily="18" charset="2"/>
                <a:sym typeface="Wingdings" pitchFamily="2" charset="2"/>
              </a:rPr>
              <a:t>m</a:t>
            </a:r>
            <a:r>
              <a:rPr lang="en-US" baseline="30000" dirty="0" err="1">
                <a:sym typeface="Wingdings" pitchFamily="2" charset="2"/>
              </a:rPr>
              <a:t>-</a:t>
            </a:r>
            <a:r>
              <a:rPr lang="en-US" dirty="0" err="1">
                <a:sym typeface="Wingdings" pitchFamily="2" charset="2"/>
              </a:rPr>
              <a:t>N</a:t>
            </a:r>
            <a:r>
              <a:rPr lang="en-US" dirty="0" err="1">
                <a:latin typeface="Century Gothic" pitchFamily="34" charset="0"/>
                <a:sym typeface="Wingdings" pitchFamily="2" charset="2"/>
              </a:rPr>
              <a:t>→</a:t>
            </a:r>
            <a:r>
              <a:rPr lang="en-US" dirty="0" err="1">
                <a:sym typeface="Wingdings" pitchFamily="2" charset="2"/>
              </a:rPr>
              <a:t>e</a:t>
            </a:r>
            <a:r>
              <a:rPr lang="en-US" baseline="30000" dirty="0" err="1">
                <a:sym typeface="Wingdings" pitchFamily="2" charset="2"/>
              </a:rPr>
              <a:t>-</a:t>
            </a:r>
            <a:r>
              <a:rPr lang="en-US" dirty="0" err="1">
                <a:sym typeface="Wingdings" pitchFamily="2" charset="2"/>
              </a:rPr>
              <a:t>N</a:t>
            </a:r>
            <a:endParaRPr lang="en-US" dirty="0"/>
          </a:p>
        </p:txBody>
      </p:sp>
      <p:sp>
        <p:nvSpPr>
          <p:cNvPr id="4" name="Date Placeholder 3"/>
          <p:cNvSpPr>
            <a:spLocks noGrp="1"/>
          </p:cNvSpPr>
          <p:nvPr>
            <p:ph type="dt" sz="half" idx="10"/>
          </p:nvPr>
        </p:nvSpPr>
        <p:spPr/>
        <p:txBody>
          <a:bodyPr/>
          <a:lstStyle/>
          <a:p>
            <a:r>
              <a:rPr lang="en-US" smtClean="0"/>
              <a:t>Craig Dukes / Virginia</a:t>
            </a:r>
            <a:endParaRPr lang="en-US"/>
          </a:p>
        </p:txBody>
      </p:sp>
      <p:sp>
        <p:nvSpPr>
          <p:cNvPr id="5" name="Footer Placeholder 4"/>
          <p:cNvSpPr>
            <a:spLocks noGrp="1"/>
          </p:cNvSpPr>
          <p:nvPr>
            <p:ph type="ftr" sz="quarter" idx="11"/>
          </p:nvPr>
        </p:nvSpPr>
        <p:spPr/>
        <p:txBody>
          <a:bodyPr/>
          <a:lstStyle/>
          <a:p>
            <a:r>
              <a:rPr lang="en-US" smtClean="0"/>
              <a:t>BCVSPIN:  Rare Decays at Fermilab</a:t>
            </a:r>
            <a:endParaRPr lang="en-US"/>
          </a:p>
        </p:txBody>
      </p:sp>
      <p:sp>
        <p:nvSpPr>
          <p:cNvPr id="6" name="Slide Number Placeholder 5"/>
          <p:cNvSpPr>
            <a:spLocks noGrp="1"/>
          </p:cNvSpPr>
          <p:nvPr>
            <p:ph type="sldNum" sz="quarter" idx="12"/>
          </p:nvPr>
        </p:nvSpPr>
        <p:spPr/>
        <p:txBody>
          <a:bodyPr/>
          <a:lstStyle/>
          <a:p>
            <a:fld id="{C95F3207-39C2-4B35-9EBF-195B2F555FC9}" type="slidenum">
              <a:rPr lang="en-US" smtClean="0"/>
              <a:t>38</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2865" y="1557075"/>
            <a:ext cx="807722" cy="792482"/>
          </a:xfrm>
          <a:prstGeom prst="rect">
            <a:avLst/>
          </a:prstGeom>
        </p:spPr>
      </p:pic>
      <p:sp>
        <p:nvSpPr>
          <p:cNvPr id="10" name="Oval 9"/>
          <p:cNvSpPr/>
          <p:nvPr/>
        </p:nvSpPr>
        <p:spPr>
          <a:xfrm>
            <a:off x="7240526" y="1452300"/>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319837" y="1905000"/>
            <a:ext cx="533400" cy="461665"/>
          </a:xfrm>
          <a:prstGeom prst="rect">
            <a:avLst/>
          </a:prstGeom>
          <a:noFill/>
        </p:spPr>
        <p:txBody>
          <a:bodyPr wrap="square" rtlCol="0">
            <a:spAutoFit/>
          </a:bodyPr>
          <a:lstStyle/>
          <a:p>
            <a:pPr algn="ctr"/>
            <a:r>
              <a:rPr lang="en-US" sz="2400" dirty="0" smtClean="0">
                <a:solidFill>
                  <a:schemeClr val="bg1"/>
                </a:solidFill>
              </a:rPr>
              <a:t>Li</a:t>
            </a:r>
            <a:r>
              <a:rPr lang="en-US" sz="2400" baseline="30000" dirty="0" smtClean="0">
                <a:solidFill>
                  <a:schemeClr val="bg1"/>
                </a:solidFill>
              </a:rPr>
              <a:t>6</a:t>
            </a:r>
            <a:endParaRPr lang="en-US" sz="2400" baseline="30000" dirty="0">
              <a:solidFill>
                <a:schemeClr val="bg1"/>
              </a:solidFill>
            </a:endParaRPr>
          </a:p>
        </p:txBody>
      </p:sp>
      <p:sp>
        <p:nvSpPr>
          <p:cNvPr id="23" name="Rectangle 3"/>
          <p:cNvSpPr>
            <a:spLocks noGrp="1" noChangeArrowheads="1"/>
          </p:cNvSpPr>
          <p:nvPr>
            <p:ph idx="1"/>
          </p:nvPr>
        </p:nvSpPr>
        <p:spPr>
          <a:xfrm>
            <a:off x="152400" y="762000"/>
            <a:ext cx="4343400" cy="2436029"/>
          </a:xfrm>
          <a:noFill/>
          <a:ln w="38100">
            <a:solidFill>
              <a:srgbClr val="FF0000"/>
            </a:solidFill>
            <a:miter lim="800000"/>
            <a:headEnd/>
            <a:tailEnd/>
          </a:ln>
          <a:extLst>
            <a:ext uri="{909E8E84-426E-40DD-AFC4-6F175D3DCCD1}">
              <a14:hiddenFill xmlns:a14="http://schemas.microsoft.com/office/drawing/2010/main">
                <a:solidFill>
                  <a:srgbClr val="CCFFCC"/>
                </a:solidFill>
              </a14:hiddenFill>
            </a:ext>
          </a:extLst>
        </p:spPr>
        <p:txBody>
          <a:bodyPr/>
          <a:lstStyle/>
          <a:p>
            <a:pPr marL="120650" indent="-120650">
              <a:lnSpc>
                <a:spcPct val="90000"/>
              </a:lnSpc>
              <a:spcBef>
                <a:spcPts val="0"/>
              </a:spcBef>
              <a:spcAft>
                <a:spcPts val="500"/>
              </a:spcAft>
            </a:pPr>
            <a:r>
              <a:rPr lang="en-US" dirty="0">
                <a:effectLst/>
                <a:sym typeface="Wingdings" pitchFamily="2" charset="2"/>
              </a:rPr>
              <a:t>Stop </a:t>
            </a:r>
            <a:r>
              <a:rPr lang="en-US" dirty="0" err="1">
                <a:effectLst/>
                <a:sym typeface="Wingdings" pitchFamily="2" charset="2"/>
              </a:rPr>
              <a:t>muon</a:t>
            </a:r>
            <a:r>
              <a:rPr lang="en-US" dirty="0">
                <a:effectLst/>
                <a:sym typeface="Wingdings" pitchFamily="2" charset="2"/>
              </a:rPr>
              <a:t> in atom</a:t>
            </a:r>
          </a:p>
          <a:p>
            <a:pPr marL="120650" indent="-120650">
              <a:lnSpc>
                <a:spcPct val="90000"/>
              </a:lnSpc>
              <a:spcBef>
                <a:spcPts val="0"/>
              </a:spcBef>
              <a:spcAft>
                <a:spcPts val="500"/>
              </a:spcAft>
            </a:pPr>
            <a:r>
              <a:rPr lang="en-US" dirty="0" err="1">
                <a:effectLst/>
                <a:sym typeface="Wingdings" pitchFamily="2" charset="2"/>
              </a:rPr>
              <a:t>Muon</a:t>
            </a:r>
            <a:r>
              <a:rPr lang="en-US" dirty="0">
                <a:effectLst/>
                <a:sym typeface="Wingdings" pitchFamily="2" charset="2"/>
              </a:rPr>
              <a:t> rapidly (10</a:t>
            </a:r>
            <a:r>
              <a:rPr lang="en-US" baseline="30000" dirty="0">
                <a:effectLst/>
                <a:sym typeface="Wingdings" pitchFamily="2" charset="2"/>
              </a:rPr>
              <a:t>-16</a:t>
            </a:r>
            <a:r>
              <a:rPr lang="en-US" dirty="0">
                <a:effectLst/>
                <a:sym typeface="Wingdings" pitchFamily="2" charset="2"/>
              </a:rPr>
              <a:t>s) cascades to 1S state</a:t>
            </a:r>
          </a:p>
          <a:p>
            <a:pPr marL="120650" indent="-120650">
              <a:lnSpc>
                <a:spcPct val="90000"/>
              </a:lnSpc>
              <a:spcBef>
                <a:spcPts val="0"/>
              </a:spcBef>
              <a:spcAft>
                <a:spcPts val="500"/>
              </a:spcAft>
            </a:pPr>
            <a:r>
              <a:rPr lang="en-US" dirty="0">
                <a:effectLst/>
                <a:sym typeface="Wingdings" pitchFamily="2" charset="2"/>
              </a:rPr>
              <a:t>Circles the nucleus for up to ~2 </a:t>
            </a:r>
            <a:r>
              <a:rPr lang="en-US" dirty="0" err="1">
                <a:effectLst/>
                <a:latin typeface="Symbol" pitchFamily="18" charset="2"/>
                <a:sym typeface="Wingdings" pitchFamily="2" charset="2"/>
              </a:rPr>
              <a:t>m</a:t>
            </a:r>
            <a:r>
              <a:rPr lang="en-US" dirty="0" err="1">
                <a:effectLst/>
                <a:sym typeface="Wingdings" pitchFamily="2" charset="2"/>
              </a:rPr>
              <a:t>s</a:t>
            </a:r>
            <a:r>
              <a:rPr lang="en-US" dirty="0">
                <a:effectLst/>
                <a:sym typeface="Wingdings" pitchFamily="2" charset="2"/>
              </a:rPr>
              <a:t> </a:t>
            </a:r>
          </a:p>
          <a:p>
            <a:pPr marL="120650" indent="-120650">
              <a:lnSpc>
                <a:spcPct val="90000"/>
              </a:lnSpc>
              <a:spcBef>
                <a:spcPts val="0"/>
              </a:spcBef>
              <a:spcAft>
                <a:spcPts val="500"/>
              </a:spcAft>
            </a:pPr>
            <a:r>
              <a:rPr lang="en-US" dirty="0">
                <a:effectLst/>
                <a:sym typeface="Wingdings" pitchFamily="2" charset="2"/>
              </a:rPr>
              <a:t>Two things most likely happen:</a:t>
            </a:r>
          </a:p>
          <a:p>
            <a:pPr marL="457200" lvl="1" indent="-222250">
              <a:lnSpc>
                <a:spcPct val="90000"/>
              </a:lnSpc>
              <a:spcBef>
                <a:spcPts val="0"/>
              </a:spcBef>
              <a:spcAft>
                <a:spcPts val="500"/>
              </a:spcAft>
              <a:buFontTx/>
              <a:buAutoNum type="arabicPeriod"/>
            </a:pPr>
            <a:r>
              <a:rPr lang="en-US" dirty="0">
                <a:effectLst/>
                <a:sym typeface="Wingdings" pitchFamily="2" charset="2"/>
              </a:rPr>
              <a:t> </a:t>
            </a:r>
            <a:r>
              <a:rPr lang="en-US" dirty="0" err="1">
                <a:effectLst/>
                <a:sym typeface="Wingdings" pitchFamily="2" charset="2"/>
              </a:rPr>
              <a:t>muon</a:t>
            </a:r>
            <a:r>
              <a:rPr lang="en-US" dirty="0">
                <a:effectLst/>
                <a:sym typeface="Wingdings" pitchFamily="2" charset="2"/>
              </a:rPr>
              <a:t> is captured by the nucleus:         </a:t>
            </a:r>
            <a:r>
              <a:rPr lang="en-US" dirty="0">
                <a:effectLst/>
                <a:latin typeface="Symbol" pitchFamily="18" charset="2"/>
                <a:sym typeface="Wingdings" pitchFamily="2" charset="2"/>
              </a:rPr>
              <a:t>m</a:t>
            </a:r>
            <a:r>
              <a:rPr lang="en-US" baseline="30000" dirty="0">
                <a:effectLst/>
                <a:sym typeface="Wingdings" pitchFamily="2" charset="2"/>
              </a:rPr>
              <a:t>-</a:t>
            </a:r>
            <a:r>
              <a:rPr lang="en-US" dirty="0">
                <a:effectLst/>
                <a:sym typeface="Wingdings" pitchFamily="2" charset="2"/>
              </a:rPr>
              <a:t>N</a:t>
            </a:r>
            <a:r>
              <a:rPr lang="en-US" baseline="-25000" dirty="0">
                <a:effectLst/>
                <a:sym typeface="Wingdings" pitchFamily="2" charset="2"/>
              </a:rPr>
              <a:t>A,Z</a:t>
            </a:r>
            <a:r>
              <a:rPr lang="en-US" dirty="0">
                <a:effectLst/>
                <a:latin typeface="Century Gothic" pitchFamily="34" charset="0"/>
                <a:sym typeface="Wingdings" pitchFamily="2" charset="2"/>
              </a:rPr>
              <a:t>→</a:t>
            </a:r>
            <a:r>
              <a:rPr lang="en-US" dirty="0">
                <a:effectLst/>
                <a:latin typeface="Symbol" pitchFamily="18" charset="2"/>
                <a:sym typeface="Wingdings" pitchFamily="2" charset="2"/>
              </a:rPr>
              <a:t>n</a:t>
            </a:r>
            <a:r>
              <a:rPr lang="en-US" baseline="-25000" dirty="0">
                <a:effectLst/>
                <a:latin typeface="Symbol" pitchFamily="18" charset="2"/>
                <a:sym typeface="Wingdings" pitchFamily="2" charset="2"/>
              </a:rPr>
              <a:t>m</a:t>
            </a:r>
            <a:r>
              <a:rPr lang="en-US" dirty="0">
                <a:effectLst/>
                <a:sym typeface="Wingdings" pitchFamily="2" charset="2"/>
              </a:rPr>
              <a:t>N</a:t>
            </a:r>
            <a:r>
              <a:rPr lang="en-US" baseline="-25000" dirty="0">
                <a:effectLst/>
                <a:sym typeface="Wingdings" pitchFamily="2" charset="2"/>
              </a:rPr>
              <a:t>A,Z-1</a:t>
            </a:r>
          </a:p>
          <a:p>
            <a:pPr marL="457200" lvl="1" indent="-222250">
              <a:lnSpc>
                <a:spcPct val="90000"/>
              </a:lnSpc>
              <a:spcBef>
                <a:spcPts val="0"/>
              </a:spcBef>
              <a:spcAft>
                <a:spcPts val="500"/>
              </a:spcAft>
              <a:buFontTx/>
              <a:buAutoNum type="arabicPeriod"/>
            </a:pPr>
            <a:r>
              <a:rPr lang="en-US" dirty="0">
                <a:solidFill>
                  <a:srgbClr val="FFFF00"/>
                </a:solidFill>
                <a:effectLst/>
                <a:sym typeface="Wingdings" pitchFamily="2" charset="2"/>
              </a:rPr>
              <a:t> </a:t>
            </a:r>
            <a:r>
              <a:rPr lang="en-US" dirty="0" err="1">
                <a:solidFill>
                  <a:srgbClr val="FFFF00"/>
                </a:solidFill>
                <a:effectLst/>
                <a:sym typeface="Wingdings" pitchFamily="2" charset="2"/>
              </a:rPr>
              <a:t>muon</a:t>
            </a:r>
            <a:r>
              <a:rPr lang="en-US" dirty="0">
                <a:solidFill>
                  <a:srgbClr val="FFFF00"/>
                </a:solidFill>
                <a:effectLst/>
                <a:sym typeface="Wingdings" pitchFamily="2" charset="2"/>
              </a:rPr>
              <a:t> decays in orbit:                          </a:t>
            </a:r>
            <a:r>
              <a:rPr lang="en-US" dirty="0">
                <a:solidFill>
                  <a:srgbClr val="FFFF00"/>
                </a:solidFill>
                <a:sym typeface="Wingdings" pitchFamily="2" charset="2"/>
              </a:rPr>
              <a:t> </a:t>
            </a:r>
            <a:r>
              <a:rPr lang="en-US" dirty="0" smtClean="0">
                <a:solidFill>
                  <a:srgbClr val="FFFF00"/>
                </a:solidFill>
                <a:sym typeface="Wingdings" pitchFamily="2" charset="2"/>
              </a:rPr>
              <a:t> </a:t>
            </a:r>
            <a:r>
              <a:rPr lang="en-US" dirty="0" err="1" smtClean="0">
                <a:solidFill>
                  <a:srgbClr val="FFFF00"/>
                </a:solidFill>
                <a:effectLst/>
                <a:latin typeface="Symbol" pitchFamily="18" charset="2"/>
                <a:sym typeface="Wingdings" pitchFamily="2" charset="2"/>
              </a:rPr>
              <a:t>m</a:t>
            </a:r>
            <a:r>
              <a:rPr lang="en-US" baseline="30000" dirty="0" err="1" smtClean="0">
                <a:solidFill>
                  <a:srgbClr val="FFFF00"/>
                </a:solidFill>
                <a:effectLst/>
                <a:sym typeface="Wingdings" pitchFamily="2" charset="2"/>
              </a:rPr>
              <a:t>-</a:t>
            </a:r>
            <a:r>
              <a:rPr lang="en-US" dirty="0" err="1" smtClean="0">
                <a:solidFill>
                  <a:srgbClr val="FFFF00"/>
                </a:solidFill>
                <a:effectLst/>
                <a:sym typeface="Wingdings" pitchFamily="2" charset="2"/>
              </a:rPr>
              <a:t>N</a:t>
            </a:r>
            <a:r>
              <a:rPr lang="en-US" baseline="-25000" dirty="0" err="1" smtClean="0">
                <a:solidFill>
                  <a:srgbClr val="FFFF00"/>
                </a:solidFill>
                <a:effectLst/>
                <a:sym typeface="Wingdings" pitchFamily="2" charset="2"/>
              </a:rPr>
              <a:t>A,Z</a:t>
            </a:r>
            <a:r>
              <a:rPr lang="en-US" dirty="0" err="1">
                <a:solidFill>
                  <a:srgbClr val="FFFF00"/>
                </a:solidFill>
                <a:effectLst/>
                <a:latin typeface="Century Gothic" pitchFamily="34" charset="0"/>
                <a:sym typeface="Wingdings" pitchFamily="2" charset="2"/>
              </a:rPr>
              <a:t>→</a:t>
            </a:r>
            <a:r>
              <a:rPr lang="en-US" dirty="0" err="1" smtClean="0">
                <a:solidFill>
                  <a:srgbClr val="FFFF00"/>
                </a:solidFill>
                <a:effectLst/>
                <a:sym typeface="Wingdings" pitchFamily="2" charset="2"/>
              </a:rPr>
              <a:t>e</a:t>
            </a:r>
            <a:r>
              <a:rPr lang="en-US" baseline="30000" dirty="0" err="1" smtClean="0">
                <a:solidFill>
                  <a:srgbClr val="FFFF00"/>
                </a:solidFill>
                <a:effectLst/>
                <a:sym typeface="Wingdings" pitchFamily="2" charset="2"/>
              </a:rPr>
              <a:t>-</a:t>
            </a:r>
            <a:r>
              <a:rPr lang="en-US" dirty="0" err="1" smtClean="0">
                <a:solidFill>
                  <a:srgbClr val="FFFF00"/>
                </a:solidFill>
                <a:effectLst/>
                <a:latin typeface="Symbol" pitchFamily="18" charset="2"/>
                <a:sym typeface="Wingdings" pitchFamily="2" charset="2"/>
              </a:rPr>
              <a:t>n</a:t>
            </a:r>
            <a:r>
              <a:rPr lang="en-US" baseline="-25000" dirty="0" err="1" smtClean="0">
                <a:solidFill>
                  <a:srgbClr val="FFFF00"/>
                </a:solidFill>
                <a:effectLst/>
                <a:latin typeface="Symbol" pitchFamily="18" charset="2"/>
                <a:sym typeface="Wingdings" pitchFamily="2" charset="2"/>
              </a:rPr>
              <a:t>m</a:t>
            </a:r>
            <a:r>
              <a:rPr lang="en-US" dirty="0" err="1" smtClean="0">
                <a:solidFill>
                  <a:srgbClr val="FFFF00"/>
                </a:solidFill>
                <a:effectLst/>
                <a:latin typeface="Symbol" pitchFamily="18" charset="2"/>
                <a:sym typeface="Wingdings" pitchFamily="2" charset="2"/>
              </a:rPr>
              <a:t>n</a:t>
            </a:r>
            <a:r>
              <a:rPr lang="en-US" baseline="-25000" dirty="0" err="1" smtClean="0">
                <a:solidFill>
                  <a:srgbClr val="FFFF00"/>
                </a:solidFill>
                <a:effectLst/>
                <a:sym typeface="Wingdings" pitchFamily="2" charset="2"/>
              </a:rPr>
              <a:t>e</a:t>
            </a:r>
            <a:r>
              <a:rPr lang="en-US" dirty="0" err="1" smtClean="0">
                <a:solidFill>
                  <a:srgbClr val="FFFF00"/>
                </a:solidFill>
                <a:effectLst/>
                <a:sym typeface="Wingdings" pitchFamily="2" charset="2"/>
              </a:rPr>
              <a:t>N</a:t>
            </a:r>
            <a:r>
              <a:rPr lang="en-US" baseline="-25000" dirty="0" err="1" smtClean="0">
                <a:solidFill>
                  <a:srgbClr val="FFFF00"/>
                </a:solidFill>
                <a:effectLst/>
                <a:sym typeface="Wingdings" pitchFamily="2" charset="2"/>
              </a:rPr>
              <a:t>A,Z</a:t>
            </a:r>
            <a:endParaRPr lang="en-US" dirty="0">
              <a:solidFill>
                <a:srgbClr val="FFFF00"/>
              </a:solidFill>
              <a:effectLst/>
              <a:sym typeface="Wingdings" pitchFamily="2" charset="2"/>
            </a:endParaRPr>
          </a:p>
        </p:txBody>
      </p:sp>
      <p:sp>
        <p:nvSpPr>
          <p:cNvPr id="25" name="TextBox 24"/>
          <p:cNvSpPr txBox="1"/>
          <p:nvPr/>
        </p:nvSpPr>
        <p:spPr>
          <a:xfrm>
            <a:off x="5753100" y="5848290"/>
            <a:ext cx="2667000" cy="400110"/>
          </a:xfrm>
          <a:prstGeom prst="rect">
            <a:avLst/>
          </a:prstGeom>
          <a:noFill/>
        </p:spPr>
        <p:txBody>
          <a:bodyPr wrap="square" rtlCol="0" anchor="ctr">
            <a:spAutoFit/>
          </a:bodyPr>
          <a:lstStyle/>
          <a:p>
            <a:pPr algn="ctr"/>
            <a:r>
              <a:rPr lang="en-US" sz="2000" dirty="0" err="1" smtClean="0">
                <a:solidFill>
                  <a:schemeClr val="bg1"/>
                </a:solidFill>
              </a:rPr>
              <a:t>Muon</a:t>
            </a:r>
            <a:r>
              <a:rPr lang="en-US" sz="2000" dirty="0" smtClean="0">
                <a:solidFill>
                  <a:schemeClr val="bg1"/>
                </a:solidFill>
              </a:rPr>
              <a:t> Decay-in-Orbit</a:t>
            </a:r>
            <a:endParaRPr lang="en-US" sz="2000" dirty="0">
              <a:solidFill>
                <a:schemeClr val="bg1"/>
              </a:solidFill>
            </a:endParaRPr>
          </a:p>
        </p:txBody>
      </p:sp>
      <p:sp>
        <p:nvSpPr>
          <p:cNvPr id="11" name="Oval 10"/>
          <p:cNvSpPr/>
          <p:nvPr/>
        </p:nvSpPr>
        <p:spPr>
          <a:xfrm>
            <a:off x="7392926" y="1981200"/>
            <a:ext cx="152400" cy="1524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7543800" y="990600"/>
            <a:ext cx="990600" cy="827341"/>
          </a:xfrm>
          <a:prstGeom prst="straightConnector1">
            <a:avLst/>
          </a:prstGeom>
          <a:ln w="28575">
            <a:solidFill>
              <a:schemeClr val="tx2">
                <a:lumMod val="20000"/>
                <a:lumOff val="8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467600" y="1992059"/>
            <a:ext cx="990600" cy="827341"/>
          </a:xfrm>
          <a:prstGeom prst="straightConnector1">
            <a:avLst/>
          </a:prstGeom>
          <a:ln w="28575">
            <a:solidFill>
              <a:schemeClr val="tx2">
                <a:lumMod val="20000"/>
                <a:lumOff val="8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109604" y="3013363"/>
            <a:ext cx="184731" cy="369332"/>
          </a:xfrm>
          <a:prstGeom prst="rect">
            <a:avLst/>
          </a:prstGeom>
          <a:noFill/>
        </p:spPr>
        <p:txBody>
          <a:bodyPr wrap="none" rtlCol="0">
            <a:spAutoFit/>
          </a:bodyPr>
          <a:lstStyle/>
          <a:p>
            <a:endParaRPr lang="en-US" dirty="0"/>
          </a:p>
        </p:txBody>
      </p:sp>
      <p:graphicFrame>
        <p:nvGraphicFramePr>
          <p:cNvPr id="18" name="Object 17"/>
          <p:cNvGraphicFramePr>
            <a:graphicFrameLocks noChangeAspect="1"/>
          </p:cNvGraphicFramePr>
          <p:nvPr>
            <p:extLst>
              <p:ext uri="{D42A27DB-BD31-4B8C-83A1-F6EECF244321}">
                <p14:modId xmlns:p14="http://schemas.microsoft.com/office/powerpoint/2010/main" val="2236968914"/>
              </p:ext>
            </p:extLst>
          </p:nvPr>
        </p:nvGraphicFramePr>
        <p:xfrm>
          <a:off x="8503200" y="2628900"/>
          <a:ext cx="412200" cy="571500"/>
        </p:xfrm>
        <a:graphic>
          <a:graphicData uri="http://schemas.openxmlformats.org/presentationml/2006/ole">
            <mc:AlternateContent xmlns:mc="http://schemas.openxmlformats.org/markup-compatibility/2006">
              <mc:Choice xmlns:v="urn:schemas-microsoft-com:vml" Requires="v">
                <p:oleObj spid="_x0000_s13414" name="Equation" r:id="rId4" imgW="164880" imgH="228600" progId="Equation.DSMT4">
                  <p:embed/>
                </p:oleObj>
              </mc:Choice>
              <mc:Fallback>
                <p:oleObj name="Equation" r:id="rId4" imgW="164880" imgH="228600" progId="Equation.DSMT4">
                  <p:embed/>
                  <p:pic>
                    <p:nvPicPr>
                      <p:cNvPr id="0" name=""/>
                      <p:cNvPicPr/>
                      <p:nvPr/>
                    </p:nvPicPr>
                    <p:blipFill>
                      <a:blip r:embed="rId5"/>
                      <a:stretch>
                        <a:fillRect/>
                      </a:stretch>
                    </p:blipFill>
                    <p:spPr>
                      <a:xfrm>
                        <a:off x="8503200" y="2628900"/>
                        <a:ext cx="412200" cy="57150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637488254"/>
              </p:ext>
            </p:extLst>
          </p:nvPr>
        </p:nvGraphicFramePr>
        <p:xfrm>
          <a:off x="8534400" y="628800"/>
          <a:ext cx="443700" cy="603000"/>
        </p:xfrm>
        <a:graphic>
          <a:graphicData uri="http://schemas.openxmlformats.org/presentationml/2006/ole">
            <mc:AlternateContent xmlns:mc="http://schemas.openxmlformats.org/markup-compatibility/2006">
              <mc:Choice xmlns:v="urn:schemas-microsoft-com:vml" Requires="v">
                <p:oleObj spid="_x0000_s13415" name="Equation" r:id="rId6" imgW="177480" imgH="241200" progId="Equation.DSMT4">
                  <p:embed/>
                </p:oleObj>
              </mc:Choice>
              <mc:Fallback>
                <p:oleObj name="Equation" r:id="rId6" imgW="177480" imgH="241200" progId="Equation.DSMT4">
                  <p:embed/>
                  <p:pic>
                    <p:nvPicPr>
                      <p:cNvPr id="0" name=""/>
                      <p:cNvPicPr/>
                      <p:nvPr/>
                    </p:nvPicPr>
                    <p:blipFill>
                      <a:blip r:embed="rId7"/>
                      <a:stretch>
                        <a:fillRect/>
                      </a:stretch>
                    </p:blipFill>
                    <p:spPr>
                      <a:xfrm>
                        <a:off x="8534400" y="628800"/>
                        <a:ext cx="443700" cy="603000"/>
                      </a:xfrm>
                      <a:prstGeom prst="rect">
                        <a:avLst/>
                      </a:prstGeom>
                    </p:spPr>
                  </p:pic>
                </p:oleObj>
              </mc:Fallback>
            </mc:AlternateContent>
          </a:graphicData>
        </a:graphic>
      </p:graphicFrame>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7800" y="4396153"/>
            <a:ext cx="3657600" cy="1090247"/>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000" y="3352800"/>
            <a:ext cx="3879824" cy="3200400"/>
          </a:xfrm>
          <a:prstGeom prst="rect">
            <a:avLst/>
          </a:prstGeom>
        </p:spPr>
      </p:pic>
      <p:sp>
        <p:nvSpPr>
          <p:cNvPr id="26" name="TextBox 25"/>
          <p:cNvSpPr txBox="1"/>
          <p:nvPr/>
        </p:nvSpPr>
        <p:spPr>
          <a:xfrm>
            <a:off x="8246172" y="3362980"/>
            <a:ext cx="593028" cy="523220"/>
          </a:xfrm>
          <a:prstGeom prst="rect">
            <a:avLst/>
          </a:prstGeom>
          <a:noFill/>
        </p:spPr>
        <p:txBody>
          <a:bodyPr wrap="square" rtlCol="0">
            <a:spAutoFit/>
          </a:bodyPr>
          <a:lstStyle/>
          <a:p>
            <a:r>
              <a:rPr lang="en-US" sz="2800" dirty="0" smtClean="0">
                <a:solidFill>
                  <a:schemeClr val="accent1">
                    <a:lumMod val="20000"/>
                    <a:lumOff val="80000"/>
                  </a:schemeClr>
                </a:solidFill>
              </a:rPr>
              <a:t>e</a:t>
            </a:r>
            <a:r>
              <a:rPr lang="en-US" sz="2800" baseline="30000" dirty="0" smtClean="0">
                <a:solidFill>
                  <a:schemeClr val="accent1">
                    <a:lumMod val="20000"/>
                    <a:lumOff val="80000"/>
                  </a:schemeClr>
                </a:solidFill>
              </a:rPr>
              <a:t>-</a:t>
            </a:r>
            <a:endParaRPr lang="en-US" sz="2800" baseline="30000" dirty="0">
              <a:solidFill>
                <a:schemeClr val="accent1">
                  <a:lumMod val="20000"/>
                  <a:lumOff val="80000"/>
                </a:schemeClr>
              </a:solidFill>
            </a:endParaRPr>
          </a:p>
        </p:txBody>
      </p:sp>
      <p:sp>
        <p:nvSpPr>
          <p:cNvPr id="27" name="Line Callout 1 26"/>
          <p:cNvSpPr/>
          <p:nvPr/>
        </p:nvSpPr>
        <p:spPr>
          <a:xfrm>
            <a:off x="4582390" y="3216973"/>
            <a:ext cx="2961410" cy="718811"/>
          </a:xfrm>
          <a:prstGeom prst="borderCallout1">
            <a:avLst>
              <a:gd name="adj1" fmla="val 69345"/>
              <a:gd name="adj2" fmla="val -69"/>
              <a:gd name="adj3" fmla="val 388604"/>
              <a:gd name="adj4" fmla="val -59789"/>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Note:  tail not present in free decay due to recoil of nucleus</a:t>
            </a:r>
            <a:endParaRPr lang="en-US" dirty="0"/>
          </a:p>
        </p:txBody>
      </p:sp>
    </p:spTree>
    <p:extLst>
      <p:ext uri="{BB962C8B-B14F-4D97-AF65-F5344CB8AC3E}">
        <p14:creationId xmlns:p14="http://schemas.microsoft.com/office/powerpoint/2010/main" val="182663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path" presetSubtype="0" repeatCount="indefinite" fill="hold" grpId="1" nodeType="afterEffect">
                                  <p:stCondLst>
                                    <p:cond delay="0"/>
                                  </p:stCondLst>
                                  <p:endCondLst>
                                    <p:cond evt="onNext" delay="0">
                                      <p:tgtEl>
                                        <p:sldTgt/>
                                      </p:tgtEl>
                                    </p:cond>
                                  </p:endCondLst>
                                  <p:childTnLst>
                                    <p:animMotion origin="layout" path="M 3.33333E-6 -2.22222E-6 C 0.03211 -2.22222E-6 0.05833 0.02963 0.05833 0.06621 C 0.05833 0.10278 0.03211 0.13264 3.33333E-6 0.13264 C -0.03229 0.13264 -0.05834 0.10278 -0.05834 0.06621 C -0.05834 0.02963 -0.03229 -2.22222E-6 3.33333E-6 -2.22222E-6 Z " pathEditMode="relative" rAng="0" ptsTypes="fffff">
                                      <p:cBhvr>
                                        <p:cTn id="9" dur="1000" fill="hold"/>
                                        <p:tgtEl>
                                          <p:spTgt spid="10"/>
                                        </p:tgtEl>
                                        <p:attrNameLst>
                                          <p:attrName>ppt_x</p:attrName>
                                          <p:attrName>ppt_y</p:attrName>
                                        </p:attrNameLst>
                                      </p:cBhvr>
                                      <p:rCtr x="0" y="6620"/>
                                    </p:animMotion>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42" presetClass="path" presetSubtype="0" fill="hold" grpId="1" nodeType="withEffect">
                                  <p:stCondLst>
                                    <p:cond delay="0"/>
                                  </p:stCondLst>
                                  <p:childTnLst>
                                    <p:animMotion origin="layout" path="M -2.77778E-7 5.55112E-17 L 0.09149 0.2 " pathEditMode="relative" rAng="0" ptsTypes="AA">
                                      <p:cBhvr>
                                        <p:cTn id="18" dur="1000" fill="hold"/>
                                        <p:tgtEl>
                                          <p:spTgt spid="11"/>
                                        </p:tgtEl>
                                        <p:attrNameLst>
                                          <p:attrName>ppt_x</p:attrName>
                                          <p:attrName>ppt_y</p:attrName>
                                        </p:attrNameLst>
                                      </p:cBhvr>
                                      <p:rCtr x="4566" y="10000"/>
                                    </p:animMotion>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1000"/>
                            </p:stCondLst>
                            <p:childTnLst>
                              <p:par>
                                <p:cTn id="34" presetID="1" presetClass="entr" presetSubtype="0"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5" grpId="0"/>
      <p:bldP spid="11" grpId="0" animBg="1"/>
      <p:bldP spid="11" grpId="1" animBg="1"/>
      <p:bldP spid="26" grpId="0"/>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ym typeface="Wingdings" pitchFamily="2" charset="2"/>
              </a:rPr>
              <a:t>Relative Rate of Capture to DIO Depends on Target Z</a:t>
            </a:r>
            <a:endParaRPr lang="en-US" dirty="0"/>
          </a:p>
        </p:txBody>
      </p:sp>
      <p:sp>
        <p:nvSpPr>
          <p:cNvPr id="4" name="Date Placeholder 3"/>
          <p:cNvSpPr>
            <a:spLocks noGrp="1"/>
          </p:cNvSpPr>
          <p:nvPr>
            <p:ph type="dt" sz="half" idx="10"/>
          </p:nvPr>
        </p:nvSpPr>
        <p:spPr/>
        <p:txBody>
          <a:bodyPr/>
          <a:lstStyle/>
          <a:p>
            <a:r>
              <a:rPr lang="en-US" smtClean="0"/>
              <a:t>Craig Dukes / Virginia</a:t>
            </a:r>
            <a:endParaRPr lang="en-US"/>
          </a:p>
        </p:txBody>
      </p:sp>
      <p:sp>
        <p:nvSpPr>
          <p:cNvPr id="5" name="Footer Placeholder 4"/>
          <p:cNvSpPr>
            <a:spLocks noGrp="1"/>
          </p:cNvSpPr>
          <p:nvPr>
            <p:ph type="ftr" sz="quarter" idx="11"/>
          </p:nvPr>
        </p:nvSpPr>
        <p:spPr/>
        <p:txBody>
          <a:bodyPr/>
          <a:lstStyle/>
          <a:p>
            <a:r>
              <a:rPr lang="en-US" smtClean="0"/>
              <a:t>BCVSPIN:  Rare Decays at Fermilab</a:t>
            </a:r>
            <a:endParaRPr lang="en-US"/>
          </a:p>
        </p:txBody>
      </p:sp>
      <p:sp>
        <p:nvSpPr>
          <p:cNvPr id="6" name="Slide Number Placeholder 5"/>
          <p:cNvSpPr>
            <a:spLocks noGrp="1"/>
          </p:cNvSpPr>
          <p:nvPr>
            <p:ph type="sldNum" sz="quarter" idx="12"/>
          </p:nvPr>
        </p:nvSpPr>
        <p:spPr/>
        <p:txBody>
          <a:bodyPr/>
          <a:lstStyle/>
          <a:p>
            <a:fld id="{C95F3207-39C2-4B35-9EBF-195B2F555FC9}" type="slidenum">
              <a:rPr lang="en-US" smtClean="0"/>
              <a:t>39</a:t>
            </a:fld>
            <a:endParaRPr lang="en-US"/>
          </a:p>
        </p:txBody>
      </p:sp>
      <p:sp>
        <p:nvSpPr>
          <p:cNvPr id="14" name="TextBox 13"/>
          <p:cNvSpPr txBox="1"/>
          <p:nvPr/>
        </p:nvSpPr>
        <p:spPr>
          <a:xfrm>
            <a:off x="4109604" y="3013363"/>
            <a:ext cx="184731" cy="369332"/>
          </a:xfrm>
          <a:prstGeom prst="rect">
            <a:avLst/>
          </a:prstGeom>
          <a:noFill/>
        </p:spPr>
        <p:txBody>
          <a:bodyPr wrap="none" rtlCol="0">
            <a:spAutoFit/>
          </a:bodyPr>
          <a:lstStyle/>
          <a:p>
            <a:endParaRPr lang="en-US" dirty="0"/>
          </a:p>
        </p:txBody>
      </p:sp>
      <p:pic>
        <p:nvPicPr>
          <p:cNvPr id="29" name="Picture 11" descr="stopped_muon_branching_fracti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295400"/>
            <a:ext cx="5662548"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97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5"/>
          <p:cNvSpPr>
            <a:spLocks noGrp="1"/>
          </p:cNvSpPr>
          <p:nvPr>
            <p:ph type="ftr" sz="quarter" idx="11"/>
          </p:nvPr>
        </p:nvSpPr>
        <p:spPr/>
        <p:txBody>
          <a:bodyPr/>
          <a:lstStyle/>
          <a:p>
            <a:r>
              <a:rPr lang="en-US" smtClean="0"/>
              <a:t>BCVSPIN:  Rare Decays at Fermilab</a:t>
            </a:r>
            <a:endParaRPr lang="en-US" baseline="30000"/>
          </a:p>
        </p:txBody>
      </p:sp>
      <p:sp>
        <p:nvSpPr>
          <p:cNvPr id="536578" name="Rectangle 2"/>
          <p:cNvSpPr>
            <a:spLocks noGrp="1" noRot="1" noChangeArrowheads="1"/>
          </p:cNvSpPr>
          <p:nvPr>
            <p:ph type="title"/>
          </p:nvPr>
        </p:nvSpPr>
        <p:spPr/>
        <p:txBody>
          <a:bodyPr/>
          <a:lstStyle/>
          <a:p>
            <a:r>
              <a:rPr lang="en-US"/>
              <a:t>Angels and Demons</a:t>
            </a:r>
          </a:p>
        </p:txBody>
      </p:sp>
      <p:pic>
        <p:nvPicPr>
          <p:cNvPr id="536579" name="Picture 3" descr="angels_n_demon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17550" y="819150"/>
            <a:ext cx="3629025" cy="5489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6580" name="Picture 4" descr="angels_n_dem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563" y="822325"/>
            <a:ext cx="3629025"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1" name="Picture 5" descr="angels_n_dem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4563" y="822325"/>
            <a:ext cx="3629025"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4563" y="822325"/>
            <a:ext cx="3702050" cy="54895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Craig Dukes / Virginia</a:t>
            </a:r>
            <a:endParaRPr lang="en-US"/>
          </a:p>
        </p:txBody>
      </p:sp>
      <p:sp>
        <p:nvSpPr>
          <p:cNvPr id="3" name="Slide Number Placeholder 2"/>
          <p:cNvSpPr>
            <a:spLocks noGrp="1"/>
          </p:cNvSpPr>
          <p:nvPr>
            <p:ph type="sldNum" sz="quarter" idx="12"/>
          </p:nvPr>
        </p:nvSpPr>
        <p:spPr/>
        <p:txBody>
          <a:bodyPr/>
          <a:lstStyle/>
          <a:p>
            <a:fld id="{C95F3207-39C2-4B35-9EBF-195B2F555FC9}" type="slidenum">
              <a:rPr lang="en-US" smtClean="0"/>
              <a:t>4</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536582"/>
                                        </p:tgtEl>
                                      </p:cBhvr>
                                    </p:animEffect>
                                    <p:set>
                                      <p:cBhvr>
                                        <p:cTn id="7" dur="1" fill="hold">
                                          <p:stCondLst>
                                            <p:cond delay="1999"/>
                                          </p:stCondLst>
                                        </p:cTn>
                                        <p:tgtEl>
                                          <p:spTgt spid="536582"/>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536580"/>
                                        </p:tgtEl>
                                        <p:attrNameLst>
                                          <p:attrName>style.visibility</p:attrName>
                                        </p:attrNameLst>
                                      </p:cBhvr>
                                      <p:to>
                                        <p:strVal val="visible"/>
                                      </p:to>
                                    </p:set>
                                    <p:anim calcmode="lin" valueType="num">
                                      <p:cBhvr additive="base">
                                        <p:cTn id="10" dur="500" fill="hold"/>
                                        <p:tgtEl>
                                          <p:spTgt spid="536580"/>
                                        </p:tgtEl>
                                        <p:attrNameLst>
                                          <p:attrName>ppt_x</p:attrName>
                                        </p:attrNameLst>
                                      </p:cBhvr>
                                      <p:tavLst>
                                        <p:tav tm="0">
                                          <p:val>
                                            <p:strVal val="#ppt_x"/>
                                          </p:val>
                                        </p:tav>
                                        <p:tav tm="100000">
                                          <p:val>
                                            <p:strVal val="#ppt_x"/>
                                          </p:val>
                                        </p:tav>
                                      </p:tavLst>
                                    </p:anim>
                                    <p:anim calcmode="lin" valueType="num">
                                      <p:cBhvr additive="base">
                                        <p:cTn id="11" dur="500" fill="hold"/>
                                        <p:tgtEl>
                                          <p:spTgt spid="536580"/>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2000"/>
                                        <p:tgtEl>
                                          <p:spTgt spid="536580"/>
                                        </p:tgtEl>
                                      </p:cBhvr>
                                    </p:animEffect>
                                    <p:set>
                                      <p:cBhvr>
                                        <p:cTn id="16" dur="1" fill="hold">
                                          <p:stCondLst>
                                            <p:cond delay="1999"/>
                                          </p:stCondLst>
                                        </p:cTn>
                                        <p:tgtEl>
                                          <p:spTgt spid="53658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536582"/>
                                        </p:tgtEl>
                                      </p:cBhvr>
                                    </p:animEffect>
                                    <p:set>
                                      <p:cBhvr>
                                        <p:cTn id="19" dur="1" fill="hold">
                                          <p:stCondLst>
                                            <p:cond delay="1999"/>
                                          </p:stCondLst>
                                        </p:cTn>
                                        <p:tgtEl>
                                          <p:spTgt spid="536582"/>
                                        </p:tgtEl>
                                        <p:attrNameLst>
                                          <p:attrName>style.visibility</p:attrName>
                                        </p:attrNameLst>
                                      </p:cBhvr>
                                      <p:to>
                                        <p:strVal val="hidden"/>
                                      </p:to>
                                    </p:set>
                                  </p:childTnLst>
                                </p:cTn>
                              </p:par>
                              <p:par>
                                <p:cTn id="20" presetID="31" presetClass="entr" presetSubtype="0" fill="hold" nodeType="withEffect">
                                  <p:stCondLst>
                                    <p:cond delay="0"/>
                                  </p:stCondLst>
                                  <p:iterate type="lt">
                                    <p:tmPct val="5000"/>
                                  </p:iterate>
                                  <p:childTnLst>
                                    <p:set>
                                      <p:cBhvr>
                                        <p:cTn id="21" dur="1" fill="hold">
                                          <p:stCondLst>
                                            <p:cond delay="0"/>
                                          </p:stCondLst>
                                        </p:cTn>
                                        <p:tgtEl>
                                          <p:spTgt spid="536581"/>
                                        </p:tgtEl>
                                        <p:attrNameLst>
                                          <p:attrName>style.visibility</p:attrName>
                                        </p:attrNameLst>
                                      </p:cBhvr>
                                      <p:to>
                                        <p:strVal val="visible"/>
                                      </p:to>
                                    </p:set>
                                    <p:anim calcmode="lin" valueType="num">
                                      <p:cBhvr>
                                        <p:cTn id="22" dur="1000" fill="hold"/>
                                        <p:tgtEl>
                                          <p:spTgt spid="536581"/>
                                        </p:tgtEl>
                                        <p:attrNameLst>
                                          <p:attrName>ppt_w</p:attrName>
                                        </p:attrNameLst>
                                      </p:cBhvr>
                                      <p:tavLst>
                                        <p:tav tm="0">
                                          <p:val>
                                            <p:fltVal val="0"/>
                                          </p:val>
                                        </p:tav>
                                        <p:tav tm="100000">
                                          <p:val>
                                            <p:strVal val="#ppt_w"/>
                                          </p:val>
                                        </p:tav>
                                      </p:tavLst>
                                    </p:anim>
                                    <p:anim calcmode="lin" valueType="num">
                                      <p:cBhvr>
                                        <p:cTn id="23" dur="1000" fill="hold"/>
                                        <p:tgtEl>
                                          <p:spTgt spid="536581"/>
                                        </p:tgtEl>
                                        <p:attrNameLst>
                                          <p:attrName>ppt_h</p:attrName>
                                        </p:attrNameLst>
                                      </p:cBhvr>
                                      <p:tavLst>
                                        <p:tav tm="0">
                                          <p:val>
                                            <p:fltVal val="0"/>
                                          </p:val>
                                        </p:tav>
                                        <p:tav tm="100000">
                                          <p:val>
                                            <p:strVal val="#ppt_h"/>
                                          </p:val>
                                        </p:tav>
                                      </p:tavLst>
                                    </p:anim>
                                    <p:anim calcmode="lin" valueType="num">
                                      <p:cBhvr>
                                        <p:cTn id="24" dur="1000" fill="hold"/>
                                        <p:tgtEl>
                                          <p:spTgt spid="536581"/>
                                        </p:tgtEl>
                                        <p:attrNameLst>
                                          <p:attrName>style.rotation</p:attrName>
                                        </p:attrNameLst>
                                      </p:cBhvr>
                                      <p:tavLst>
                                        <p:tav tm="0">
                                          <p:val>
                                            <p:fltVal val="90"/>
                                          </p:val>
                                        </p:tav>
                                        <p:tav tm="100000">
                                          <p:val>
                                            <p:fltVal val="0"/>
                                          </p:val>
                                        </p:tav>
                                      </p:tavLst>
                                    </p:anim>
                                    <p:animEffect transition="in" filter="fade">
                                      <p:cBhvr>
                                        <p:cTn id="25" dur="1000"/>
                                        <p:tgtEl>
                                          <p:spTgt spid="536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ym typeface="Wingdings" pitchFamily="2" charset="2"/>
              </a:rPr>
              <a:t>Mu2e Searching for a Third Process:  </a:t>
            </a:r>
            <a:r>
              <a:rPr lang="en-US" dirty="0" err="1">
                <a:latin typeface="Symbol" pitchFamily="18" charset="2"/>
                <a:sym typeface="Wingdings" pitchFamily="2" charset="2"/>
              </a:rPr>
              <a:t>m</a:t>
            </a:r>
            <a:r>
              <a:rPr lang="en-US" baseline="30000" dirty="0" err="1">
                <a:sym typeface="Wingdings" pitchFamily="2" charset="2"/>
              </a:rPr>
              <a:t>-</a:t>
            </a:r>
            <a:r>
              <a:rPr lang="en-US" dirty="0" err="1">
                <a:sym typeface="Wingdings" pitchFamily="2" charset="2"/>
              </a:rPr>
              <a:t>N</a:t>
            </a:r>
            <a:r>
              <a:rPr lang="en-US" dirty="0" err="1">
                <a:latin typeface="Century Gothic" pitchFamily="34" charset="0"/>
                <a:sym typeface="Wingdings" pitchFamily="2" charset="2"/>
              </a:rPr>
              <a:t>→</a:t>
            </a:r>
            <a:r>
              <a:rPr lang="en-US" dirty="0" err="1">
                <a:sym typeface="Wingdings" pitchFamily="2" charset="2"/>
              </a:rPr>
              <a:t>e</a:t>
            </a:r>
            <a:r>
              <a:rPr lang="en-US" baseline="30000" dirty="0" err="1">
                <a:sym typeface="Wingdings" pitchFamily="2" charset="2"/>
              </a:rPr>
              <a:t>-</a:t>
            </a:r>
            <a:r>
              <a:rPr lang="en-US" dirty="0" err="1">
                <a:sym typeface="Wingdings" pitchFamily="2" charset="2"/>
              </a:rPr>
              <a:t>N</a:t>
            </a:r>
            <a:endParaRPr lang="en-US" dirty="0"/>
          </a:p>
        </p:txBody>
      </p:sp>
      <p:sp>
        <p:nvSpPr>
          <p:cNvPr id="4" name="Date Placeholder 3"/>
          <p:cNvSpPr>
            <a:spLocks noGrp="1"/>
          </p:cNvSpPr>
          <p:nvPr>
            <p:ph type="dt" sz="half" idx="10"/>
          </p:nvPr>
        </p:nvSpPr>
        <p:spPr/>
        <p:txBody>
          <a:bodyPr/>
          <a:lstStyle/>
          <a:p>
            <a:r>
              <a:rPr lang="en-US" smtClean="0"/>
              <a:t>Craig Dukes / Virginia</a:t>
            </a:r>
            <a:endParaRPr lang="en-US"/>
          </a:p>
        </p:txBody>
      </p:sp>
      <p:sp>
        <p:nvSpPr>
          <p:cNvPr id="5" name="Footer Placeholder 4"/>
          <p:cNvSpPr>
            <a:spLocks noGrp="1"/>
          </p:cNvSpPr>
          <p:nvPr>
            <p:ph type="ftr" sz="quarter" idx="11"/>
          </p:nvPr>
        </p:nvSpPr>
        <p:spPr/>
        <p:txBody>
          <a:bodyPr/>
          <a:lstStyle/>
          <a:p>
            <a:r>
              <a:rPr lang="en-US" smtClean="0"/>
              <a:t>BCVSPIN:  Rare Decays at Fermilab</a:t>
            </a:r>
            <a:endParaRPr lang="en-US"/>
          </a:p>
        </p:txBody>
      </p:sp>
      <p:sp>
        <p:nvSpPr>
          <p:cNvPr id="6" name="Slide Number Placeholder 5"/>
          <p:cNvSpPr>
            <a:spLocks noGrp="1"/>
          </p:cNvSpPr>
          <p:nvPr>
            <p:ph type="sldNum" sz="quarter" idx="12"/>
          </p:nvPr>
        </p:nvSpPr>
        <p:spPr/>
        <p:txBody>
          <a:bodyPr/>
          <a:lstStyle/>
          <a:p>
            <a:fld id="{C95F3207-39C2-4B35-9EBF-195B2F555FC9}" type="slidenum">
              <a:rPr lang="en-US" smtClean="0"/>
              <a:t>40</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2865" y="1557075"/>
            <a:ext cx="807722" cy="792482"/>
          </a:xfrm>
          <a:prstGeom prst="rect">
            <a:avLst/>
          </a:prstGeom>
        </p:spPr>
      </p:pic>
      <p:sp>
        <p:nvSpPr>
          <p:cNvPr id="10" name="Oval 9"/>
          <p:cNvSpPr/>
          <p:nvPr/>
        </p:nvSpPr>
        <p:spPr>
          <a:xfrm>
            <a:off x="7240526" y="1452300"/>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319837" y="1905000"/>
            <a:ext cx="533400" cy="461665"/>
          </a:xfrm>
          <a:prstGeom prst="rect">
            <a:avLst/>
          </a:prstGeom>
          <a:noFill/>
        </p:spPr>
        <p:txBody>
          <a:bodyPr wrap="square" rtlCol="0">
            <a:spAutoFit/>
          </a:bodyPr>
          <a:lstStyle/>
          <a:p>
            <a:pPr algn="ctr"/>
            <a:r>
              <a:rPr lang="en-US" sz="2400" dirty="0" smtClean="0">
                <a:solidFill>
                  <a:schemeClr val="bg1"/>
                </a:solidFill>
              </a:rPr>
              <a:t>Li</a:t>
            </a:r>
            <a:r>
              <a:rPr lang="en-US" sz="2400" baseline="30000" dirty="0" smtClean="0">
                <a:solidFill>
                  <a:schemeClr val="bg1"/>
                </a:solidFill>
              </a:rPr>
              <a:t>6</a:t>
            </a:r>
            <a:endParaRPr lang="en-US" sz="2400" baseline="30000" dirty="0">
              <a:solidFill>
                <a:schemeClr val="bg1"/>
              </a:solidFill>
            </a:endParaRPr>
          </a:p>
        </p:txBody>
      </p:sp>
      <p:sp>
        <p:nvSpPr>
          <p:cNvPr id="11" name="Oval 10"/>
          <p:cNvSpPr/>
          <p:nvPr/>
        </p:nvSpPr>
        <p:spPr>
          <a:xfrm>
            <a:off x="7392926" y="1981200"/>
            <a:ext cx="152400" cy="1524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09604" y="3013363"/>
            <a:ext cx="184731" cy="369332"/>
          </a:xfrm>
          <a:prstGeom prst="rect">
            <a:avLst/>
          </a:prstGeom>
          <a:noFill/>
        </p:spPr>
        <p:txBody>
          <a:bodyPr wrap="none" rtlCol="0">
            <a:spAutoFit/>
          </a:bodyPr>
          <a:lstStyle/>
          <a:p>
            <a:endParaRPr lang="en-US" dirty="0"/>
          </a:p>
        </p:txBody>
      </p:sp>
      <p:sp>
        <p:nvSpPr>
          <p:cNvPr id="26" name="TextBox 25"/>
          <p:cNvSpPr txBox="1"/>
          <p:nvPr/>
        </p:nvSpPr>
        <p:spPr>
          <a:xfrm>
            <a:off x="8246172" y="3362980"/>
            <a:ext cx="593028" cy="523220"/>
          </a:xfrm>
          <a:prstGeom prst="rect">
            <a:avLst/>
          </a:prstGeom>
          <a:noFill/>
        </p:spPr>
        <p:txBody>
          <a:bodyPr wrap="square" rtlCol="0">
            <a:spAutoFit/>
          </a:bodyPr>
          <a:lstStyle/>
          <a:p>
            <a:r>
              <a:rPr lang="en-US" sz="2800" dirty="0" smtClean="0">
                <a:solidFill>
                  <a:schemeClr val="accent1">
                    <a:lumMod val="20000"/>
                    <a:lumOff val="80000"/>
                  </a:schemeClr>
                </a:solidFill>
              </a:rPr>
              <a:t>e</a:t>
            </a:r>
            <a:r>
              <a:rPr lang="en-US" sz="2800" baseline="30000" dirty="0" smtClean="0">
                <a:solidFill>
                  <a:schemeClr val="accent1">
                    <a:lumMod val="20000"/>
                    <a:lumOff val="80000"/>
                  </a:schemeClr>
                </a:solidFill>
              </a:rPr>
              <a:t>-</a:t>
            </a:r>
            <a:endParaRPr lang="en-US" sz="2800" baseline="30000" dirty="0">
              <a:solidFill>
                <a:schemeClr val="accent1">
                  <a:lumMod val="20000"/>
                  <a:lumOff val="80000"/>
                </a:schemeClr>
              </a:solidFill>
            </a:endParaRPr>
          </a:p>
        </p:txBody>
      </p:sp>
      <p:sp>
        <p:nvSpPr>
          <p:cNvPr id="28" name="Rectangle 3"/>
          <p:cNvSpPr txBox="1">
            <a:spLocks noChangeArrowheads="1"/>
          </p:cNvSpPr>
          <p:nvPr/>
        </p:nvSpPr>
        <p:spPr>
          <a:xfrm>
            <a:off x="152400" y="838201"/>
            <a:ext cx="4343400" cy="2286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CCFFCC"/>
                </a:solidFill>
              </a14:hiddenFill>
            </a:ext>
          </a:extLst>
        </p:spPr>
        <p:txBody>
          <a:bodyPr/>
          <a:lst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ct val="35000"/>
              </a:spcBef>
              <a:buNone/>
            </a:pPr>
            <a:r>
              <a:rPr lang="en-US" dirty="0" smtClean="0">
                <a:sym typeface="Wingdings" pitchFamily="2" charset="2"/>
              </a:rPr>
              <a:t>In </a:t>
            </a:r>
            <a:r>
              <a:rPr lang="en-US" dirty="0" err="1" smtClean="0">
                <a:latin typeface="Symbol" pitchFamily="18" charset="2"/>
                <a:sym typeface="Wingdings" pitchFamily="2" charset="2"/>
              </a:rPr>
              <a:t>m</a:t>
            </a:r>
            <a:r>
              <a:rPr lang="en-US" baseline="30000" dirty="0" err="1" smtClean="0">
                <a:sym typeface="Wingdings" pitchFamily="2" charset="2"/>
              </a:rPr>
              <a:t>-</a:t>
            </a:r>
            <a:r>
              <a:rPr lang="en-US" dirty="0" err="1" smtClean="0">
                <a:sym typeface="Wingdings" pitchFamily="2" charset="2"/>
              </a:rPr>
              <a:t>N</a:t>
            </a:r>
            <a:r>
              <a:rPr lang="en-US" dirty="0" err="1" smtClean="0">
                <a:latin typeface="Century Gothic" pitchFamily="34" charset="0"/>
                <a:sym typeface="Wingdings" pitchFamily="2" charset="2"/>
              </a:rPr>
              <a:t>→</a:t>
            </a:r>
            <a:r>
              <a:rPr lang="en-US" dirty="0" err="1" smtClean="0">
                <a:sym typeface="Wingdings" pitchFamily="2" charset="2"/>
              </a:rPr>
              <a:t>e</a:t>
            </a:r>
            <a:r>
              <a:rPr lang="en-US" baseline="30000" dirty="0" err="1" smtClean="0">
                <a:sym typeface="Wingdings" pitchFamily="2" charset="2"/>
              </a:rPr>
              <a:t>-</a:t>
            </a:r>
            <a:r>
              <a:rPr lang="en-US" dirty="0" err="1" smtClean="0">
                <a:sym typeface="Wingdings" pitchFamily="2" charset="2"/>
              </a:rPr>
              <a:t>N</a:t>
            </a:r>
            <a:r>
              <a:rPr lang="en-US" dirty="0" smtClean="0">
                <a:sym typeface="Wingdings" pitchFamily="2" charset="2"/>
              </a:rPr>
              <a:t> the </a:t>
            </a:r>
            <a:r>
              <a:rPr lang="en-US" dirty="0" err="1" smtClean="0">
                <a:sym typeface="Wingdings" pitchFamily="2" charset="2"/>
              </a:rPr>
              <a:t>muon</a:t>
            </a:r>
            <a:r>
              <a:rPr lang="en-US" dirty="0" smtClean="0">
                <a:sym typeface="Wingdings" pitchFamily="2" charset="2"/>
              </a:rPr>
              <a:t> coherently interacts with nucleus leaving it in ground state</a:t>
            </a:r>
          </a:p>
          <a:p>
            <a:pPr marL="457200" lvl="1" indent="-222250">
              <a:lnSpc>
                <a:spcPct val="90000"/>
              </a:lnSpc>
              <a:spcBef>
                <a:spcPct val="35000"/>
              </a:spcBef>
            </a:pPr>
            <a:r>
              <a:rPr lang="en-US" dirty="0" smtClean="0">
                <a:sym typeface="Wingdings" pitchFamily="2" charset="2"/>
              </a:rPr>
              <a:t>signature single isolated electron</a:t>
            </a:r>
          </a:p>
          <a:p>
            <a:pPr marL="457200" lvl="1" indent="-222250">
              <a:lnSpc>
                <a:spcPct val="90000"/>
              </a:lnSpc>
              <a:spcBef>
                <a:spcPct val="35000"/>
              </a:spcBef>
            </a:pPr>
            <a:r>
              <a:rPr lang="en-US" dirty="0" smtClean="0">
                <a:sym typeface="Wingdings" pitchFamily="2" charset="2"/>
              </a:rPr>
              <a:t>Electron energy given by the rest mass of the </a:t>
            </a:r>
            <a:r>
              <a:rPr lang="en-US" dirty="0" err="1" smtClean="0">
                <a:sym typeface="Wingdings" pitchFamily="2" charset="2"/>
              </a:rPr>
              <a:t>muon</a:t>
            </a:r>
            <a:r>
              <a:rPr lang="en-US" dirty="0" smtClean="0">
                <a:sym typeface="Wingdings" pitchFamily="2" charset="2"/>
              </a:rPr>
              <a:t> minus the nucleus recoil energy and the binding energy:</a:t>
            </a:r>
          </a:p>
          <a:p>
            <a:pPr marL="452438" lvl="1" indent="0">
              <a:lnSpc>
                <a:spcPct val="90000"/>
              </a:lnSpc>
              <a:spcBef>
                <a:spcPct val="35000"/>
              </a:spcBef>
              <a:buNone/>
            </a:pPr>
            <a:r>
              <a:rPr lang="en-US" dirty="0" err="1" smtClean="0">
                <a:solidFill>
                  <a:srgbClr val="FFFF00"/>
                </a:solidFill>
                <a:sym typeface="Wingdings" pitchFamily="2" charset="2"/>
              </a:rPr>
              <a:t>E</a:t>
            </a:r>
            <a:r>
              <a:rPr lang="en-US" baseline="-25000" dirty="0" err="1" smtClean="0">
                <a:solidFill>
                  <a:srgbClr val="FFFF00"/>
                </a:solidFill>
                <a:sym typeface="Wingdings" pitchFamily="2" charset="2"/>
              </a:rPr>
              <a:t>e</a:t>
            </a:r>
            <a:r>
              <a:rPr lang="en-US" dirty="0" smtClean="0">
                <a:solidFill>
                  <a:srgbClr val="FFFF00"/>
                </a:solidFill>
                <a:sym typeface="Wingdings" pitchFamily="2" charset="2"/>
              </a:rPr>
              <a:t> = m</a:t>
            </a:r>
            <a:r>
              <a:rPr lang="en-US" baseline="-25000" dirty="0" smtClean="0">
                <a:solidFill>
                  <a:srgbClr val="FFFF00"/>
                </a:solidFill>
                <a:latin typeface="Symbol" pitchFamily="18" charset="2"/>
                <a:sym typeface="Wingdings" pitchFamily="2" charset="2"/>
              </a:rPr>
              <a:t>m</a:t>
            </a:r>
            <a:r>
              <a:rPr lang="en-US" dirty="0" smtClean="0">
                <a:solidFill>
                  <a:srgbClr val="FFFF00"/>
                </a:solidFill>
                <a:sym typeface="Wingdings" pitchFamily="2" charset="2"/>
              </a:rPr>
              <a:t> – E</a:t>
            </a:r>
            <a:r>
              <a:rPr lang="en-US" baseline="-25000" dirty="0" smtClean="0">
                <a:solidFill>
                  <a:srgbClr val="FFFF00"/>
                </a:solidFill>
                <a:sym typeface="Wingdings" pitchFamily="2" charset="2"/>
              </a:rPr>
              <a:t>NR</a:t>
            </a:r>
            <a:r>
              <a:rPr lang="en-US" dirty="0" smtClean="0">
                <a:solidFill>
                  <a:srgbClr val="FFFF00"/>
                </a:solidFill>
                <a:sym typeface="Wingdings" pitchFamily="2" charset="2"/>
              </a:rPr>
              <a:t> - </a:t>
            </a:r>
            <a:r>
              <a:rPr lang="en-US" dirty="0" err="1" smtClean="0">
                <a:solidFill>
                  <a:srgbClr val="FFFF00"/>
                </a:solidFill>
                <a:sym typeface="Wingdings" pitchFamily="2" charset="2"/>
              </a:rPr>
              <a:t>E</a:t>
            </a:r>
            <a:r>
              <a:rPr lang="en-US" baseline="-25000" dirty="0" err="1" smtClean="0">
                <a:solidFill>
                  <a:srgbClr val="FFFF00"/>
                </a:solidFill>
                <a:sym typeface="Wingdings" pitchFamily="2" charset="2"/>
              </a:rPr>
              <a:t>b</a:t>
            </a:r>
            <a:r>
              <a:rPr lang="en-US" dirty="0" smtClean="0">
                <a:solidFill>
                  <a:srgbClr val="FFFF00"/>
                </a:solidFill>
                <a:sym typeface="Wingdings" pitchFamily="2" charset="2"/>
              </a:rPr>
              <a:t> ~ 104.97 MeV (Al)</a:t>
            </a:r>
            <a:endParaRPr lang="en-US" dirty="0">
              <a:solidFill>
                <a:srgbClr val="FFFF00"/>
              </a:solidFill>
              <a:sym typeface="Wingdings" pitchFamily="2" charset="2"/>
            </a:endParaRPr>
          </a:p>
        </p:txBody>
      </p:sp>
      <p:sp>
        <p:nvSpPr>
          <p:cNvPr id="31" name="Rectangle 7"/>
          <p:cNvSpPr>
            <a:spLocks noChangeArrowheads="1"/>
          </p:cNvSpPr>
          <p:nvPr/>
        </p:nvSpPr>
        <p:spPr bwMode="auto">
          <a:xfrm>
            <a:off x="4922838" y="4419600"/>
            <a:ext cx="3535362" cy="1600200"/>
          </a:xfrm>
          <a:prstGeom prst="rect">
            <a:avLst/>
          </a:prstGeom>
          <a:solidFill>
            <a:srgbClr val="92D050"/>
          </a:solidFill>
          <a:ln w="38100" algn="ctr">
            <a:solidFill>
              <a:srgbClr val="FF0000"/>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2" name="Object 8"/>
          <p:cNvGraphicFramePr>
            <a:graphicFrameLocks noChangeAspect="1"/>
          </p:cNvGraphicFramePr>
          <p:nvPr>
            <p:extLst>
              <p:ext uri="{D42A27DB-BD31-4B8C-83A1-F6EECF244321}">
                <p14:modId xmlns:p14="http://schemas.microsoft.com/office/powerpoint/2010/main" val="3098045675"/>
              </p:ext>
            </p:extLst>
          </p:nvPr>
        </p:nvGraphicFramePr>
        <p:xfrm>
          <a:off x="5153025" y="4419600"/>
          <a:ext cx="2970212" cy="1035050"/>
        </p:xfrm>
        <a:graphic>
          <a:graphicData uri="http://schemas.openxmlformats.org/presentationml/2006/ole">
            <mc:AlternateContent xmlns:mc="http://schemas.openxmlformats.org/markup-compatibility/2006">
              <mc:Choice xmlns:v="urn:schemas-microsoft-com:vml" Requires="v">
                <p:oleObj spid="_x0000_s14383" name="Equation" r:id="rId4" imgW="1384200" imgH="482400" progId="Equation.DSMT4">
                  <p:embed/>
                </p:oleObj>
              </mc:Choice>
              <mc:Fallback>
                <p:oleObj name="Equation" r:id="rId4" imgW="1384200" imgH="4824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3025" y="4419600"/>
                        <a:ext cx="2970212" cy="1035050"/>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38100" cap="flat" cmpd="sng" algn="ctr">
                            <a:solidFill>
                              <a:srgbClr val="FF0000"/>
                            </a:solidFill>
                            <a:prstDash val="solid"/>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 name="Text Box 9"/>
          <p:cNvSpPr txBox="1">
            <a:spLocks noChangeArrowheads="1"/>
          </p:cNvSpPr>
          <p:nvPr/>
        </p:nvSpPr>
        <p:spPr bwMode="auto">
          <a:xfrm>
            <a:off x="5014119" y="5334000"/>
            <a:ext cx="3384550" cy="646331"/>
          </a:xfrm>
          <a:prstGeom prst="rect">
            <a:avLst/>
          </a:prstGeom>
          <a:solidFill>
            <a:srgbClr val="92D050"/>
          </a:solidFill>
          <a:ln>
            <a:noFill/>
          </a:ln>
          <a:effectLst/>
          <a:extLst>
            <a:ext uri="{91240B29-F687-4F45-9708-019B960494DF}">
              <a14:hiddenLine xmlns:a14="http://schemas.microsoft.com/office/drawing/2010/main" w="38100" algn="ctr">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dirty="0">
                <a:solidFill>
                  <a:srgbClr val="FF0000"/>
                </a:solidFill>
              </a:rPr>
              <a:t>Measure ratio of conversion rate to capture </a:t>
            </a:r>
            <a:r>
              <a:rPr lang="en-US" dirty="0" smtClean="0">
                <a:solidFill>
                  <a:srgbClr val="FF0000"/>
                </a:solidFill>
              </a:rPr>
              <a:t>rate</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3276600"/>
            <a:ext cx="4097318" cy="3200400"/>
          </a:xfrm>
          <a:prstGeom prst="rect">
            <a:avLst/>
          </a:prstGeom>
        </p:spPr>
      </p:pic>
    </p:spTree>
    <p:extLst>
      <p:ext uri="{BB962C8B-B14F-4D97-AF65-F5344CB8AC3E}">
        <p14:creationId xmlns:p14="http://schemas.microsoft.com/office/powerpoint/2010/main" val="139614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path" presetSubtype="0" repeatCount="indefinite" fill="hold" grpId="1" nodeType="afterEffect">
                                  <p:stCondLst>
                                    <p:cond delay="0"/>
                                  </p:stCondLst>
                                  <p:endCondLst>
                                    <p:cond evt="onNext" delay="0">
                                      <p:tgtEl>
                                        <p:sldTgt/>
                                      </p:tgtEl>
                                    </p:cond>
                                  </p:endCondLst>
                                  <p:childTnLst>
                                    <p:animMotion origin="layout" path="M 3.33333E-6 -2.22222E-6 C 0.03211 -2.22222E-6 0.05833 0.02963 0.05833 0.06621 C 0.05833 0.10278 0.03211 0.13264 3.33333E-6 0.13264 C -0.03229 0.13264 -0.05834 0.10278 -0.05834 0.06621 C -0.05834 0.02963 -0.03229 -2.22222E-6 3.33333E-6 -2.22222E-6 Z " pathEditMode="relative" rAng="0" ptsTypes="fffff">
                                      <p:cBhvr>
                                        <p:cTn id="9" dur="1000" fill="hold"/>
                                        <p:tgtEl>
                                          <p:spTgt spid="10"/>
                                        </p:tgtEl>
                                        <p:attrNameLst>
                                          <p:attrName>ppt_x</p:attrName>
                                          <p:attrName>ppt_y</p:attrName>
                                        </p:attrNameLst>
                                      </p:cBhvr>
                                      <p:rCtr x="0" y="6620"/>
                                    </p:animMotion>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42" presetClass="path" presetSubtype="0" fill="hold" grpId="1" nodeType="withEffect">
                                  <p:stCondLst>
                                    <p:cond delay="0"/>
                                  </p:stCondLst>
                                  <p:childTnLst>
                                    <p:animMotion origin="layout" path="M -2.77778E-7 5.55112E-17 L 0.09149 0.2 " pathEditMode="relative" rAng="0" ptsTypes="AA">
                                      <p:cBhvr>
                                        <p:cTn id="15" dur="1000" fill="hold"/>
                                        <p:tgtEl>
                                          <p:spTgt spid="11"/>
                                        </p:tgtEl>
                                        <p:attrNameLst>
                                          <p:attrName>ppt_x</p:attrName>
                                          <p:attrName>ppt_y</p:attrName>
                                        </p:attrNameLst>
                                      </p:cBhvr>
                                      <p:rCtr x="4566" y="10000"/>
                                    </p:animMotion>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26" grpId="0"/>
      <p:bldP spid="31" grpId="0" animBg="1"/>
      <p:bldP spid="3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r>
              <a:rPr lang="en-US" smtClean="0"/>
              <a:t>BCVSPIN:  Rare Decays at Fermilab</a:t>
            </a:r>
            <a:endParaRPr lang="en-US" baseline="30000"/>
          </a:p>
        </p:txBody>
      </p:sp>
      <p:sp>
        <p:nvSpPr>
          <p:cNvPr id="529410" name="Rectangle 2"/>
          <p:cNvSpPr>
            <a:spLocks noGrp="1" noRot="1" noChangeArrowheads="1"/>
          </p:cNvSpPr>
          <p:nvPr>
            <p:ph type="title"/>
          </p:nvPr>
        </p:nvSpPr>
        <p:spPr/>
        <p:txBody>
          <a:bodyPr/>
          <a:lstStyle/>
          <a:p>
            <a:r>
              <a:rPr lang="en-US"/>
              <a:t>Bunched Beam Technique Needed</a:t>
            </a:r>
          </a:p>
        </p:txBody>
      </p:sp>
      <p:sp>
        <p:nvSpPr>
          <p:cNvPr id="529412" name="Text Box 4"/>
          <p:cNvSpPr txBox="1">
            <a:spLocks noChangeArrowheads="1"/>
          </p:cNvSpPr>
          <p:nvPr/>
        </p:nvSpPr>
        <p:spPr bwMode="auto">
          <a:xfrm>
            <a:off x="4591050" y="968375"/>
            <a:ext cx="4430713" cy="156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lgn="l">
              <a:defRPr>
                <a:solidFill>
                  <a:schemeClr val="tx1"/>
                </a:solidFill>
                <a:latin typeface="Arial" pitchFamily="34" charset="0"/>
              </a:defRPr>
            </a:lvl1pPr>
            <a:lvl2pPr marL="1150938" indent="-342900" algn="l">
              <a:defRPr>
                <a:solidFill>
                  <a:schemeClr val="tx1"/>
                </a:solidFill>
                <a:latin typeface="Arial" pitchFamily="34" charset="0"/>
              </a:defRPr>
            </a:lvl2pPr>
            <a:lvl3pPr marL="1608138" indent="-342900" algn="l">
              <a:defRPr>
                <a:solidFill>
                  <a:schemeClr val="tx1"/>
                </a:solidFill>
                <a:latin typeface="Arial" pitchFamily="34" charset="0"/>
              </a:defRPr>
            </a:lvl3pPr>
            <a:lvl4pPr marL="2065338" indent="-342900" algn="l">
              <a:defRPr>
                <a:solidFill>
                  <a:schemeClr val="tx1"/>
                </a:solidFill>
                <a:latin typeface="Arial" pitchFamily="34" charset="0"/>
              </a:defRPr>
            </a:lvl4pPr>
            <a:lvl5pPr marL="2522538" indent="-342900" algn="l">
              <a:defRPr>
                <a:solidFill>
                  <a:schemeClr val="tx1"/>
                </a:solidFill>
                <a:latin typeface="Arial" pitchFamily="34" charset="0"/>
              </a:defRPr>
            </a:lvl5pPr>
            <a:lvl6pPr marL="2979738" indent="-342900" fontAlgn="base">
              <a:spcBef>
                <a:spcPct val="0"/>
              </a:spcBef>
              <a:spcAft>
                <a:spcPct val="0"/>
              </a:spcAft>
              <a:defRPr>
                <a:solidFill>
                  <a:schemeClr val="tx1"/>
                </a:solidFill>
                <a:latin typeface="Arial" pitchFamily="34" charset="0"/>
              </a:defRPr>
            </a:lvl6pPr>
            <a:lvl7pPr marL="3436938" indent="-342900" fontAlgn="base">
              <a:spcBef>
                <a:spcPct val="0"/>
              </a:spcBef>
              <a:spcAft>
                <a:spcPct val="0"/>
              </a:spcAft>
              <a:defRPr>
                <a:solidFill>
                  <a:schemeClr val="tx1"/>
                </a:solidFill>
                <a:latin typeface="Arial" pitchFamily="34" charset="0"/>
              </a:defRPr>
            </a:lvl7pPr>
            <a:lvl8pPr marL="3894138" indent="-342900" fontAlgn="base">
              <a:spcBef>
                <a:spcPct val="0"/>
              </a:spcBef>
              <a:spcAft>
                <a:spcPct val="0"/>
              </a:spcAft>
              <a:defRPr>
                <a:solidFill>
                  <a:schemeClr val="tx1"/>
                </a:solidFill>
                <a:latin typeface="Arial" pitchFamily="34" charset="0"/>
              </a:defRPr>
            </a:lvl8pPr>
            <a:lvl9pPr marL="4351338" indent="-342900" fontAlgn="base">
              <a:spcBef>
                <a:spcPct val="0"/>
              </a:spcBef>
              <a:spcAft>
                <a:spcPct val="0"/>
              </a:spcAft>
              <a:defRPr>
                <a:solidFill>
                  <a:schemeClr val="tx1"/>
                </a:solidFill>
                <a:latin typeface="Arial" pitchFamily="34" charset="0"/>
              </a:defRPr>
            </a:lvl9pPr>
          </a:lstStyle>
          <a:p>
            <a:pPr eaLnBrk="1" hangingPunct="1">
              <a:lnSpc>
                <a:spcPct val="90000"/>
              </a:lnSpc>
              <a:spcBef>
                <a:spcPct val="40000"/>
              </a:spcBef>
              <a:buFontTx/>
              <a:buChar char="•"/>
            </a:pPr>
            <a:r>
              <a:rPr lang="en-US" sz="1800" dirty="0">
                <a:solidFill>
                  <a:schemeClr val="bg1"/>
                </a:solidFill>
                <a:latin typeface="+mn-lt"/>
              </a:rPr>
              <a:t>Rate too high for continuous beam:  need bunched </a:t>
            </a:r>
            <a:r>
              <a:rPr lang="en-US" sz="1800" dirty="0" err="1">
                <a:solidFill>
                  <a:schemeClr val="bg1"/>
                </a:solidFill>
                <a:latin typeface="+mn-lt"/>
              </a:rPr>
              <a:t>muon</a:t>
            </a:r>
            <a:r>
              <a:rPr lang="en-US" sz="1800" dirty="0">
                <a:solidFill>
                  <a:schemeClr val="bg1"/>
                </a:solidFill>
                <a:latin typeface="+mn-lt"/>
              </a:rPr>
              <a:t> beam: 50x10</a:t>
            </a:r>
            <a:r>
              <a:rPr lang="en-US" sz="1800" baseline="30000" dirty="0">
                <a:solidFill>
                  <a:schemeClr val="bg1"/>
                </a:solidFill>
                <a:latin typeface="+mn-lt"/>
              </a:rPr>
              <a:t>9 </a:t>
            </a:r>
            <a:r>
              <a:rPr lang="en-US" sz="1800" dirty="0">
                <a:solidFill>
                  <a:schemeClr val="bg1"/>
                </a:solidFill>
                <a:latin typeface="Symbol" pitchFamily="18" charset="2"/>
              </a:rPr>
              <a:t>m</a:t>
            </a:r>
            <a:r>
              <a:rPr lang="en-US" sz="1800" dirty="0">
                <a:solidFill>
                  <a:schemeClr val="bg1"/>
                </a:solidFill>
                <a:latin typeface="+mn-lt"/>
              </a:rPr>
              <a:t>/s</a:t>
            </a:r>
          </a:p>
          <a:p>
            <a:pPr eaLnBrk="1" hangingPunct="1">
              <a:lnSpc>
                <a:spcPct val="90000"/>
              </a:lnSpc>
              <a:spcBef>
                <a:spcPct val="40000"/>
              </a:spcBef>
              <a:buFontTx/>
              <a:buChar char="•"/>
            </a:pPr>
            <a:r>
              <a:rPr lang="en-US" sz="1800" dirty="0">
                <a:solidFill>
                  <a:schemeClr val="bg1"/>
                </a:solidFill>
                <a:latin typeface="+mn-lt"/>
              </a:rPr>
              <a:t>Need </a:t>
            </a:r>
            <a:r>
              <a:rPr lang="en-US" dirty="0" smtClean="0">
                <a:solidFill>
                  <a:schemeClr val="bg1"/>
                </a:solidFill>
                <a:latin typeface="+mn-lt"/>
              </a:rPr>
              <a:t>gate</a:t>
            </a:r>
            <a:r>
              <a:rPr lang="en-US" sz="1800" dirty="0" smtClean="0">
                <a:solidFill>
                  <a:schemeClr val="bg1"/>
                </a:solidFill>
                <a:latin typeface="+mn-lt"/>
              </a:rPr>
              <a:t> </a:t>
            </a:r>
            <a:r>
              <a:rPr lang="en-US" sz="1800" dirty="0">
                <a:solidFill>
                  <a:schemeClr val="bg1"/>
                </a:solidFill>
                <a:latin typeface="+mn-lt"/>
              </a:rPr>
              <a:t>off detector for ~ </a:t>
            </a:r>
            <a:r>
              <a:rPr lang="en-US" sz="1800" dirty="0" err="1">
                <a:solidFill>
                  <a:schemeClr val="bg1"/>
                </a:solidFill>
                <a:latin typeface="+mn-lt"/>
              </a:rPr>
              <a:t>t</a:t>
            </a:r>
            <a:r>
              <a:rPr lang="en-US" sz="1800" baseline="-25000" dirty="0" err="1">
                <a:solidFill>
                  <a:schemeClr val="bg1"/>
                </a:solidFill>
                <a:latin typeface="+mn-lt"/>
              </a:rPr>
              <a:t>mN</a:t>
            </a:r>
            <a:r>
              <a:rPr lang="en-US" sz="1800" dirty="0">
                <a:solidFill>
                  <a:schemeClr val="bg1"/>
                </a:solidFill>
                <a:latin typeface="+mn-lt"/>
              </a:rPr>
              <a:t> (~800 ns) while bad stuff (</a:t>
            </a:r>
            <a:r>
              <a:rPr lang="en-US" sz="1800" dirty="0" err="1">
                <a:solidFill>
                  <a:schemeClr val="bg1"/>
                </a:solidFill>
                <a:latin typeface="+mn-lt"/>
              </a:rPr>
              <a:t>pions</a:t>
            </a:r>
            <a:r>
              <a:rPr lang="en-US" sz="1800" dirty="0">
                <a:solidFill>
                  <a:schemeClr val="bg1"/>
                </a:solidFill>
                <a:latin typeface="+mn-lt"/>
              </a:rPr>
              <a:t>, electrons) is around</a:t>
            </a:r>
          </a:p>
          <a:p>
            <a:pPr eaLnBrk="1" hangingPunct="1">
              <a:lnSpc>
                <a:spcPct val="90000"/>
              </a:lnSpc>
              <a:spcBef>
                <a:spcPct val="40000"/>
              </a:spcBef>
              <a:buFontTx/>
              <a:buChar char="•"/>
            </a:pPr>
            <a:r>
              <a:rPr lang="en-US" sz="1800" dirty="0">
                <a:solidFill>
                  <a:schemeClr val="bg1"/>
                </a:solidFill>
                <a:latin typeface="+mn-lt"/>
              </a:rPr>
              <a:t>Need &lt; </a:t>
            </a:r>
            <a:r>
              <a:rPr lang="en-US" sz="1800" dirty="0" smtClean="0">
                <a:solidFill>
                  <a:schemeClr val="bg1"/>
                </a:solidFill>
                <a:latin typeface="+mn-lt"/>
              </a:rPr>
              <a:t>10</a:t>
            </a:r>
            <a:r>
              <a:rPr lang="en-US" sz="1800" baseline="30000" dirty="0" smtClean="0">
                <a:solidFill>
                  <a:schemeClr val="bg1"/>
                </a:solidFill>
                <a:latin typeface="+mn-lt"/>
              </a:rPr>
              <a:t>-10</a:t>
            </a:r>
            <a:r>
              <a:rPr lang="en-US" sz="1800" dirty="0" smtClean="0">
                <a:solidFill>
                  <a:schemeClr val="bg1"/>
                </a:solidFill>
                <a:latin typeface="+mn-lt"/>
              </a:rPr>
              <a:t> </a:t>
            </a:r>
            <a:r>
              <a:rPr lang="en-US" sz="1800" dirty="0" err="1">
                <a:solidFill>
                  <a:schemeClr val="bg1"/>
                </a:solidFill>
                <a:latin typeface="+mn-lt"/>
              </a:rPr>
              <a:t>interbunch</a:t>
            </a:r>
            <a:r>
              <a:rPr lang="en-US" sz="1800" dirty="0">
                <a:solidFill>
                  <a:schemeClr val="bg1"/>
                </a:solidFill>
                <a:latin typeface="+mn-lt"/>
              </a:rPr>
              <a:t> contamination</a:t>
            </a:r>
          </a:p>
        </p:txBody>
      </p:sp>
      <p:pic>
        <p:nvPicPr>
          <p:cNvPr id="529413" name="Picture 5" descr="beam_bun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613" y="4071938"/>
            <a:ext cx="503237" cy="366712"/>
          </a:xfrm>
          <a:prstGeom prst="rect">
            <a:avLst/>
          </a:prstGeom>
          <a:noFill/>
          <a:extLst>
            <a:ext uri="{909E8E84-426E-40DD-AFC4-6F175D3DCCD1}">
              <a14:hiddenFill xmlns:a14="http://schemas.microsoft.com/office/drawing/2010/main">
                <a:solidFill>
                  <a:srgbClr val="FFFFFF"/>
                </a:solidFill>
              </a14:hiddenFill>
            </a:ext>
          </a:extLst>
        </p:spPr>
      </p:pic>
      <p:sp>
        <p:nvSpPr>
          <p:cNvPr id="529414" name="Rectangle 6"/>
          <p:cNvSpPr>
            <a:spLocks noChangeArrowheads="1"/>
          </p:cNvSpPr>
          <p:nvPr/>
        </p:nvSpPr>
        <p:spPr bwMode="auto">
          <a:xfrm>
            <a:off x="2709863" y="3341688"/>
            <a:ext cx="153987" cy="1919287"/>
          </a:xfrm>
          <a:prstGeom prst="rect">
            <a:avLst/>
          </a:prstGeom>
          <a:solidFill>
            <a:srgbClr val="C0C0C0"/>
          </a:solidFill>
          <a:ln>
            <a:noFill/>
          </a:ln>
          <a:effectLst/>
          <a:extLst>
            <a:ext uri="{91240B29-F687-4F45-9708-019B960494DF}">
              <a14:hiddenLine xmlns:a14="http://schemas.microsoft.com/office/drawing/2010/main" w="381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29415" name="Picture 7" descr="beam_sing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5738" y="4148138"/>
            <a:ext cx="119062" cy="119062"/>
          </a:xfrm>
          <a:prstGeom prst="rect">
            <a:avLst/>
          </a:prstGeom>
          <a:noFill/>
          <a:extLst>
            <a:ext uri="{909E8E84-426E-40DD-AFC4-6F175D3DCCD1}">
              <a14:hiddenFill xmlns:a14="http://schemas.microsoft.com/office/drawing/2010/main">
                <a:solidFill>
                  <a:srgbClr val="FFFFFF"/>
                </a:solidFill>
              </a14:hiddenFill>
            </a:ext>
          </a:extLst>
        </p:spPr>
      </p:pic>
      <p:pic>
        <p:nvPicPr>
          <p:cNvPr id="529416" name="Picture 8" descr="beam_sing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5738" y="4148138"/>
            <a:ext cx="119062" cy="119062"/>
          </a:xfrm>
          <a:prstGeom prst="rect">
            <a:avLst/>
          </a:prstGeom>
          <a:noFill/>
          <a:extLst>
            <a:ext uri="{909E8E84-426E-40DD-AFC4-6F175D3DCCD1}">
              <a14:hiddenFill xmlns:a14="http://schemas.microsoft.com/office/drawing/2010/main">
                <a:solidFill>
                  <a:srgbClr val="FFFFFF"/>
                </a:solidFill>
              </a14:hiddenFill>
            </a:ext>
          </a:extLst>
        </p:spPr>
      </p:pic>
      <p:pic>
        <p:nvPicPr>
          <p:cNvPr id="529417" name="Picture 9" descr="beam_single_blu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4150" y="4151313"/>
            <a:ext cx="119063" cy="119062"/>
          </a:xfrm>
          <a:prstGeom prst="rect">
            <a:avLst/>
          </a:prstGeom>
          <a:noFill/>
          <a:extLst>
            <a:ext uri="{909E8E84-426E-40DD-AFC4-6F175D3DCCD1}">
              <a14:hiddenFill xmlns:a14="http://schemas.microsoft.com/office/drawing/2010/main">
                <a:solidFill>
                  <a:srgbClr val="FFFFFF"/>
                </a:solidFill>
              </a14:hiddenFill>
            </a:ext>
          </a:extLst>
        </p:spPr>
      </p:pic>
      <p:pic>
        <p:nvPicPr>
          <p:cNvPr id="529419" name="Picture 11" descr="beam_single_r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2563" y="4148138"/>
            <a:ext cx="119062" cy="119062"/>
          </a:xfrm>
          <a:prstGeom prst="rect">
            <a:avLst/>
          </a:prstGeom>
          <a:noFill/>
          <a:extLst>
            <a:ext uri="{909E8E84-426E-40DD-AFC4-6F175D3DCCD1}">
              <a14:hiddenFill xmlns:a14="http://schemas.microsoft.com/office/drawing/2010/main">
                <a:solidFill>
                  <a:srgbClr val="FFFFFF"/>
                </a:solidFill>
              </a14:hiddenFill>
            </a:ext>
          </a:extLst>
        </p:spPr>
      </p:pic>
      <p:pic>
        <p:nvPicPr>
          <p:cNvPr id="529420" name="Picture 12" descr="beam_single_r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5738" y="4302125"/>
            <a:ext cx="119062" cy="119063"/>
          </a:xfrm>
          <a:prstGeom prst="rect">
            <a:avLst/>
          </a:prstGeom>
          <a:noFill/>
          <a:extLst>
            <a:ext uri="{909E8E84-426E-40DD-AFC4-6F175D3DCCD1}">
              <a14:hiddenFill xmlns:a14="http://schemas.microsoft.com/office/drawing/2010/main">
                <a:solidFill>
                  <a:srgbClr val="FFFFFF"/>
                </a:solidFill>
              </a14:hiddenFill>
            </a:ext>
          </a:extLst>
        </p:spPr>
      </p:pic>
      <p:pic>
        <p:nvPicPr>
          <p:cNvPr id="529421" name="Picture 13" descr="beam_single_blu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5738" y="4302125"/>
            <a:ext cx="119062" cy="119063"/>
          </a:xfrm>
          <a:prstGeom prst="rect">
            <a:avLst/>
          </a:prstGeom>
          <a:noFill/>
          <a:extLst>
            <a:ext uri="{909E8E84-426E-40DD-AFC4-6F175D3DCCD1}">
              <a14:hiddenFill xmlns:a14="http://schemas.microsoft.com/office/drawing/2010/main">
                <a:solidFill>
                  <a:srgbClr val="FFFFFF"/>
                </a:solidFill>
              </a14:hiddenFill>
            </a:ext>
          </a:extLst>
        </p:spPr>
      </p:pic>
      <p:pic>
        <p:nvPicPr>
          <p:cNvPr id="529422" name="Picture 14" descr="beam_single_blu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913" y="4438650"/>
            <a:ext cx="119062" cy="119063"/>
          </a:xfrm>
          <a:prstGeom prst="rect">
            <a:avLst/>
          </a:prstGeom>
          <a:noFill/>
          <a:extLst>
            <a:ext uri="{909E8E84-426E-40DD-AFC4-6F175D3DCCD1}">
              <a14:hiddenFill xmlns:a14="http://schemas.microsoft.com/office/drawing/2010/main">
                <a:solidFill>
                  <a:srgbClr val="FFFFFF"/>
                </a:solidFill>
              </a14:hiddenFill>
            </a:ext>
          </a:extLst>
        </p:spPr>
      </p:pic>
      <p:sp>
        <p:nvSpPr>
          <p:cNvPr id="529423" name="Text Box 15"/>
          <p:cNvSpPr txBox="1">
            <a:spLocks noChangeArrowheads="1"/>
          </p:cNvSpPr>
          <p:nvPr/>
        </p:nvSpPr>
        <p:spPr bwMode="auto">
          <a:xfrm>
            <a:off x="98425" y="3089275"/>
            <a:ext cx="2143125" cy="91598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38100" algn="ctr">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sz="1800" dirty="0" smtClean="0">
                <a:solidFill>
                  <a:schemeClr val="bg1"/>
                </a:solidFill>
              </a:rPr>
              <a:t>Bunched </a:t>
            </a:r>
            <a:r>
              <a:rPr lang="en-US" sz="1800" dirty="0">
                <a:solidFill>
                  <a:schemeClr val="bg1"/>
                </a:solidFill>
              </a:rPr>
              <a:t>beam arrives with </a:t>
            </a:r>
            <a:r>
              <a:rPr lang="en-US" sz="1800" dirty="0">
                <a:solidFill>
                  <a:schemeClr val="bg1"/>
                </a:solidFill>
                <a:latin typeface="Symbol" pitchFamily="18" charset="2"/>
              </a:rPr>
              <a:t>m</a:t>
            </a:r>
            <a:r>
              <a:rPr lang="en-US" sz="1800" dirty="0">
                <a:solidFill>
                  <a:schemeClr val="bg1"/>
                </a:solidFill>
              </a:rPr>
              <a:t>’s, </a:t>
            </a:r>
            <a:r>
              <a:rPr lang="en-US" sz="1800" dirty="0">
                <a:solidFill>
                  <a:schemeClr val="bg1"/>
                </a:solidFill>
                <a:latin typeface="Symbol" pitchFamily="18" charset="2"/>
              </a:rPr>
              <a:t>p</a:t>
            </a:r>
            <a:r>
              <a:rPr lang="en-US" sz="1800" dirty="0">
                <a:solidFill>
                  <a:schemeClr val="bg1"/>
                </a:solidFill>
              </a:rPr>
              <a:t>’s, and electrons</a:t>
            </a:r>
          </a:p>
        </p:txBody>
      </p:sp>
      <p:sp>
        <p:nvSpPr>
          <p:cNvPr id="529424" name="Text Box 16"/>
          <p:cNvSpPr txBox="1">
            <a:spLocks noChangeArrowheads="1"/>
          </p:cNvSpPr>
          <p:nvPr/>
        </p:nvSpPr>
        <p:spPr bwMode="auto">
          <a:xfrm>
            <a:off x="0" y="4708525"/>
            <a:ext cx="2611438" cy="92333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38100" algn="ctr">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dirty="0">
                <a:solidFill>
                  <a:schemeClr val="bg1"/>
                </a:solidFill>
              </a:rPr>
              <a:t>A</a:t>
            </a:r>
            <a:r>
              <a:rPr lang="en-US" sz="1800" dirty="0" smtClean="0">
                <a:solidFill>
                  <a:schemeClr val="bg1"/>
                </a:solidFill>
              </a:rPr>
              <a:t> </a:t>
            </a:r>
            <a:r>
              <a:rPr lang="en-US" sz="1800" dirty="0">
                <a:solidFill>
                  <a:schemeClr val="bg1"/>
                </a:solidFill>
              </a:rPr>
              <a:t>huge amount of stuff comes off the target from scatters, captures etc.</a:t>
            </a:r>
          </a:p>
        </p:txBody>
      </p:sp>
      <p:sp>
        <p:nvSpPr>
          <p:cNvPr id="529425" name="Text Box 17"/>
          <p:cNvSpPr txBox="1">
            <a:spLocks noChangeArrowheads="1"/>
          </p:cNvSpPr>
          <p:nvPr/>
        </p:nvSpPr>
        <p:spPr bwMode="auto">
          <a:xfrm>
            <a:off x="98425" y="4847024"/>
            <a:ext cx="2136775" cy="64633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38100" algn="ctr">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dirty="0">
                <a:solidFill>
                  <a:schemeClr val="bg1"/>
                </a:solidFill>
              </a:rPr>
              <a:t>A</a:t>
            </a:r>
            <a:r>
              <a:rPr lang="en-US" sz="1800" dirty="0" smtClean="0">
                <a:solidFill>
                  <a:schemeClr val="bg1"/>
                </a:solidFill>
              </a:rPr>
              <a:t>bout </a:t>
            </a:r>
            <a:r>
              <a:rPr lang="en-US" sz="1800" dirty="0">
                <a:solidFill>
                  <a:schemeClr val="bg1"/>
                </a:solidFill>
              </a:rPr>
              <a:t>50% of the </a:t>
            </a:r>
            <a:r>
              <a:rPr lang="en-US" sz="1800" dirty="0" err="1">
                <a:solidFill>
                  <a:schemeClr val="bg1"/>
                </a:solidFill>
              </a:rPr>
              <a:t>muons</a:t>
            </a:r>
            <a:r>
              <a:rPr lang="en-US" sz="1800" dirty="0">
                <a:solidFill>
                  <a:schemeClr val="bg1"/>
                </a:solidFill>
              </a:rPr>
              <a:t> stop in target</a:t>
            </a:r>
          </a:p>
        </p:txBody>
      </p:sp>
      <p:sp>
        <p:nvSpPr>
          <p:cNvPr id="529426" name="Text Box 18"/>
          <p:cNvSpPr txBox="1">
            <a:spLocks noChangeArrowheads="1"/>
          </p:cNvSpPr>
          <p:nvPr/>
        </p:nvSpPr>
        <p:spPr bwMode="auto">
          <a:xfrm>
            <a:off x="6806406" y="5791200"/>
            <a:ext cx="2133600" cy="6429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38100" algn="ctr">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lnSpc>
                <a:spcPct val="90000"/>
              </a:lnSpc>
              <a:spcBef>
                <a:spcPct val="20000"/>
              </a:spcBef>
            </a:pPr>
            <a:r>
              <a:rPr lang="en-US" dirty="0">
                <a:solidFill>
                  <a:schemeClr val="bg1"/>
                </a:solidFill>
              </a:rPr>
              <a:t>L</a:t>
            </a:r>
            <a:r>
              <a:rPr lang="en-US" sz="1800" dirty="0" smtClean="0">
                <a:solidFill>
                  <a:schemeClr val="bg1"/>
                </a:solidFill>
              </a:rPr>
              <a:t>ook </a:t>
            </a:r>
            <a:r>
              <a:rPr lang="en-US" sz="1800" dirty="0">
                <a:solidFill>
                  <a:schemeClr val="bg1"/>
                </a:solidFill>
              </a:rPr>
              <a:t>for a delayed</a:t>
            </a:r>
          </a:p>
          <a:p>
            <a:pPr algn="l" eaLnBrk="1" hangingPunct="1">
              <a:lnSpc>
                <a:spcPct val="90000"/>
              </a:lnSpc>
              <a:spcBef>
                <a:spcPct val="20000"/>
              </a:spcBef>
            </a:pPr>
            <a:r>
              <a:rPr lang="en-US" sz="1800" dirty="0">
                <a:solidFill>
                  <a:schemeClr val="bg1"/>
                </a:solidFill>
              </a:rPr>
              <a:t>105 MeV electron</a:t>
            </a:r>
          </a:p>
        </p:txBody>
      </p:sp>
      <p:sp>
        <p:nvSpPr>
          <p:cNvPr id="529427" name="Text Box 19"/>
          <p:cNvSpPr txBox="1">
            <a:spLocks noChangeArrowheads="1"/>
          </p:cNvSpPr>
          <p:nvPr/>
        </p:nvSpPr>
        <p:spPr bwMode="auto">
          <a:xfrm>
            <a:off x="3048000" y="5787806"/>
            <a:ext cx="3608007" cy="64633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38100" algn="ctr">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spcBef>
                <a:spcPct val="50000"/>
              </a:spcBef>
            </a:pPr>
            <a:r>
              <a:rPr lang="en-US" sz="1800" dirty="0" smtClean="0">
                <a:solidFill>
                  <a:schemeClr val="bg1"/>
                </a:solidFill>
              </a:rPr>
              <a:t>Need </a:t>
            </a:r>
            <a:r>
              <a:rPr lang="en-US" sz="1800" dirty="0">
                <a:solidFill>
                  <a:schemeClr val="bg1"/>
                </a:solidFill>
              </a:rPr>
              <a:t>to be sure it isn’t a scattered electron or </a:t>
            </a:r>
            <a:r>
              <a:rPr lang="en-US" sz="1800" dirty="0">
                <a:solidFill>
                  <a:schemeClr val="bg1"/>
                </a:solidFill>
                <a:latin typeface="Symbol" pitchFamily="18" charset="2"/>
              </a:rPr>
              <a:t>p</a:t>
            </a:r>
            <a:r>
              <a:rPr lang="en-US" sz="1800" dirty="0">
                <a:solidFill>
                  <a:schemeClr val="bg1"/>
                </a:solidFill>
              </a:rPr>
              <a:t> capture electron</a:t>
            </a:r>
          </a:p>
        </p:txBody>
      </p:sp>
      <p:sp>
        <p:nvSpPr>
          <p:cNvPr id="529428" name="AutoShape 20"/>
          <p:cNvSpPr>
            <a:spLocks noChangeArrowheads="1"/>
          </p:cNvSpPr>
          <p:nvPr/>
        </p:nvSpPr>
        <p:spPr bwMode="auto">
          <a:xfrm>
            <a:off x="136525" y="819150"/>
            <a:ext cx="3932238" cy="739775"/>
          </a:xfrm>
          <a:prstGeom prst="roundRect">
            <a:avLst>
              <a:gd name="adj" fmla="val 16667"/>
            </a:avLst>
          </a:prstGeom>
          <a:solidFill>
            <a:schemeClr val="tx1"/>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solidFill>
                  <a:schemeClr val="tx2">
                    <a:lumMod val="40000"/>
                    <a:lumOff val="60000"/>
                  </a:schemeClr>
                </a:solidFill>
              </a:rPr>
              <a:t>Need ~10</a:t>
            </a:r>
            <a:r>
              <a:rPr lang="en-US" baseline="30000" dirty="0">
                <a:solidFill>
                  <a:schemeClr val="tx2">
                    <a:lumMod val="40000"/>
                    <a:lumOff val="60000"/>
                  </a:schemeClr>
                </a:solidFill>
              </a:rPr>
              <a:t>18</a:t>
            </a:r>
            <a:r>
              <a:rPr lang="en-US" dirty="0">
                <a:solidFill>
                  <a:schemeClr val="tx2">
                    <a:lumMod val="40000"/>
                    <a:lumOff val="60000"/>
                  </a:schemeClr>
                </a:solidFill>
              </a:rPr>
              <a:t> stopped </a:t>
            </a:r>
            <a:r>
              <a:rPr lang="en-US" dirty="0" err="1">
                <a:solidFill>
                  <a:schemeClr val="tx2">
                    <a:lumMod val="40000"/>
                    <a:lumOff val="60000"/>
                  </a:schemeClr>
                </a:solidFill>
              </a:rPr>
              <a:t>muons</a:t>
            </a:r>
            <a:endParaRPr lang="en-US" dirty="0">
              <a:solidFill>
                <a:schemeClr val="tx2">
                  <a:lumMod val="40000"/>
                  <a:lumOff val="60000"/>
                </a:schemeClr>
              </a:solidFill>
            </a:endParaRPr>
          </a:p>
        </p:txBody>
      </p:sp>
      <p:sp>
        <p:nvSpPr>
          <p:cNvPr id="529429" name="AutoShape 21"/>
          <p:cNvSpPr>
            <a:spLocks/>
          </p:cNvSpPr>
          <p:nvPr/>
        </p:nvSpPr>
        <p:spPr bwMode="auto">
          <a:xfrm flipH="1">
            <a:off x="4114800" y="760413"/>
            <a:ext cx="415925" cy="2139950"/>
          </a:xfrm>
          <a:prstGeom prst="leftBrace">
            <a:avLst>
              <a:gd name="adj1" fmla="val 42875"/>
              <a:gd name="adj2" fmla="val 50000"/>
            </a:avLst>
          </a:prstGeom>
          <a:noFill/>
          <a:ln w="508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9430" name="AutoShape 22"/>
          <p:cNvSpPr>
            <a:spLocks noChangeArrowheads="1"/>
          </p:cNvSpPr>
          <p:nvPr/>
        </p:nvSpPr>
        <p:spPr bwMode="auto">
          <a:xfrm>
            <a:off x="136525" y="1647825"/>
            <a:ext cx="3978275" cy="1241425"/>
          </a:xfrm>
          <a:prstGeom prst="roundRect">
            <a:avLst>
              <a:gd name="adj" fmla="val 16667"/>
            </a:avLst>
          </a:prstGeom>
          <a:solidFill>
            <a:schemeClr val="tx1"/>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solidFill>
                  <a:schemeClr val="tx2">
                    <a:lumMod val="40000"/>
                    <a:lumOff val="60000"/>
                  </a:schemeClr>
                </a:solidFill>
              </a:rPr>
              <a:t>Signal:</a:t>
            </a:r>
            <a:r>
              <a:rPr lang="en-US" dirty="0"/>
              <a:t> </a:t>
            </a:r>
            <a:r>
              <a:rPr lang="en-US" dirty="0">
                <a:solidFill>
                  <a:schemeClr val="tx2">
                    <a:lumMod val="40000"/>
                    <a:lumOff val="60000"/>
                  </a:schemeClr>
                </a:solidFill>
              </a:rPr>
              <a:t>105 MeV electron coming </a:t>
            </a:r>
          </a:p>
          <a:p>
            <a:pPr algn="ctr"/>
            <a:r>
              <a:rPr lang="en-US" dirty="0">
                <a:solidFill>
                  <a:schemeClr val="tx2">
                    <a:lumMod val="40000"/>
                    <a:lumOff val="60000"/>
                  </a:schemeClr>
                </a:solidFill>
              </a:rPr>
              <a:t>from the target, ~1 </a:t>
            </a:r>
            <a:r>
              <a:rPr lang="en-US" dirty="0" err="1">
                <a:solidFill>
                  <a:schemeClr val="tx2">
                    <a:lumMod val="40000"/>
                    <a:lumOff val="60000"/>
                  </a:schemeClr>
                </a:solidFill>
                <a:latin typeface="Symbol" pitchFamily="18" charset="2"/>
              </a:rPr>
              <a:t>m</a:t>
            </a:r>
            <a:r>
              <a:rPr lang="en-US" dirty="0" err="1">
                <a:solidFill>
                  <a:schemeClr val="tx2">
                    <a:lumMod val="40000"/>
                    <a:lumOff val="60000"/>
                  </a:schemeClr>
                </a:solidFill>
              </a:rPr>
              <a:t>s</a:t>
            </a:r>
            <a:r>
              <a:rPr lang="en-US" dirty="0">
                <a:solidFill>
                  <a:schemeClr val="tx2">
                    <a:lumMod val="40000"/>
                    <a:lumOff val="60000"/>
                  </a:schemeClr>
                </a:solidFill>
              </a:rPr>
              <a:t> after </a:t>
            </a:r>
          </a:p>
          <a:p>
            <a:pPr algn="ctr"/>
            <a:r>
              <a:rPr lang="en-US" dirty="0">
                <a:solidFill>
                  <a:schemeClr val="tx2">
                    <a:lumMod val="40000"/>
                    <a:lumOff val="60000"/>
                  </a:schemeClr>
                </a:solidFill>
              </a:rPr>
              <a:t>the </a:t>
            </a:r>
            <a:r>
              <a:rPr lang="en-US" dirty="0">
                <a:solidFill>
                  <a:schemeClr val="tx2">
                    <a:lumMod val="40000"/>
                    <a:lumOff val="60000"/>
                  </a:schemeClr>
                </a:solidFill>
                <a:latin typeface="Symbol" pitchFamily="18" charset="2"/>
              </a:rPr>
              <a:t>m</a:t>
            </a:r>
            <a:r>
              <a:rPr lang="en-US" dirty="0">
                <a:solidFill>
                  <a:schemeClr val="tx2">
                    <a:lumMod val="40000"/>
                    <a:lumOff val="60000"/>
                  </a:schemeClr>
                </a:solidFill>
              </a:rPr>
              <a:t> is stopped in the foils</a:t>
            </a:r>
          </a:p>
        </p:txBody>
      </p:sp>
      <p:pic>
        <p:nvPicPr>
          <p:cNvPr id="529434" name="test.avi">
            <a:hlinkClick r:id="" action="ppaction://media"/>
          </p:cNvPr>
          <p:cNvPicPr>
            <a:picLocks noGrp="1" noRot="1" noChangeAspect="1" noChangeArrowheads="1"/>
          </p:cNvPicPr>
          <p:nvPr>
            <p:ph idx="1"/>
            <a:videoFile r:link="rId1"/>
          </p:nvPr>
        </p:nvPicPr>
        <p:blipFill>
          <a:blip r:embed="rId7">
            <a:extLst>
              <a:ext uri="{28A0092B-C50C-407E-A947-70E740481C1C}">
                <a14:useLocalDpi xmlns:a14="http://schemas.microsoft.com/office/drawing/2010/main" val="0"/>
              </a:ext>
            </a:extLst>
          </a:blip>
          <a:srcRect/>
          <a:stretch>
            <a:fillRect/>
          </a:stretch>
        </p:blipFill>
        <p:spPr>
          <a:xfrm>
            <a:off x="5025577" y="2653507"/>
            <a:ext cx="3884612" cy="3808412"/>
          </a:xfrm>
          <a:ln w="25400">
            <a:solidFill>
              <a:srgbClr val="FF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9435" name="Picture 7" descr="extinction_schem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56559" y="3269456"/>
            <a:ext cx="5942013"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9436" name="Text Box 28"/>
          <p:cNvSpPr txBox="1">
            <a:spLocks noChangeArrowheads="1"/>
          </p:cNvSpPr>
          <p:nvPr/>
        </p:nvSpPr>
        <p:spPr bwMode="auto">
          <a:xfrm>
            <a:off x="4308475" y="3548063"/>
            <a:ext cx="4394200"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a:solidFill>
                  <a:srgbClr val="0000FF"/>
                </a:solidFill>
              </a:rPr>
              <a:t>Resonant Dipole Extinction</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Slide Number Placeholder 2"/>
          <p:cNvSpPr>
            <a:spLocks noGrp="1"/>
          </p:cNvSpPr>
          <p:nvPr>
            <p:ph type="sldNum" sz="quarter" idx="12"/>
          </p:nvPr>
        </p:nvSpPr>
        <p:spPr/>
        <p:txBody>
          <a:bodyPr/>
          <a:lstStyle/>
          <a:p>
            <a:fld id="{C95F3207-39C2-4B35-9EBF-195B2F555FC9}" type="slidenum">
              <a:rPr lang="en-US" smtClean="0"/>
              <a:t>41</a:t>
            </a:fld>
            <a:endParaRPr lang="en-US"/>
          </a:p>
        </p:txBody>
      </p:sp>
      <p:sp>
        <p:nvSpPr>
          <p:cNvPr id="4" name="TextBox 3"/>
          <p:cNvSpPr txBox="1"/>
          <p:nvPr/>
        </p:nvSpPr>
        <p:spPr>
          <a:xfrm>
            <a:off x="2235200" y="5260975"/>
            <a:ext cx="1056481" cy="646331"/>
          </a:xfrm>
          <a:prstGeom prst="rect">
            <a:avLst/>
          </a:prstGeom>
          <a:noFill/>
        </p:spPr>
        <p:txBody>
          <a:bodyPr wrap="square" rtlCol="0" anchor="ctr">
            <a:spAutoFit/>
          </a:bodyPr>
          <a:lstStyle/>
          <a:p>
            <a:pPr algn="ctr"/>
            <a:r>
              <a:rPr lang="en-US" dirty="0" smtClean="0">
                <a:solidFill>
                  <a:schemeClr val="bg1"/>
                </a:solidFill>
              </a:rPr>
              <a:t>Stopping target</a:t>
            </a:r>
            <a:endParaRPr 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8.33333E-7 -1.13579E-6 L 0.8559 -0.00463 " pathEditMode="relative" rAng="0" ptsTypes="AA">
                                      <p:cBhvr>
                                        <p:cTn id="6" dur="2000" fill="hold"/>
                                        <p:tgtEl>
                                          <p:spTgt spid="529413"/>
                                        </p:tgtEl>
                                        <p:attrNameLst>
                                          <p:attrName>ppt_x</p:attrName>
                                          <p:attrName>ppt_y</p:attrName>
                                        </p:attrNameLst>
                                      </p:cBhvr>
                                      <p:rCtr x="42795" y="-231"/>
                                    </p:animMotion>
                                  </p:childTnLst>
                                </p:cTn>
                              </p:par>
                              <p:par>
                                <p:cTn id="7" presetID="10" presetClass="entr" presetSubtype="0" fill="hold" grpId="0" nodeType="withEffect">
                                  <p:stCondLst>
                                    <p:cond delay="0"/>
                                  </p:stCondLst>
                                  <p:childTnLst>
                                    <p:set>
                                      <p:cBhvr>
                                        <p:cTn id="8" dur="1" fill="hold">
                                          <p:stCondLst>
                                            <p:cond delay="0"/>
                                          </p:stCondLst>
                                        </p:cTn>
                                        <p:tgtEl>
                                          <p:spTgt spid="529423"/>
                                        </p:tgtEl>
                                        <p:attrNameLst>
                                          <p:attrName>style.visibility</p:attrName>
                                        </p:attrNameLst>
                                      </p:cBhvr>
                                      <p:to>
                                        <p:strVal val="visible"/>
                                      </p:to>
                                    </p:set>
                                    <p:animEffect transition="in" filter="fade">
                                      <p:cBhvr>
                                        <p:cTn id="9" dur="1000"/>
                                        <p:tgtEl>
                                          <p:spTgt spid="529423"/>
                                        </p:tgtEl>
                                      </p:cBhvr>
                                    </p:animEffect>
                                  </p:childTnLst>
                                </p:cTn>
                              </p:par>
                              <p:par>
                                <p:cTn id="10" presetID="10" presetClass="entr" presetSubtype="0" fill="hold" nodeType="withEffect">
                                  <p:stCondLst>
                                    <p:cond delay="0"/>
                                  </p:stCondLst>
                                  <p:childTnLst>
                                    <p:set>
                                      <p:cBhvr>
                                        <p:cTn id="11" dur="1" fill="hold">
                                          <p:stCondLst>
                                            <p:cond delay="0"/>
                                          </p:stCondLst>
                                        </p:cTn>
                                        <p:tgtEl>
                                          <p:spTgt spid="529415"/>
                                        </p:tgtEl>
                                        <p:attrNameLst>
                                          <p:attrName>style.visibility</p:attrName>
                                        </p:attrNameLst>
                                      </p:cBhvr>
                                      <p:to>
                                        <p:strVal val="visible"/>
                                      </p:to>
                                    </p:set>
                                    <p:animEffect transition="in" filter="fade">
                                      <p:cBhvr>
                                        <p:cTn id="12" dur="3000"/>
                                        <p:tgtEl>
                                          <p:spTgt spid="529415"/>
                                        </p:tgtEl>
                                      </p:cBhvr>
                                    </p:animEffect>
                                  </p:childTnLst>
                                </p:cTn>
                              </p:par>
                              <p:par>
                                <p:cTn id="13" presetID="10" presetClass="entr" presetSubtype="0" fill="hold" nodeType="withEffect">
                                  <p:stCondLst>
                                    <p:cond delay="0"/>
                                  </p:stCondLst>
                                  <p:childTnLst>
                                    <p:set>
                                      <p:cBhvr>
                                        <p:cTn id="14" dur="1" fill="hold">
                                          <p:stCondLst>
                                            <p:cond delay="0"/>
                                          </p:stCondLst>
                                        </p:cTn>
                                        <p:tgtEl>
                                          <p:spTgt spid="529416"/>
                                        </p:tgtEl>
                                        <p:attrNameLst>
                                          <p:attrName>style.visibility</p:attrName>
                                        </p:attrNameLst>
                                      </p:cBhvr>
                                      <p:to>
                                        <p:strVal val="visible"/>
                                      </p:to>
                                    </p:set>
                                    <p:animEffect transition="in" filter="fade">
                                      <p:cBhvr>
                                        <p:cTn id="15" dur="3000"/>
                                        <p:tgtEl>
                                          <p:spTgt spid="529416"/>
                                        </p:tgtEl>
                                      </p:cBhvr>
                                    </p:animEffect>
                                  </p:childTnLst>
                                </p:cTn>
                              </p:par>
                              <p:par>
                                <p:cTn id="16" presetID="10" presetClass="entr" presetSubtype="0" fill="hold" nodeType="withEffect">
                                  <p:stCondLst>
                                    <p:cond delay="0"/>
                                  </p:stCondLst>
                                  <p:childTnLst>
                                    <p:set>
                                      <p:cBhvr>
                                        <p:cTn id="17" dur="1" fill="hold">
                                          <p:stCondLst>
                                            <p:cond delay="0"/>
                                          </p:stCondLst>
                                        </p:cTn>
                                        <p:tgtEl>
                                          <p:spTgt spid="529417"/>
                                        </p:tgtEl>
                                        <p:attrNameLst>
                                          <p:attrName>style.visibility</p:attrName>
                                        </p:attrNameLst>
                                      </p:cBhvr>
                                      <p:to>
                                        <p:strVal val="visible"/>
                                      </p:to>
                                    </p:set>
                                    <p:animEffect transition="in" filter="fade">
                                      <p:cBhvr>
                                        <p:cTn id="18" dur="3000"/>
                                        <p:tgtEl>
                                          <p:spTgt spid="5294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29424"/>
                                        </p:tgtEl>
                                        <p:attrNameLst>
                                          <p:attrName>style.visibility</p:attrName>
                                        </p:attrNameLst>
                                      </p:cBhvr>
                                      <p:to>
                                        <p:strVal val="visible"/>
                                      </p:to>
                                    </p:set>
                                    <p:animEffect transition="in" filter="fade">
                                      <p:cBhvr>
                                        <p:cTn id="21" dur="1000"/>
                                        <p:tgtEl>
                                          <p:spTgt spid="529424"/>
                                        </p:tgtEl>
                                      </p:cBhvr>
                                    </p:animEffect>
                                  </p:childTnLst>
                                </p:cTn>
                              </p:par>
                              <p:par>
                                <p:cTn id="22" presetID="0" presetClass="path" presetSubtype="0" accel="50000" decel="50000" fill="hold" nodeType="withEffect">
                                  <p:stCondLst>
                                    <p:cond delay="0"/>
                                  </p:stCondLst>
                                  <p:childTnLst>
                                    <p:animMotion origin="layout" path="M -3.88889E-6 -2.59259E-6 L 0.32743 -0.13148 " pathEditMode="relative" rAng="0" ptsTypes="AA">
                                      <p:cBhvr>
                                        <p:cTn id="23" dur="3000" fill="hold"/>
                                        <p:tgtEl>
                                          <p:spTgt spid="529415"/>
                                        </p:tgtEl>
                                        <p:attrNameLst>
                                          <p:attrName>ppt_x</p:attrName>
                                          <p:attrName>ppt_y</p:attrName>
                                        </p:attrNameLst>
                                      </p:cBhvr>
                                      <p:rCtr x="16372" y="-6574"/>
                                    </p:animMotion>
                                  </p:childTnLst>
                                </p:cTn>
                              </p:par>
                              <p:par>
                                <p:cTn id="24" presetID="0" presetClass="path" presetSubtype="0" accel="50000" decel="50000" fill="hold" nodeType="withEffect">
                                  <p:stCondLst>
                                    <p:cond delay="0"/>
                                  </p:stCondLst>
                                  <p:childTnLst>
                                    <p:animMotion origin="layout" path="M -1.94444E-6 6.60421E-6 L 0.4158 0.11752 " pathEditMode="relative" ptsTypes="AA">
                                      <p:cBhvr>
                                        <p:cTn id="25" dur="3000" fill="hold"/>
                                        <p:tgtEl>
                                          <p:spTgt spid="529416"/>
                                        </p:tgtEl>
                                        <p:attrNameLst>
                                          <p:attrName>ppt_x</p:attrName>
                                          <p:attrName>ppt_y</p:attrName>
                                        </p:attrNameLst>
                                      </p:cBhvr>
                                    </p:animMotion>
                                  </p:childTnLst>
                                </p:cTn>
                              </p:par>
                              <p:par>
                                <p:cTn id="26" presetID="0" presetClass="path" presetSubtype="0" accel="50000" decel="50000" fill="hold" nodeType="withEffect">
                                  <p:stCondLst>
                                    <p:cond delay="0"/>
                                  </p:stCondLst>
                                  <p:childTnLst>
                                    <p:animMotion origin="layout" path="M -1.66667E-6 3.39579E-6 L 0.32761 0.18482 " pathEditMode="relative" ptsTypes="AA">
                                      <p:cBhvr>
                                        <p:cTn id="27" dur="3000" fill="hold"/>
                                        <p:tgtEl>
                                          <p:spTgt spid="529417"/>
                                        </p:tgtEl>
                                        <p:attrNameLst>
                                          <p:attrName>ppt_x</p:attrName>
                                          <p:attrName>ppt_y</p:attrName>
                                        </p:attrNameLst>
                                      </p:cBhvr>
                                    </p:animMotion>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529419"/>
                                        </p:tgtEl>
                                        <p:attrNameLst>
                                          <p:attrName>style.visibility</p:attrName>
                                        </p:attrNameLst>
                                      </p:cBhvr>
                                      <p:to>
                                        <p:strVal val="visible"/>
                                      </p:to>
                                    </p:set>
                                    <p:animEffect transition="in" filter="fade">
                                      <p:cBhvr>
                                        <p:cTn id="31" dur="2000"/>
                                        <p:tgtEl>
                                          <p:spTgt spid="529419"/>
                                        </p:tgtEl>
                                      </p:cBhvr>
                                    </p:animEffect>
                                  </p:childTnLst>
                                </p:cTn>
                              </p:par>
                              <p:par>
                                <p:cTn id="32" presetID="10" presetClass="entr" presetSubtype="0" fill="hold" nodeType="withEffect">
                                  <p:stCondLst>
                                    <p:cond delay="0"/>
                                  </p:stCondLst>
                                  <p:childTnLst>
                                    <p:set>
                                      <p:cBhvr>
                                        <p:cTn id="33" dur="1" fill="hold">
                                          <p:stCondLst>
                                            <p:cond delay="0"/>
                                          </p:stCondLst>
                                        </p:cTn>
                                        <p:tgtEl>
                                          <p:spTgt spid="529420"/>
                                        </p:tgtEl>
                                        <p:attrNameLst>
                                          <p:attrName>style.visibility</p:attrName>
                                        </p:attrNameLst>
                                      </p:cBhvr>
                                      <p:to>
                                        <p:strVal val="visible"/>
                                      </p:to>
                                    </p:set>
                                    <p:animEffect transition="in" filter="fade">
                                      <p:cBhvr>
                                        <p:cTn id="34" dur="2000"/>
                                        <p:tgtEl>
                                          <p:spTgt spid="52942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1000"/>
                                        <p:tgtEl>
                                          <p:spTgt spid="529413"/>
                                        </p:tgtEl>
                                      </p:cBhvr>
                                    </p:animEffect>
                                    <p:set>
                                      <p:cBhvr>
                                        <p:cTn id="39" dur="1" fill="hold">
                                          <p:stCondLst>
                                            <p:cond delay="999"/>
                                          </p:stCondLst>
                                        </p:cTn>
                                        <p:tgtEl>
                                          <p:spTgt spid="5294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529424"/>
                                        </p:tgtEl>
                                      </p:cBhvr>
                                    </p:animEffect>
                                    <p:set>
                                      <p:cBhvr>
                                        <p:cTn id="42" dur="1" fill="hold">
                                          <p:stCondLst>
                                            <p:cond delay="999"/>
                                          </p:stCondLst>
                                        </p:cTn>
                                        <p:tgtEl>
                                          <p:spTgt spid="52942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00"/>
                                        <p:tgtEl>
                                          <p:spTgt spid="529423"/>
                                        </p:tgtEl>
                                      </p:cBhvr>
                                    </p:animEffect>
                                    <p:set>
                                      <p:cBhvr>
                                        <p:cTn id="45" dur="1" fill="hold">
                                          <p:stCondLst>
                                            <p:cond delay="999"/>
                                          </p:stCondLst>
                                        </p:cTn>
                                        <p:tgtEl>
                                          <p:spTgt spid="529423"/>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529415"/>
                                        </p:tgtEl>
                                      </p:cBhvr>
                                    </p:animEffect>
                                    <p:set>
                                      <p:cBhvr>
                                        <p:cTn id="48" dur="1" fill="hold">
                                          <p:stCondLst>
                                            <p:cond delay="999"/>
                                          </p:stCondLst>
                                        </p:cTn>
                                        <p:tgtEl>
                                          <p:spTgt spid="529415"/>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529425"/>
                                        </p:tgtEl>
                                        <p:attrNameLst>
                                          <p:attrName>style.visibility</p:attrName>
                                        </p:attrNameLst>
                                      </p:cBhvr>
                                      <p:to>
                                        <p:strVal val="visible"/>
                                      </p:to>
                                    </p:set>
                                    <p:animEffect transition="in" filter="fade">
                                      <p:cBhvr>
                                        <p:cTn id="51" dur="1000"/>
                                        <p:tgtEl>
                                          <p:spTgt spid="529425"/>
                                        </p:tgtEl>
                                      </p:cBhvr>
                                    </p:animEffect>
                                  </p:childTnLst>
                                </p:cTn>
                              </p:par>
                              <p:par>
                                <p:cTn id="52" presetID="10" presetClass="exit" presetSubtype="0" fill="hold" nodeType="withEffect">
                                  <p:stCondLst>
                                    <p:cond delay="0"/>
                                  </p:stCondLst>
                                  <p:childTnLst>
                                    <p:animEffect transition="out" filter="fade">
                                      <p:cBhvr>
                                        <p:cTn id="53" dur="1000"/>
                                        <p:tgtEl>
                                          <p:spTgt spid="529416"/>
                                        </p:tgtEl>
                                      </p:cBhvr>
                                    </p:animEffect>
                                    <p:set>
                                      <p:cBhvr>
                                        <p:cTn id="54" dur="1" fill="hold">
                                          <p:stCondLst>
                                            <p:cond delay="999"/>
                                          </p:stCondLst>
                                        </p:cTn>
                                        <p:tgtEl>
                                          <p:spTgt spid="52941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529417"/>
                                        </p:tgtEl>
                                      </p:cBhvr>
                                    </p:animEffect>
                                    <p:set>
                                      <p:cBhvr>
                                        <p:cTn id="57" dur="1" fill="hold">
                                          <p:stCondLst>
                                            <p:cond delay="999"/>
                                          </p:stCondLst>
                                        </p:cTn>
                                        <p:tgtEl>
                                          <p:spTgt spid="529417"/>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529421"/>
                                        </p:tgtEl>
                                        <p:attrNameLst>
                                          <p:attrName>style.visibility</p:attrName>
                                        </p:attrNameLst>
                                      </p:cBhvr>
                                      <p:to>
                                        <p:strVal val="visible"/>
                                      </p:to>
                                    </p:set>
                                    <p:animEffect transition="in" filter="fade">
                                      <p:cBhvr>
                                        <p:cTn id="62" dur="1000"/>
                                        <p:tgtEl>
                                          <p:spTgt spid="52942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29426"/>
                                        </p:tgtEl>
                                        <p:attrNameLst>
                                          <p:attrName>style.visibility</p:attrName>
                                        </p:attrNameLst>
                                      </p:cBhvr>
                                      <p:to>
                                        <p:strVal val="visible"/>
                                      </p:to>
                                    </p:set>
                                    <p:animEffect transition="in" filter="fade">
                                      <p:cBhvr>
                                        <p:cTn id="65" dur="1000"/>
                                        <p:tgtEl>
                                          <p:spTgt spid="529426"/>
                                        </p:tgtEl>
                                      </p:cBhvr>
                                    </p:animEffect>
                                  </p:childTnLst>
                                </p:cTn>
                              </p:par>
                              <p:par>
                                <p:cTn id="66" presetID="10" presetClass="exit" presetSubtype="0" fill="hold" nodeType="withEffect">
                                  <p:stCondLst>
                                    <p:cond delay="0"/>
                                  </p:stCondLst>
                                  <p:childTnLst>
                                    <p:animEffect transition="out" filter="fade">
                                      <p:cBhvr>
                                        <p:cTn id="67" dur="1000"/>
                                        <p:tgtEl>
                                          <p:spTgt spid="529420"/>
                                        </p:tgtEl>
                                      </p:cBhvr>
                                    </p:animEffect>
                                    <p:set>
                                      <p:cBhvr>
                                        <p:cTn id="68" dur="1" fill="hold">
                                          <p:stCondLst>
                                            <p:cond delay="999"/>
                                          </p:stCondLst>
                                        </p:cTn>
                                        <p:tgtEl>
                                          <p:spTgt spid="529420"/>
                                        </p:tgtEl>
                                        <p:attrNameLst>
                                          <p:attrName>style.visibility</p:attrName>
                                        </p:attrNameLst>
                                      </p:cBhvr>
                                      <p:to>
                                        <p:strVal val="hidden"/>
                                      </p:to>
                                    </p:set>
                                  </p:childTnLst>
                                </p:cTn>
                              </p:par>
                              <p:par>
                                <p:cTn id="69" presetID="49" presetClass="path" presetSubtype="0" repeatCount="indefinite" accel="50000" decel="50000" fill="hold" nodeType="withEffect">
                                  <p:stCondLst>
                                    <p:cond delay="0"/>
                                  </p:stCondLst>
                                  <p:endCondLst>
                                    <p:cond evt="onNext" delay="0">
                                      <p:tgtEl>
                                        <p:sldTgt/>
                                      </p:tgtEl>
                                    </p:cond>
                                  </p:endCondLst>
                                  <p:childTnLst>
                                    <p:animMotion origin="layout" path="M 4.16667E-6 1.11111E-6 L 0.2776 0.29028 " pathEditMode="relative" rAng="0" ptsTypes="AA">
                                      <p:cBhvr>
                                        <p:cTn id="70" dur="2000" fill="hold"/>
                                        <p:tgtEl>
                                          <p:spTgt spid="529421"/>
                                        </p:tgtEl>
                                        <p:attrNameLst>
                                          <p:attrName>ppt_x</p:attrName>
                                          <p:attrName>ppt_y</p:attrName>
                                        </p:attrNameLst>
                                      </p:cBhvr>
                                      <p:rCtr x="13872" y="14514"/>
                                    </p:animMotion>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xit" presetSubtype="0" fill="hold" nodeType="clickEffect">
                                  <p:stCondLst>
                                    <p:cond delay="0"/>
                                  </p:stCondLst>
                                  <p:childTnLst>
                                    <p:animEffect transition="out" filter="fade">
                                      <p:cBhvr>
                                        <p:cTn id="74" dur="1000"/>
                                        <p:tgtEl>
                                          <p:spTgt spid="529421"/>
                                        </p:tgtEl>
                                      </p:cBhvr>
                                    </p:animEffect>
                                    <p:set>
                                      <p:cBhvr>
                                        <p:cTn id="75" dur="1" fill="hold">
                                          <p:stCondLst>
                                            <p:cond delay="999"/>
                                          </p:stCondLst>
                                        </p:cTn>
                                        <p:tgtEl>
                                          <p:spTgt spid="529421"/>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529422"/>
                                        </p:tgtEl>
                                        <p:attrNameLst>
                                          <p:attrName>style.visibility</p:attrName>
                                        </p:attrNameLst>
                                      </p:cBhvr>
                                      <p:to>
                                        <p:strVal val="visible"/>
                                      </p:to>
                                    </p:set>
                                    <p:animEffect transition="in" filter="fade">
                                      <p:cBhvr>
                                        <p:cTn id="78" dur="1000"/>
                                        <p:tgtEl>
                                          <p:spTgt spid="529422"/>
                                        </p:tgtEl>
                                      </p:cBhvr>
                                    </p:animEffect>
                                  </p:childTnLst>
                                </p:cTn>
                              </p:par>
                              <p:par>
                                <p:cTn id="79" presetID="0" presetClass="path" presetSubtype="0" repeatCount="indefinite" accel="50000" decel="50000" fill="hold" nodeType="withEffect">
                                  <p:stCondLst>
                                    <p:cond delay="0"/>
                                  </p:stCondLst>
                                  <p:endCondLst>
                                    <p:cond evt="onNext" delay="0">
                                      <p:tgtEl>
                                        <p:sldTgt/>
                                      </p:tgtEl>
                                    </p:cond>
                                  </p:endCondLst>
                                  <p:childTnLst>
                                    <p:animMotion origin="layout" path="M -1.11111E-6 -3.7037E-6 C 0.08524 -3.7037E-6 0.17066 -3.7037E-6 0.2559 -3.7037E-6 C 0.2717 0.01135 0.28542 0.02084 0.30208 0.03102 C 0.30625 0.03357 0.30955 0.0426 0.31424 0.04422 C 0.32465 0.05186 0.33455 0.05949 0.34688 0.06274 C 0.35122 0.06806 0.36111 0.07871 0.36771 0.08033 C 0.38229 0.09028 0.39809 0.09885 0.41441 0.10463 C 0.4184 0.10741 0.42344 0.10787 0.42726 0.11088 C 0.43108 0.11436 0.4349 0.11783 0.43976 0.11922 C 0.44427 0.12338 0.44688 0.12361 0.45156 0.12662 C 0.4566 0.1301 0.46059 0.13426 0.46615 0.13611 C 0.47917 0.14584 0.49323 0.15834 0.50886 0.16158 C 0.52327 0.16736 0.5349 0.17986 0.54965 0.18496 C 0.55434 0.18866 0.55191 0.18797 0.5566 0.18797 " pathEditMode="relative" rAng="0" ptsTypes="ffffffffffffff">
                                      <p:cBhvr>
                                        <p:cTn id="80" dur="2000" fill="hold"/>
                                        <p:tgtEl>
                                          <p:spTgt spid="529422"/>
                                        </p:tgtEl>
                                        <p:attrNameLst>
                                          <p:attrName>ppt_x</p:attrName>
                                          <p:attrName>ppt_y</p:attrName>
                                        </p:attrNameLst>
                                      </p:cBhvr>
                                      <p:rCtr x="27830" y="9421"/>
                                    </p:animMotion>
                                  </p:childTnLst>
                                </p:cTn>
                              </p:par>
                              <p:par>
                                <p:cTn id="81" presetID="10" presetClass="exit" presetSubtype="0" fill="hold" grpId="1" nodeType="withEffect">
                                  <p:stCondLst>
                                    <p:cond delay="0"/>
                                  </p:stCondLst>
                                  <p:childTnLst>
                                    <p:animEffect transition="out" filter="fade">
                                      <p:cBhvr>
                                        <p:cTn id="82" dur="1000"/>
                                        <p:tgtEl>
                                          <p:spTgt spid="529426"/>
                                        </p:tgtEl>
                                      </p:cBhvr>
                                    </p:animEffect>
                                    <p:set>
                                      <p:cBhvr>
                                        <p:cTn id="83" dur="1" fill="hold">
                                          <p:stCondLst>
                                            <p:cond delay="999"/>
                                          </p:stCondLst>
                                        </p:cTn>
                                        <p:tgtEl>
                                          <p:spTgt spid="529426"/>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529427"/>
                                        </p:tgtEl>
                                        <p:attrNameLst>
                                          <p:attrName>style.visibility</p:attrName>
                                        </p:attrNameLst>
                                      </p:cBhvr>
                                      <p:to>
                                        <p:strVal val="visible"/>
                                      </p:to>
                                    </p:set>
                                    <p:animEffect transition="in" filter="fade">
                                      <p:cBhvr>
                                        <p:cTn id="86" dur="1000"/>
                                        <p:tgtEl>
                                          <p:spTgt spid="529427"/>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nodeType="clickEffect">
                                  <p:stCondLst>
                                    <p:cond delay="0"/>
                                  </p:stCondLst>
                                  <p:childTnLst>
                                    <p:set>
                                      <p:cBhvr>
                                        <p:cTn id="90" dur="1" fill="hold">
                                          <p:stCondLst>
                                            <p:cond delay="0"/>
                                          </p:stCondLst>
                                        </p:cTn>
                                        <p:tgtEl>
                                          <p:spTgt spid="529434"/>
                                        </p:tgtEl>
                                        <p:attrNameLst>
                                          <p:attrName>style.visibility</p:attrName>
                                        </p:attrNameLst>
                                      </p:cBhvr>
                                      <p:to>
                                        <p:strVal val="visible"/>
                                      </p:to>
                                    </p:set>
                                    <p:animEffect transition="in" filter="fade">
                                      <p:cBhvr>
                                        <p:cTn id="91" dur="2000"/>
                                        <p:tgtEl>
                                          <p:spTgt spid="529434"/>
                                        </p:tgtEl>
                                      </p:cBhvr>
                                    </p:animEffect>
                                  </p:childTnLst>
                                </p:cTn>
                              </p:par>
                              <p:par>
                                <p:cTn id="92" presetID="10" presetClass="exit" presetSubtype="0" fill="hold" grpId="1" nodeType="withEffect">
                                  <p:stCondLst>
                                    <p:cond delay="0"/>
                                  </p:stCondLst>
                                  <p:childTnLst>
                                    <p:animEffect transition="out" filter="fade">
                                      <p:cBhvr>
                                        <p:cTn id="93" dur="2000"/>
                                        <p:tgtEl>
                                          <p:spTgt spid="529427"/>
                                        </p:tgtEl>
                                      </p:cBhvr>
                                    </p:animEffect>
                                    <p:set>
                                      <p:cBhvr>
                                        <p:cTn id="94" dur="1" fill="hold">
                                          <p:stCondLst>
                                            <p:cond delay="1999"/>
                                          </p:stCondLst>
                                        </p:cTn>
                                        <p:tgtEl>
                                          <p:spTgt spid="529427"/>
                                        </p:tgtEl>
                                        <p:attrNameLst>
                                          <p:attrName>style.visibility</p:attrName>
                                        </p:attrNameLst>
                                      </p:cBhvr>
                                      <p:to>
                                        <p:strVal val="hidden"/>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0" presetClass="exit" presetSubtype="0" fill="hold" nodeType="clickEffect">
                                  <p:stCondLst>
                                    <p:cond delay="0"/>
                                  </p:stCondLst>
                                  <p:childTnLst>
                                    <p:animEffect transition="out" filter="fade">
                                      <p:cBhvr>
                                        <p:cTn id="98" dur="2000"/>
                                        <p:tgtEl>
                                          <p:spTgt spid="529434"/>
                                        </p:tgtEl>
                                      </p:cBhvr>
                                    </p:animEffect>
                                    <p:set>
                                      <p:cBhvr>
                                        <p:cTn id="99" dur="1" fill="hold">
                                          <p:stCondLst>
                                            <p:cond delay="1999"/>
                                          </p:stCondLst>
                                        </p:cTn>
                                        <p:tgtEl>
                                          <p:spTgt spid="529434"/>
                                        </p:tgtEl>
                                        <p:attrNameLst>
                                          <p:attrName>style.visibility</p:attrName>
                                        </p:attrNameLst>
                                      </p:cBhvr>
                                      <p:to>
                                        <p:strVal val="hidden"/>
                                      </p:to>
                                    </p:set>
                                    <p:cmd type="call" cmd="stop">
                                      <p:cBhvr>
                                        <p:cTn id="100" dur="1">
                                          <p:stCondLst>
                                            <p:cond delay="1999"/>
                                          </p:stCondLst>
                                        </p:cTn>
                                        <p:tgtEl>
                                          <p:spTgt spid="529434"/>
                                        </p:tgtEl>
                                      </p:cBhvr>
                                    </p:cmd>
                                  </p:childTnLst>
                                </p:cTn>
                              </p:par>
                              <p:par>
                                <p:cTn id="101" presetID="10" presetClass="entr" presetSubtype="0" fill="hold" nodeType="withEffect">
                                  <p:stCondLst>
                                    <p:cond delay="0"/>
                                  </p:stCondLst>
                                  <p:childTnLst>
                                    <p:set>
                                      <p:cBhvr>
                                        <p:cTn id="102" dur="1" fill="hold">
                                          <p:stCondLst>
                                            <p:cond delay="0"/>
                                          </p:stCondLst>
                                        </p:cTn>
                                        <p:tgtEl>
                                          <p:spTgt spid="529435"/>
                                        </p:tgtEl>
                                        <p:attrNameLst>
                                          <p:attrName>style.visibility</p:attrName>
                                        </p:attrNameLst>
                                      </p:cBhvr>
                                      <p:to>
                                        <p:strVal val="visible"/>
                                      </p:to>
                                    </p:set>
                                    <p:animEffect transition="in" filter="fade">
                                      <p:cBhvr>
                                        <p:cTn id="103" dur="2000"/>
                                        <p:tgtEl>
                                          <p:spTgt spid="52943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29436"/>
                                        </p:tgtEl>
                                        <p:attrNameLst>
                                          <p:attrName>style.visibility</p:attrName>
                                        </p:attrNameLst>
                                      </p:cBhvr>
                                      <p:to>
                                        <p:strVal val="visible"/>
                                      </p:to>
                                    </p:set>
                                    <p:animEffect transition="in" filter="fade">
                                      <p:cBhvr>
                                        <p:cTn id="106" dur="2000"/>
                                        <p:tgtEl>
                                          <p:spTgt spid="5294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7" restart="whenNotActive" fill="hold" evtFilter="cancelBubble" nodeType="interactiveSeq">
                <p:stCondLst>
                  <p:cond evt="onClick" delay="0">
                    <p:tgtEl>
                      <p:spTgt spid="529434"/>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2" presetClass="mediacall" presetSubtype="0" fill="hold" nodeType="clickEffect">
                                  <p:stCondLst>
                                    <p:cond delay="0"/>
                                  </p:stCondLst>
                                  <p:childTnLst>
                                    <p:cmd type="call" cmd="togglePause">
                                      <p:cBhvr>
                                        <p:cTn id="111" dur="1" fill="hold"/>
                                        <p:tgtEl>
                                          <p:spTgt spid="529434"/>
                                        </p:tgtEl>
                                      </p:cBhvr>
                                    </p:cmd>
                                  </p:childTnLst>
                                </p:cTn>
                              </p:par>
                            </p:childTnLst>
                          </p:cTn>
                        </p:par>
                      </p:childTnLst>
                    </p:cTn>
                  </p:par>
                </p:childTnLst>
              </p:cTn>
              <p:nextCondLst>
                <p:cond evt="onClick" delay="0">
                  <p:tgtEl>
                    <p:spTgt spid="529434"/>
                  </p:tgtEl>
                </p:cond>
              </p:nextCondLst>
            </p:seq>
            <p:video>
              <p:cMediaNode>
                <p:cTn id="112" fill="hold" display="0">
                  <p:stCondLst>
                    <p:cond delay="indefinite"/>
                  </p:stCondLst>
                  <p:endCondLst>
                    <p:cond evt="onNext" delay="0">
                      <p:tgtEl>
                        <p:sldTgt/>
                      </p:tgtEl>
                    </p:cond>
                    <p:cond evt="onPrev" delay="0">
                      <p:tgtEl>
                        <p:sldTgt/>
                      </p:tgtEl>
                    </p:cond>
                  </p:endCondLst>
                </p:cTn>
                <p:tgtEl>
                  <p:spTgt spid="529434"/>
                </p:tgtEl>
              </p:cMediaNode>
            </p:video>
          </p:childTnLst>
        </p:cTn>
      </p:par>
    </p:tnLst>
    <p:bldLst>
      <p:bldP spid="529423" grpId="0"/>
      <p:bldP spid="529423" grpId="1"/>
      <p:bldP spid="529424" grpId="0"/>
      <p:bldP spid="529424" grpId="1"/>
      <p:bldP spid="529425" grpId="0"/>
      <p:bldP spid="529426" grpId="0"/>
      <p:bldP spid="529426" grpId="1"/>
      <p:bldP spid="529427" grpId="0"/>
      <p:bldP spid="529427" grpId="1"/>
      <p:bldP spid="52943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2"/>
          <p:cNvSpPr>
            <a:spLocks noGrp="1" noRot="1" noChangeArrowheads="1"/>
          </p:cNvSpPr>
          <p:nvPr>
            <p:ph type="title"/>
          </p:nvPr>
        </p:nvSpPr>
        <p:spPr/>
        <p:txBody>
          <a:bodyPr/>
          <a:lstStyle/>
          <a:p>
            <a:r>
              <a:rPr lang="en-US"/>
              <a:t>Producing ~10</a:t>
            </a:r>
            <a:r>
              <a:rPr lang="en-US" baseline="30000"/>
              <a:t>18</a:t>
            </a:r>
            <a:r>
              <a:rPr lang="en-US"/>
              <a:t> Bunched Muons</a:t>
            </a:r>
          </a:p>
        </p:txBody>
      </p:sp>
      <p:sp>
        <p:nvSpPr>
          <p:cNvPr id="2" name="Date Placeholder 1"/>
          <p:cNvSpPr>
            <a:spLocks noGrp="1"/>
          </p:cNvSpPr>
          <p:nvPr>
            <p:ph type="dt" sz="half" idx="10"/>
          </p:nvPr>
        </p:nvSpPr>
        <p:spPr/>
        <p:txBody>
          <a:bodyPr/>
          <a:lstStyle/>
          <a:p>
            <a:r>
              <a:rPr lang="en-US" smtClean="0"/>
              <a:t>Craig Dukes / Virginia</a:t>
            </a:r>
            <a:endParaRPr lang="en-US"/>
          </a:p>
        </p:txBody>
      </p:sp>
      <p:sp>
        <p:nvSpPr>
          <p:cNvPr id="21" name="Footer Placeholder 5"/>
          <p:cNvSpPr>
            <a:spLocks noGrp="1"/>
          </p:cNvSpPr>
          <p:nvPr>
            <p:ph type="ftr" sz="quarter" idx="11"/>
          </p:nvPr>
        </p:nvSpPr>
        <p:spPr/>
        <p:txBody>
          <a:bodyPr/>
          <a:lstStyle/>
          <a:p>
            <a:r>
              <a:rPr lang="en-US" smtClean="0"/>
              <a:t>BCVSPIN:  Rare Decays at Fermilab</a:t>
            </a:r>
            <a:endParaRPr lang="en-US" baseline="30000"/>
          </a:p>
        </p:txBody>
      </p:sp>
      <p:sp>
        <p:nvSpPr>
          <p:cNvPr id="3" name="Slide Number Placeholder 2"/>
          <p:cNvSpPr>
            <a:spLocks noGrp="1"/>
          </p:cNvSpPr>
          <p:nvPr>
            <p:ph type="sldNum" sz="quarter" idx="12"/>
          </p:nvPr>
        </p:nvSpPr>
        <p:spPr/>
        <p:txBody>
          <a:bodyPr/>
          <a:lstStyle/>
          <a:p>
            <a:fld id="{53824759-6E56-4D9B-992B-388AC8E7F6AA}" type="slidenum">
              <a:rPr lang="en-US" smtClean="0"/>
              <a:pPr/>
              <a:t>42</a:t>
            </a:fld>
            <a:endParaRPr lang="en-US"/>
          </a:p>
        </p:txBody>
      </p:sp>
      <p:sp>
        <p:nvSpPr>
          <p:cNvPr id="619523" name="Text Box 3"/>
          <p:cNvSpPr txBox="1">
            <a:spLocks noChangeArrowheads="1"/>
          </p:cNvSpPr>
          <p:nvPr/>
        </p:nvSpPr>
        <p:spPr bwMode="auto">
          <a:xfrm>
            <a:off x="4837112" y="4355687"/>
            <a:ext cx="4014788" cy="674031"/>
          </a:xfrm>
          <a:prstGeom prst="rect">
            <a:avLst/>
          </a:prstGeom>
          <a:solidFill>
            <a:srgbClr val="FFFF99"/>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lnSpc>
                <a:spcPct val="90000"/>
              </a:lnSpc>
              <a:spcBef>
                <a:spcPct val="30000"/>
              </a:spcBef>
            </a:pPr>
            <a:r>
              <a:rPr lang="en-US" sz="1800"/>
              <a:t>6 batches x 4x10</a:t>
            </a:r>
            <a:r>
              <a:rPr lang="en-US" sz="1800" baseline="30000"/>
              <a:t>12 </a:t>
            </a:r>
            <a:r>
              <a:rPr lang="en-US" sz="1800"/>
              <a:t>/1.33 s x 2x10</a:t>
            </a:r>
            <a:r>
              <a:rPr lang="en-US" sz="1800" baseline="30000"/>
              <a:t>7</a:t>
            </a:r>
            <a:r>
              <a:rPr lang="en-US" sz="1800"/>
              <a:t> s/yr</a:t>
            </a:r>
          </a:p>
          <a:p>
            <a:pPr algn="ctr" eaLnBrk="1" hangingPunct="1">
              <a:lnSpc>
                <a:spcPct val="90000"/>
              </a:lnSpc>
              <a:spcBef>
                <a:spcPct val="30000"/>
              </a:spcBef>
            </a:pPr>
            <a:r>
              <a:rPr lang="en-US" sz="1800"/>
              <a:t>= 3.6x10</a:t>
            </a:r>
            <a:r>
              <a:rPr lang="en-US" sz="1800" baseline="30000"/>
              <a:t>20</a:t>
            </a:r>
            <a:r>
              <a:rPr lang="en-US" sz="1800"/>
              <a:t> protons/yr</a:t>
            </a:r>
            <a:endParaRPr lang="en-US" sz="1800" baseline="30000"/>
          </a:p>
        </p:txBody>
      </p:sp>
      <p:sp>
        <p:nvSpPr>
          <p:cNvPr id="619524" name="Text Box 4"/>
          <p:cNvSpPr txBox="1">
            <a:spLocks noChangeArrowheads="1"/>
          </p:cNvSpPr>
          <p:nvPr/>
        </p:nvSpPr>
        <p:spPr bwMode="auto">
          <a:xfrm>
            <a:off x="4816475" y="5257800"/>
            <a:ext cx="40227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1800" dirty="0">
                <a:solidFill>
                  <a:schemeClr val="bg1"/>
                </a:solidFill>
              </a:rPr>
              <a:t>Mu2e “steals” 6 of 20 booster batches </a:t>
            </a:r>
            <a:r>
              <a:rPr lang="en-US" sz="1800" dirty="0" err="1">
                <a:solidFill>
                  <a:schemeClr val="bg1"/>
                </a:solidFill>
              </a:rPr>
              <a:t>NOvA</a:t>
            </a:r>
            <a:r>
              <a:rPr lang="en-US" sz="1800" dirty="0">
                <a:solidFill>
                  <a:schemeClr val="bg1"/>
                </a:solidFill>
              </a:rPr>
              <a:t> cannot use during Main Injector cycle</a:t>
            </a:r>
          </a:p>
        </p:txBody>
      </p:sp>
      <p:pic>
        <p:nvPicPr>
          <p:cNvPr id="619525" name="Picture 5" descr="fermilab_accelerator_complex_cut"/>
          <p:cNvPicPr>
            <a:picLocks noChangeAspect="1" noChangeArrowheads="1"/>
          </p:cNvPicPr>
          <p:nvPr/>
        </p:nvPicPr>
        <p:blipFill>
          <a:blip r:embed="rId3">
            <a:extLst>
              <a:ext uri="{28A0092B-C50C-407E-A947-70E740481C1C}">
                <a14:useLocalDpi xmlns:a14="http://schemas.microsoft.com/office/drawing/2010/main" val="0"/>
              </a:ext>
            </a:extLst>
          </a:blip>
          <a:srcRect l="-1666" t="-2637" r="-1666" b="-2637"/>
          <a:stretch>
            <a:fillRect/>
          </a:stretch>
        </p:blipFill>
        <p:spPr bwMode="auto">
          <a:xfrm>
            <a:off x="4837112" y="1058863"/>
            <a:ext cx="4014788" cy="2584450"/>
          </a:xfrm>
          <a:prstGeom prst="rect">
            <a:avLst/>
          </a:prstGeom>
          <a:solidFill>
            <a:schemeClr val="bg1"/>
          </a:solidFill>
        </p:spPr>
      </p:pic>
      <p:sp>
        <p:nvSpPr>
          <p:cNvPr id="619526" name="Oval 6"/>
          <p:cNvSpPr>
            <a:spLocks noChangeArrowheads="1"/>
          </p:cNvSpPr>
          <p:nvPr/>
        </p:nvSpPr>
        <p:spPr bwMode="auto">
          <a:xfrm>
            <a:off x="8704262" y="1470025"/>
            <a:ext cx="114300" cy="114300"/>
          </a:xfrm>
          <a:prstGeom prst="ellipse">
            <a:avLst/>
          </a:prstGeom>
          <a:solidFill>
            <a:srgbClr val="FF0000"/>
          </a:solidFill>
          <a:ln w="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19527" name="Oval 7"/>
          <p:cNvSpPr>
            <a:spLocks noChangeArrowheads="1"/>
          </p:cNvSpPr>
          <p:nvPr/>
        </p:nvSpPr>
        <p:spPr bwMode="auto">
          <a:xfrm>
            <a:off x="8704262" y="1470025"/>
            <a:ext cx="114300" cy="114300"/>
          </a:xfrm>
          <a:prstGeom prst="ellipse">
            <a:avLst/>
          </a:prstGeom>
          <a:solidFill>
            <a:srgbClr val="0000FF"/>
          </a:solidFill>
          <a:ln w="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19528" name="Rectangle 8"/>
          <p:cNvSpPr>
            <a:spLocks noChangeArrowheads="1"/>
          </p:cNvSpPr>
          <p:nvPr/>
        </p:nvSpPr>
        <p:spPr bwMode="auto">
          <a:xfrm rot="1635320">
            <a:off x="7013575" y="1200150"/>
            <a:ext cx="307975" cy="115888"/>
          </a:xfrm>
          <a:prstGeom prst="rect">
            <a:avLst/>
          </a:prstGeom>
          <a:solidFill>
            <a:srgbClr val="0000FF"/>
          </a:solidFill>
          <a:ln w="381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19529" name="Text Box 9"/>
          <p:cNvSpPr txBox="1">
            <a:spLocks noChangeArrowheads="1"/>
          </p:cNvSpPr>
          <p:nvPr/>
        </p:nvSpPr>
        <p:spPr bwMode="auto">
          <a:xfrm>
            <a:off x="4724400" y="700088"/>
            <a:ext cx="3579812" cy="319446"/>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80000"/>
              </a:lnSpc>
              <a:spcBef>
                <a:spcPct val="30000"/>
              </a:spcBef>
            </a:pPr>
            <a:r>
              <a:rPr lang="en-US" sz="1800" dirty="0">
                <a:solidFill>
                  <a:srgbClr val="FFFF66"/>
                </a:solidFill>
              </a:rPr>
              <a:t>new detector hall and </a:t>
            </a:r>
            <a:r>
              <a:rPr lang="en-US" sz="1800" dirty="0" err="1">
                <a:solidFill>
                  <a:srgbClr val="FFFF66"/>
                </a:solidFill>
              </a:rPr>
              <a:t>beamline</a:t>
            </a:r>
            <a:endParaRPr lang="en-US" sz="1800" dirty="0">
              <a:solidFill>
                <a:srgbClr val="FFFF66"/>
              </a:solidFill>
            </a:endParaRPr>
          </a:p>
        </p:txBody>
      </p:sp>
      <p:sp>
        <p:nvSpPr>
          <p:cNvPr id="619530" name="Line 10"/>
          <p:cNvSpPr>
            <a:spLocks noChangeShapeType="1"/>
          </p:cNvSpPr>
          <p:nvPr/>
        </p:nvSpPr>
        <p:spPr bwMode="auto">
          <a:xfrm>
            <a:off x="6437312" y="1085850"/>
            <a:ext cx="538163" cy="76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19531" name="Line 11"/>
          <p:cNvSpPr>
            <a:spLocks noChangeShapeType="1"/>
          </p:cNvSpPr>
          <p:nvPr/>
        </p:nvSpPr>
        <p:spPr bwMode="auto">
          <a:xfrm flipV="1">
            <a:off x="6323012" y="2968625"/>
            <a:ext cx="268288" cy="8826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19533" name="AutoShape 13"/>
          <p:cNvSpPr>
            <a:spLocks noChangeArrowheads="1"/>
          </p:cNvSpPr>
          <p:nvPr/>
        </p:nvSpPr>
        <p:spPr bwMode="auto">
          <a:xfrm>
            <a:off x="4258813" y="3929945"/>
            <a:ext cx="4678362" cy="1830388"/>
          </a:xfrm>
          <a:prstGeom prst="star24">
            <a:avLst>
              <a:gd name="adj" fmla="val 37500"/>
            </a:avLst>
          </a:prstGeom>
          <a:solidFill>
            <a:srgbClr val="FF0000"/>
          </a:solidFill>
          <a:ln w="38100" algn="ctr">
            <a:solidFill>
              <a:srgbClr val="FF0000"/>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smtClean="0">
                <a:solidFill>
                  <a:srgbClr val="FFFF00"/>
                </a:solidFill>
              </a:rPr>
              <a:t>Mu2e cannot take any</a:t>
            </a:r>
          </a:p>
          <a:p>
            <a:pPr algn="ctr"/>
            <a:r>
              <a:rPr lang="en-US" dirty="0" smtClean="0">
                <a:solidFill>
                  <a:srgbClr val="FFFF00"/>
                </a:solidFill>
              </a:rPr>
              <a:t>protons away from the</a:t>
            </a:r>
          </a:p>
          <a:p>
            <a:pPr algn="ctr"/>
            <a:r>
              <a:rPr lang="en-US" dirty="0" smtClean="0">
                <a:solidFill>
                  <a:srgbClr val="FFFF00"/>
                </a:solidFill>
              </a:rPr>
              <a:t>neutrino program</a:t>
            </a:r>
            <a:endParaRPr lang="en-US" dirty="0">
              <a:solidFill>
                <a:srgbClr val="FFFF00"/>
              </a:solidFill>
            </a:endParaRPr>
          </a:p>
        </p:txBody>
      </p:sp>
      <p:sp>
        <p:nvSpPr>
          <p:cNvPr id="619535" name="Text Box 15"/>
          <p:cNvSpPr txBox="1">
            <a:spLocks noChangeArrowheads="1"/>
          </p:cNvSpPr>
          <p:nvPr/>
        </p:nvSpPr>
        <p:spPr bwMode="auto">
          <a:xfrm>
            <a:off x="80963" y="874713"/>
            <a:ext cx="4567237" cy="21282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68275" indent="-168275"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nSpc>
                <a:spcPct val="85000"/>
              </a:lnSpc>
              <a:spcBef>
                <a:spcPct val="35000"/>
              </a:spcBef>
              <a:buFontTx/>
              <a:buChar char="•"/>
            </a:pPr>
            <a:r>
              <a:rPr lang="en-US" dirty="0">
                <a:solidFill>
                  <a:schemeClr val="bg1"/>
                </a:solidFill>
                <a:latin typeface="+mn-lt"/>
              </a:rPr>
              <a:t>Energy:  8 </a:t>
            </a:r>
            <a:r>
              <a:rPr lang="en-US" dirty="0" err="1">
                <a:solidFill>
                  <a:schemeClr val="bg1"/>
                </a:solidFill>
                <a:latin typeface="+mn-lt"/>
              </a:rPr>
              <a:t>GeV</a:t>
            </a:r>
            <a:r>
              <a:rPr lang="en-US" dirty="0">
                <a:solidFill>
                  <a:schemeClr val="bg1"/>
                </a:solidFill>
                <a:latin typeface="+mn-lt"/>
              </a:rPr>
              <a:t> Booster beam optimal</a:t>
            </a:r>
          </a:p>
          <a:p>
            <a:pPr>
              <a:lnSpc>
                <a:spcPct val="85000"/>
              </a:lnSpc>
              <a:spcBef>
                <a:spcPct val="35000"/>
              </a:spcBef>
              <a:buFontTx/>
              <a:buChar char="•"/>
            </a:pPr>
            <a:r>
              <a:rPr lang="en-US" dirty="0">
                <a:solidFill>
                  <a:schemeClr val="bg1"/>
                </a:solidFill>
                <a:latin typeface="+mn-lt"/>
              </a:rPr>
              <a:t>Structure:  need bunch spacing on order of </a:t>
            </a:r>
            <a:r>
              <a:rPr lang="en-US" dirty="0" err="1">
                <a:solidFill>
                  <a:schemeClr val="bg1"/>
                </a:solidFill>
                <a:latin typeface="+mn-lt"/>
              </a:rPr>
              <a:t>muon</a:t>
            </a:r>
            <a:r>
              <a:rPr lang="en-US" dirty="0">
                <a:solidFill>
                  <a:schemeClr val="bg1"/>
                </a:solidFill>
                <a:latin typeface="+mn-lt"/>
              </a:rPr>
              <a:t> lifetime ~1 </a:t>
            </a:r>
            <a:r>
              <a:rPr lang="en-US" dirty="0" err="1">
                <a:solidFill>
                  <a:schemeClr val="bg1"/>
                </a:solidFill>
                <a:latin typeface="Symbol" pitchFamily="18" charset="2"/>
              </a:rPr>
              <a:t>m</a:t>
            </a:r>
            <a:r>
              <a:rPr lang="en-US" dirty="0" err="1">
                <a:solidFill>
                  <a:schemeClr val="bg1"/>
                </a:solidFill>
                <a:latin typeface="+mn-lt"/>
              </a:rPr>
              <a:t>s</a:t>
            </a:r>
            <a:r>
              <a:rPr lang="en-US" dirty="0">
                <a:solidFill>
                  <a:schemeClr val="bg1"/>
                </a:solidFill>
                <a:latin typeface="+mn-lt"/>
              </a:rPr>
              <a:t> </a:t>
            </a:r>
            <a:r>
              <a:rPr lang="en-US" dirty="0">
                <a:solidFill>
                  <a:schemeClr val="bg1"/>
                </a:solidFill>
                <a:latin typeface="+mn-lt"/>
                <a:sym typeface="Wingdings" pitchFamily="2" charset="2"/>
              </a:rPr>
              <a:t> orbit period of Accumulator/</a:t>
            </a:r>
            <a:r>
              <a:rPr lang="en-US" dirty="0" err="1">
                <a:solidFill>
                  <a:schemeClr val="bg1"/>
                </a:solidFill>
                <a:latin typeface="+mn-lt"/>
                <a:sym typeface="Wingdings" pitchFamily="2" charset="2"/>
              </a:rPr>
              <a:t>Debuncher</a:t>
            </a:r>
            <a:r>
              <a:rPr lang="en-US" dirty="0">
                <a:solidFill>
                  <a:schemeClr val="bg1"/>
                </a:solidFill>
                <a:latin typeface="+mn-lt"/>
                <a:sym typeface="Wingdings" pitchFamily="2" charset="2"/>
              </a:rPr>
              <a:t> optimal at 1.7 </a:t>
            </a:r>
            <a:r>
              <a:rPr lang="en-US" dirty="0" err="1">
                <a:solidFill>
                  <a:schemeClr val="bg1"/>
                </a:solidFill>
                <a:latin typeface="Symbol" pitchFamily="18" charset="2"/>
                <a:sym typeface="Wingdings" pitchFamily="2" charset="2"/>
              </a:rPr>
              <a:t>m</a:t>
            </a:r>
            <a:r>
              <a:rPr lang="en-US" dirty="0" err="1">
                <a:solidFill>
                  <a:schemeClr val="bg1"/>
                </a:solidFill>
                <a:latin typeface="+mn-lt"/>
                <a:sym typeface="Wingdings" pitchFamily="2" charset="2"/>
              </a:rPr>
              <a:t>s</a:t>
            </a:r>
            <a:endParaRPr lang="en-US" dirty="0">
              <a:solidFill>
                <a:schemeClr val="bg1"/>
              </a:solidFill>
              <a:latin typeface="+mn-lt"/>
              <a:sym typeface="Wingdings" pitchFamily="2" charset="2"/>
            </a:endParaRPr>
          </a:p>
          <a:p>
            <a:pPr>
              <a:lnSpc>
                <a:spcPct val="85000"/>
              </a:lnSpc>
              <a:spcBef>
                <a:spcPct val="35000"/>
              </a:spcBef>
              <a:buFontTx/>
              <a:buChar char="•"/>
            </a:pPr>
            <a:r>
              <a:rPr lang="en-US" dirty="0">
                <a:solidFill>
                  <a:schemeClr val="bg1"/>
                </a:solidFill>
                <a:latin typeface="+mn-lt"/>
                <a:sym typeface="Wingdings" pitchFamily="2" charset="2"/>
              </a:rPr>
              <a:t>Use Recycler as a transfer line</a:t>
            </a:r>
          </a:p>
          <a:p>
            <a:pPr>
              <a:lnSpc>
                <a:spcPct val="85000"/>
              </a:lnSpc>
              <a:spcBef>
                <a:spcPct val="35000"/>
              </a:spcBef>
              <a:buFontTx/>
              <a:buChar char="•"/>
            </a:pPr>
            <a:r>
              <a:rPr lang="en-US" dirty="0">
                <a:solidFill>
                  <a:schemeClr val="bg1"/>
                </a:solidFill>
                <a:latin typeface="+mn-lt"/>
                <a:sym typeface="Wingdings" pitchFamily="2" charset="2"/>
              </a:rPr>
              <a:t>Stack in Accumulator; bunch in </a:t>
            </a:r>
            <a:r>
              <a:rPr lang="en-US" dirty="0" err="1">
                <a:solidFill>
                  <a:schemeClr val="bg1"/>
                </a:solidFill>
                <a:latin typeface="+mn-lt"/>
                <a:sym typeface="Wingdings" pitchFamily="2" charset="2"/>
              </a:rPr>
              <a:t>Debuncher</a:t>
            </a:r>
            <a:endParaRPr lang="en-US" dirty="0">
              <a:solidFill>
                <a:schemeClr val="bg1"/>
              </a:solidFill>
              <a:latin typeface="+mn-lt"/>
              <a:sym typeface="Wingdings" pitchFamily="2" charset="2"/>
            </a:endParaRPr>
          </a:p>
          <a:p>
            <a:pPr>
              <a:lnSpc>
                <a:spcPct val="85000"/>
              </a:lnSpc>
              <a:spcBef>
                <a:spcPct val="35000"/>
              </a:spcBef>
              <a:buFontTx/>
              <a:buChar char="•"/>
            </a:pPr>
            <a:r>
              <a:rPr lang="en-US" dirty="0">
                <a:solidFill>
                  <a:schemeClr val="bg1"/>
                </a:solidFill>
                <a:latin typeface="+mn-lt"/>
                <a:sym typeface="Wingdings" pitchFamily="2" charset="2"/>
              </a:rPr>
              <a:t>Slow spill extraction: 90% duty factor</a:t>
            </a:r>
          </a:p>
        </p:txBody>
      </p:sp>
      <p:pic>
        <p:nvPicPr>
          <p:cNvPr id="619536" name="Picture 5" descr="Pbar Tun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 y="3581400"/>
            <a:ext cx="3463925"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537" name="Text Box 17"/>
          <p:cNvSpPr txBox="1">
            <a:spLocks noChangeArrowheads="1"/>
          </p:cNvSpPr>
          <p:nvPr/>
        </p:nvSpPr>
        <p:spPr bwMode="auto">
          <a:xfrm>
            <a:off x="2362200" y="4833938"/>
            <a:ext cx="1574800" cy="366712"/>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dirty="0">
                <a:solidFill>
                  <a:srgbClr val="FFFF00"/>
                </a:solidFill>
              </a:rPr>
              <a:t>Accumulator</a:t>
            </a:r>
          </a:p>
        </p:txBody>
      </p:sp>
      <p:sp>
        <p:nvSpPr>
          <p:cNvPr id="619538" name="Text Box 18"/>
          <p:cNvSpPr txBox="1">
            <a:spLocks noChangeArrowheads="1"/>
          </p:cNvSpPr>
          <p:nvPr/>
        </p:nvSpPr>
        <p:spPr bwMode="auto">
          <a:xfrm>
            <a:off x="257175" y="4452937"/>
            <a:ext cx="1574800" cy="366713"/>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dirty="0" err="1">
                <a:solidFill>
                  <a:srgbClr val="FFFF00"/>
                </a:solidFill>
              </a:rPr>
              <a:t>Debuncher</a:t>
            </a:r>
            <a:endParaRPr lang="en-US" sz="1800" dirty="0">
              <a:solidFill>
                <a:srgbClr val="FFFF00"/>
              </a:solidFill>
            </a:endParaRPr>
          </a:p>
        </p:txBody>
      </p:sp>
      <p:sp>
        <p:nvSpPr>
          <p:cNvPr id="619539" name="Text Box 19"/>
          <p:cNvSpPr txBox="1">
            <a:spLocks noChangeArrowheads="1"/>
          </p:cNvSpPr>
          <p:nvPr/>
        </p:nvSpPr>
        <p:spPr bwMode="auto">
          <a:xfrm>
            <a:off x="4837112" y="3886200"/>
            <a:ext cx="4014788" cy="341632"/>
          </a:xfrm>
          <a:prstGeom prst="rect">
            <a:avLst/>
          </a:prstGeom>
          <a:solidFill>
            <a:srgbClr val="FFFF99"/>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11125" indent="-111125"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ctr" eaLnBrk="1" hangingPunct="1">
              <a:lnSpc>
                <a:spcPct val="90000"/>
              </a:lnSpc>
              <a:spcBef>
                <a:spcPct val="30000"/>
              </a:spcBef>
            </a:pPr>
            <a:r>
              <a:rPr lang="en-US" sz="1800" dirty="0">
                <a:latin typeface="+mn-lt"/>
              </a:rPr>
              <a:t>One of several possible schemes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9533"/>
                                        </p:tgtEl>
                                        <p:attrNameLst>
                                          <p:attrName>style.visibility</p:attrName>
                                        </p:attrNameLst>
                                      </p:cBhvr>
                                      <p:to>
                                        <p:strVal val="visible"/>
                                      </p:to>
                                    </p:set>
                                    <p:animEffect transition="in" filter="fade">
                                      <p:cBhvr>
                                        <p:cTn id="7" dur="500"/>
                                        <p:tgtEl>
                                          <p:spTgt spid="6195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19533"/>
                                        </p:tgtEl>
                                      </p:cBhvr>
                                    </p:animEffect>
                                    <p:set>
                                      <p:cBhvr>
                                        <p:cTn id="12" dur="1" fill="hold">
                                          <p:stCondLst>
                                            <p:cond delay="499"/>
                                          </p:stCondLst>
                                        </p:cTn>
                                        <p:tgtEl>
                                          <p:spTgt spid="61953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619524"/>
                                        </p:tgtEl>
                                        <p:attrNameLst>
                                          <p:attrName>style.visibility</p:attrName>
                                        </p:attrNameLst>
                                      </p:cBhvr>
                                      <p:to>
                                        <p:strVal val="visible"/>
                                      </p:to>
                                    </p:set>
                                    <p:animEffect transition="in" filter="fade">
                                      <p:cBhvr>
                                        <p:cTn id="15" dur="2000"/>
                                        <p:tgtEl>
                                          <p:spTgt spid="61952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repeatCount="indefinite" accel="50000" decel="50000" fill="hold" grpId="0" nodeType="clickEffect">
                                  <p:stCondLst>
                                    <p:cond delay="0"/>
                                  </p:stCondLst>
                                  <p:endCondLst>
                                    <p:cond evt="onNext" delay="0">
                                      <p:tgtEl>
                                        <p:sldTgt/>
                                      </p:tgtEl>
                                    </p:cond>
                                  </p:endCondLst>
                                  <p:childTnLst>
                                    <p:animMotion origin="layout" path="M -0.00659 -0.00092 C -0.02968 -0.00255 -0.05277 -0.00393 -0.06423 -0.00185 C -0.07569 0.00023 -0.07361 0.00625 -0.07569 0.01111 C -0.07777 0.01597 -0.07743 0.02315 -0.07708 0.02732 C -0.07673 0.03148 -0.07587 0.0338 -0.07326 0.03611 C -0.07066 0.03843 -0.0658 0.04144 -0.0618 0.0412 C -0.05781 0.04097 -0.05139 0.0382 -0.04896 0.03472 C -0.04652 0.03125 -0.0467 0.0257 -0.04687 0.02083 C -0.04705 0.01597 -0.04757 0.0088 -0.05034 0.00509 C -0.05312 0.00139 -0.0592 -0.00139 -0.06319 -0.00139 C -0.06718 -0.00139 -0.07152 0.00139 -0.07396 0.00509 C -0.07639 0.0088 -0.07795 0.0162 -0.07777 0.0213 C -0.0776 0.02639 -0.07569 0.03241 -0.07326 0.03565 C -0.07083 0.03889 -0.06701 0.0412 -0.06319 0.0412 C -0.05937 0.0412 -0.0526 0.03843 -0.05 0.03519 C -0.04739 0.03195 -0.04739 0.02662 -0.04722 0.02176 C -0.04705 0.0169 -0.04687 0.00949 -0.0493 0.00556 C -0.05173 0.00162 -0.05746 -0.00116 -0.06146 -0.00139 C -0.06545 -0.00162 -0.07031 0.0007 -0.07291 0.0037 C -0.07552 0.00671 -0.07691 0.01204 -0.07708 0.01713 C -0.07725 0.02222 -0.07673 0.03033 -0.0743 0.03426 C -0.07187 0.0382 -0.06684 0.04051 -0.06284 0.04074 C -0.05885 0.04097 -0.05347 0.03889 -0.05069 0.03519 C -0.04791 0.03148 -0.04635 0.02408 -0.04618 0.01898 C -0.046 0.01389 -0.04705 0.0081 -0.04965 0.00463 C -0.05225 0.00116 -0.05798 -0.00185 -0.0618 -0.00185 C -0.06562 -0.00185 -0.06701 -0.00162 -0.07291 0.00417 C -0.07882 0.00995 -0.08923 0.02384 -0.09722 0.03241 C -0.10521 0.04097 -0.11215 0.04745 -0.12118 0.05556 C -0.13021 0.06366 -0.14236 0.07338 -0.15173 0.08102 C -0.16111 0.08866 -0.171 0.09769 -0.17777 0.10093 C -0.18455 0.10417 -0.18802 0.10116 -0.19201 0.10046 C -0.196 0.09977 -0.19913 0.09931 -0.20173 0.0963 C -0.20434 0.09329 -0.20538 0.08889 -0.20729 0.08241 C -0.2092 0.07593 -0.21041 0.06528 -0.21319 0.05695 C -0.21597 0.04861 -0.21962 0.03958 -0.2243 0.03195 C -0.22899 0.02431 -0.23333 0.01736 -0.24132 0.01111 C -0.2493 0.00486 -0.26128 -0.00231 -0.27257 -0.00509 C -0.28385 -0.00787 -0.29809 -0.0088 -0.30937 -0.00602 C -0.32066 -0.00324 -0.33159 0.00208 -0.34062 0.01158 C -0.34965 0.02107 -0.35712 0.04005 -0.36319 0.05139 C -0.36927 0.06273 -0.37274 0.06759 -0.37708 0.08009 C -0.38142 0.09259 -0.38663 0.1125 -0.38923 0.12685 C -0.39184 0.1412 -0.39392 0.15255 -0.39236 0.16574 C -0.3908 0.17894 -0.38611 0.19398 -0.37951 0.20648 C -0.37291 0.21898 -0.36302 0.23195 -0.35277 0.24074 C -0.34253 0.24954 -0.33055 0.25741 -0.31736 0.2588 C -0.30416 0.26019 -0.28663 0.25718 -0.27326 0.24861 C -0.25989 0.24005 -0.24722 0.22292 -0.2375 0.20695 C -0.22777 0.19097 -0.21996 0.16968 -0.21493 0.15232 C -0.20989 0.13495 -0.20746 0.11852 -0.20694 0.10278 C -0.20642 0.08704 -0.20555 0.07408 -0.2118 0.05833 C -0.21805 0.04259 -0.23229 0.01921 -0.24444 0.00833 C -0.25659 -0.00255 -0.27031 -0.00625 -0.28507 -0.00694 C -0.29982 -0.00764 -0.32048 -0.00486 -0.33333 0.00417 C -0.34618 0.0132 -0.35521 0.03495 -0.3625 0.04769 C -0.36979 0.06042 -0.37187 0.06597 -0.37673 0.08056 C -0.38159 0.09514 -0.39045 0.11736 -0.39201 0.13565 C -0.39357 0.15394 -0.39027 0.175 -0.38576 0.19028 C -0.38125 0.20556 -0.3743 0.21667 -0.36527 0.22732 C -0.35625 0.23796 -0.34409 0.24861 -0.33194 0.2537 C -0.31979 0.2588 -0.30503 0.26019 -0.29271 0.25741 C -0.28038 0.25463 -0.26909 0.24884 -0.25833 0.23658 C -0.24757 0.22431 -0.23646 0.2007 -0.22847 0.18333 C -0.22048 0.16597 -0.21389 0.14908 -0.21041 0.13241 C -0.20694 0.11574 -0.20521 0.10023 -0.20729 0.0838 C -0.20937 0.06736 -0.21441 0.04792 -0.22291 0.0338 C -0.23142 0.01968 -0.246 0.00625 -0.25833 -0.00046 C -0.27066 -0.00717 -0.28628 -0.00648 -0.29722 -0.00648 C -0.30816 -0.00648 -0.31527 -0.0044 -0.32361 -0.00046 C -0.33194 0.00347 -0.33819 0.0037 -0.34687 0.01713 C -0.35555 0.03056 -0.36788 0.06088 -0.37534 0.08056 C -0.38281 0.10023 -0.3901 0.11713 -0.39201 0.13519 C -0.39392 0.15324 -0.39288 0.17153 -0.3868 0.18889 C -0.38073 0.20625 -0.36718 0.22778 -0.35521 0.23935 C -0.34323 0.25093 -0.32916 0.25764 -0.31493 0.2588 C -0.30069 0.25995 -0.28402 0.25718 -0.27014 0.2463 C -0.25625 0.23542 -0.24149 0.21019 -0.23194 0.19306 C -0.22239 0.17593 -0.21701 0.16134 -0.21284 0.14306 C -0.20868 0.12477 -0.20347 0.10347 -0.20659 0.08333 C -0.20972 0.0632 -0.22066 0.03658 -0.23159 0.02176 C -0.24253 0.00695 -0.25729 -0.00162 -0.27222 -0.00555 C -0.28715 -0.00949 -0.30816 -0.00717 -0.32118 -0.00231 C -0.3342 0.00255 -0.34218 0.01134 -0.35069 0.02361 C -0.3592 0.03588 -0.36597 0.05602 -0.37222 0.07176 C -0.37847 0.0875 -0.38455 0.10417 -0.38784 0.11852 C -0.39114 0.13287 -0.39323 0.14329 -0.39201 0.15787 C -0.3908 0.17245 -0.38732 0.1919 -0.38055 0.20602 C -0.37378 0.22014 -0.36354 0.2338 -0.35104 0.24259 C -0.33854 0.25139 -0.32066 0.25903 -0.3059 0.2588 C -0.29114 0.25857 -0.27569 0.25463 -0.26215 0.2412 C -0.24861 0.22778 -0.23368 0.19792 -0.22465 0.17824 C -0.21562 0.15857 -0.21371 0.15625 -0.20833 0.12269 C -0.20295 0.08912 -0.19757 0.03264 -0.19201 -0.02361 " pathEditMode="relative" ptsTypes="aaaaaaaaaaaaaaaaaaaaaaaaaaaaaaaaaaaaaaaaaaaaaaaaaaaaaaaaaaaaaaaaaaaaaaaaaaaaaaaaaaaaaaaaaaaaaA">
                                      <p:cBhvr>
                                        <p:cTn id="19" dur="5000" fill="hold"/>
                                        <p:tgtEl>
                                          <p:spTgt spid="619526"/>
                                        </p:tgtEl>
                                        <p:attrNameLst>
                                          <p:attrName>ppt_x</p:attrName>
                                          <p:attrName>ppt_y</p:attrName>
                                        </p:attrNameLst>
                                      </p:cBhvr>
                                    </p:animMotion>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grpId="1" nodeType="clickEffect">
                                  <p:stCondLst>
                                    <p:cond delay="0"/>
                                  </p:stCondLst>
                                  <p:childTnLst>
                                    <p:animEffect transition="out" filter="fade">
                                      <p:cBhvr>
                                        <p:cTn id="23" dur="1000"/>
                                        <p:tgtEl>
                                          <p:spTgt spid="619526"/>
                                        </p:tgtEl>
                                      </p:cBhvr>
                                    </p:animEffect>
                                    <p:set>
                                      <p:cBhvr>
                                        <p:cTn id="24" dur="1" fill="hold">
                                          <p:stCondLst>
                                            <p:cond delay="999"/>
                                          </p:stCondLst>
                                        </p:cTn>
                                        <p:tgtEl>
                                          <p:spTgt spid="619526"/>
                                        </p:tgtEl>
                                        <p:attrNameLst>
                                          <p:attrName>style.visibility</p:attrName>
                                        </p:attrNameLst>
                                      </p:cBhvr>
                                      <p:to>
                                        <p:strVal val="hidden"/>
                                      </p:to>
                                    </p:set>
                                  </p:childTnLst>
                                </p:cTn>
                              </p:par>
                              <p:par>
                                <p:cTn id="25" presetID="0" presetClass="path" presetSubtype="0" repeatCount="indefinite" accel="50000" decel="50000" fill="hold" grpId="0" nodeType="withEffect">
                                  <p:stCondLst>
                                    <p:cond delay="0"/>
                                  </p:stCondLst>
                                  <p:endCondLst>
                                    <p:cond evt="onNext" delay="0">
                                      <p:tgtEl>
                                        <p:sldTgt/>
                                      </p:tgtEl>
                                    </p:cond>
                                  </p:endCondLst>
                                  <p:childTnLst>
                                    <p:animMotion origin="layout" path="M 5.55556E-7 5.92593E-6 C -0.02465 -0.00162 -0.0493 -0.003 -0.06146 -0.00138 C -0.07361 0.00024 -0.07031 0.00556 -0.07257 0.01019 C -0.07482 0.01482 -0.07517 0.02176 -0.07465 0.02639 C -0.07413 0.03102 -0.07257 0.03519 -0.06979 0.03797 C -0.06701 0.04075 -0.06215 0.04376 -0.05833 0.04306 C -0.05451 0.04237 -0.04896 0.0382 -0.04653 0.03426 C -0.04409 0.03033 -0.04357 0.02408 -0.04375 0.01945 C -0.04392 0.01482 -0.04479 0.01042 -0.04757 0.00695 C -0.05034 0.00348 -0.05694 -0.00115 -0.06076 -0.00138 C -0.06458 -0.00162 -0.06823 0.00186 -0.07048 0.00556 C -0.07274 0.00926 -0.07448 0.01528 -0.07465 0.02038 C -0.07482 0.02547 -0.0743 0.03288 -0.07187 0.03658 C -0.06944 0.04028 -0.06406 0.04352 -0.05972 0.04306 C -0.05538 0.0426 -0.04809 0.03913 -0.04548 0.03426 C -0.04288 0.0294 -0.04305 0.01899 -0.04444 0.01343 C -0.04583 0.00788 -0.05052 0.00325 -0.05347 0.00092 C -0.05642 -0.00138 -0.05955 -0.00092 -0.0625 5.92593E-6 C -0.06545 0.00092 -0.06909 0.00348 -0.07118 0.00649 C -0.07326 0.0095 -0.0743 0.01459 -0.07465 0.01852 C -0.075 0.02246 -0.075 0.02663 -0.07361 0.03056 C -0.07222 0.0345 -0.06927 0.03982 -0.06597 0.04167 C -0.06267 0.04352 -0.05729 0.04329 -0.05382 0.04167 C -0.05034 0.04005 -0.04653 0.03658 -0.04479 0.03241 C -0.04305 0.02825 -0.04288 0.02107 -0.0434 0.01667 C -0.04392 0.01227 -0.04566 0.00834 -0.04791 0.00556 C -0.05017 0.00278 -0.05382 0.00139 -0.05659 0.00047 C -0.05937 -0.00046 -0.06232 -0.00138 -0.06493 -0.00046 C -0.06753 0.00047 -0.07014 0.00417 -0.07257 0.00649 C -0.075 0.0088 -0.07517 0.00857 -0.07986 0.01389 C -0.08455 0.01922 -0.09357 0.03126 -0.10069 0.03889 C -0.10781 0.04653 -0.11337 0.05163 -0.12257 0.05973 C -0.13177 0.06783 -0.14757 0.08102 -0.1559 0.08797 C -0.16423 0.09491 -0.16684 0.09885 -0.17291 0.10093 C -0.17899 0.10301 -0.1875 0.10186 -0.19271 0.10001 C -0.19791 0.09815 -0.20139 0.09676 -0.20416 0.08982 C -0.20694 0.08288 -0.20642 0.06783 -0.20972 0.05834 C -0.21302 0.04885 -0.21771 0.04075 -0.22361 0.03241 C -0.22951 0.02408 -0.23767 0.01436 -0.24548 0.00834 C -0.2533 0.00232 -0.26284 -0.00092 -0.27083 -0.00324 C -0.27882 -0.00555 -0.28507 -0.00648 -0.29375 -0.00601 C -0.30243 -0.00555 -0.31441 -0.0037 -0.32257 5.92593E-6 C -0.33073 0.00371 -0.33594 0.00811 -0.34236 0.01667 C -0.34878 0.02524 -0.35573 0.03982 -0.36146 0.05186 C -0.36719 0.06389 -0.37205 0.07686 -0.37639 0.08936 C -0.38073 0.10186 -0.38524 0.11505 -0.3875 0.12732 C -0.38975 0.13959 -0.39114 0.15047 -0.38993 0.16297 C -0.38871 0.17547 -0.38472 0.19075 -0.37986 0.20232 C -0.375 0.21389 -0.3684 0.22454 -0.36076 0.23288 C -0.35312 0.24121 -0.34444 0.24792 -0.33368 0.25232 C -0.32291 0.25672 -0.30746 0.26019 -0.29618 0.25926 C -0.28489 0.25834 -0.27448 0.25348 -0.26562 0.24676 C -0.25677 0.24005 -0.24809 0.22639 -0.24305 0.21945 C -0.23802 0.21251 -0.23802 0.20788 -0.23507 0.20556 C -0.23212 0.20325 -0.22795 0.20672 -0.22465 0.20556 C -0.22135 0.2044 -0.21857 0.2044 -0.21528 0.19908 C -0.21198 0.19376 -0.21024 0.18357 -0.20451 0.17362 C -0.19878 0.16366 -0.18767 0.14931 -0.18125 0.13889 C -0.17482 0.12848 -0.17135 0.12107 -0.16597 0.11065 C -0.16059 0.10024 -0.15538 0.08612 -0.1493 0.07593 C -0.14323 0.06575 -0.13611 0.05741 -0.12916 0.04908 C -0.12222 0.04075 -0.1125 0.03033 -0.10798 0.02547 C -0.10347 0.02061 -0.1033 0.022 -0.10243 0.02038 C -0.10156 0.01876 -0.10052 0.01783 -0.10243 0.01575 C -0.10434 0.01366 -0.11059 0.01019 -0.11423 0.00788 C -0.11788 0.00556 -0.12135 0.00301 -0.12396 0.00139 C -0.12656 -0.00023 -0.12812 -0.00208 -0.12986 -0.00231 C -0.13159 -0.00254 -0.13385 -0.00254 -0.13472 -0.00046 C -0.13559 0.00163 -0.13472 0.00602 -0.13472 0.01019 C -0.13472 0.01436 -0.13472 0.02038 -0.13472 0.02408 C -0.13472 0.02778 -0.13489 0.02987 -0.13472 0.03288 C -0.13455 0.03588 -0.13455 0.04028 -0.13368 0.04167 C -0.13281 0.04306 -0.13177 0.0426 -0.12951 0.04167 C -0.12725 0.04075 -0.12361 0.0382 -0.12014 0.03565 C -0.11666 0.03311 -0.1118 0.02963 -0.10868 0.02686 C -0.10555 0.02408 -0.10208 0.02153 -0.10139 0.01945 C -0.10069 0.01737 -0.10034 0.01783 -0.10486 0.01436 C -0.10937 0.01088 -0.12361 0.00092 -0.12812 -0.00185 C -0.13264 -0.00462 -0.13125 -0.00254 -0.13229 -0.00185 C -0.13333 -0.00115 -0.13403 -0.00509 -0.13437 0.00186 C -0.13472 0.0088 -0.13455 0.03241 -0.13403 0.03936 C -0.1335 0.0463 -0.13298 0.04283 -0.13159 0.04306 C -0.13021 0.04329 -0.1309 0.04352 -0.12604 0.04028 C -0.12118 0.03704 -0.10677 0.02686 -0.10278 0.02315 C -0.09878 0.01945 -0.10173 0.01945 -0.10208 0.01806 C -0.10243 0.01667 -0.10034 0.01806 -0.10451 0.01482 C -0.10868 0.01158 -0.12291 0.00139 -0.12743 -0.00185 C -0.13194 -0.00509 -0.13003 -0.00462 -0.13125 -0.00416 C -0.13246 -0.0037 -0.13385 -0.00717 -0.13437 0.00047 C -0.13489 0.00811 -0.13489 0.03473 -0.13437 0.04167 C -0.13385 0.04862 -0.13524 0.04352 -0.13159 0.0426 C -0.12795 0.04167 -0.11736 0.03913 -0.1125 0.03658 C -0.10764 0.03403 -0.10451 0.0294 -0.10208 0.02686 C -0.09965 0.02431 -0.09861 0.02385 -0.09826 0.0213 C -0.09791 0.01876 -0.09896 0.01436 -0.10034 0.01158 C -0.10173 0.0088 -0.10278 0.00834 -0.10694 0.0051 C -0.11111 0.00186 -0.1217 -0.00532 -0.12569 -0.0074 C -0.12969 -0.00949 -0.12951 -0.0081 -0.13125 -0.0074 C -0.13298 -0.00671 -0.13489 -0.00509 -0.13611 -0.00324 C -0.13732 -0.00138 -0.13854 -0.00324 -0.13889 0.00417 C -0.13923 0.01158 -0.13854 0.03426 -0.13784 0.04167 C -0.13715 0.04908 -0.13646 0.047 -0.13507 0.04815 C -0.13368 0.04931 -0.13125 0.04931 -0.12951 0.04862 C -0.12778 0.04792 -0.12951 0.04885 -0.1243 0.04445 C -0.11909 0.04005 -0.1026 0.02709 -0.09826 0.02223 C -0.09392 0.01737 -0.0967 0.01783 -0.09791 0.01528 C -0.09913 0.01274 -0.10191 0.01019 -0.1059 0.00649 C -0.10989 0.00278 -0.11198 -0.00046 -0.12222 -0.0074 C -0.13246 -0.01435 -0.15 -0.02499 -0.16736 -0.03564 " pathEditMode="relative" ptsTypes="aaaaaaaaaaaaaaaaaaaaaaaaaaaaaaaaaaaaaaaaaaaaaaaaaaaaaaaaaaaaaaaaaaaaaaaaaaaaaaaaaaaaaaaaaaaaaaaaaaaaaaaaaaaaA">
                                      <p:cBhvr>
                                        <p:cTn id="26" dur="5000" fill="hold"/>
                                        <p:tgtEl>
                                          <p:spTgt spid="619527"/>
                                        </p:tgtEl>
                                        <p:attrNameLst>
                                          <p:attrName>ppt_x</p:attrName>
                                          <p:attrName>ppt_y</p:attrName>
                                        </p:attrNameLst>
                                      </p:cBhvr>
                                    </p:animMotion>
                                  </p:childTnLst>
                                </p:cTn>
                              </p:par>
                              <p:par>
                                <p:cTn id="27" presetID="10" presetClass="entr" presetSubtype="0" fill="hold" grpId="0" nodeType="withEffect">
                                  <p:stCondLst>
                                    <p:cond delay="0"/>
                                  </p:stCondLst>
                                  <p:childTnLst>
                                    <p:set>
                                      <p:cBhvr>
                                        <p:cTn id="28" dur="1" fill="hold">
                                          <p:stCondLst>
                                            <p:cond delay="0"/>
                                          </p:stCondLst>
                                        </p:cTn>
                                        <p:tgtEl>
                                          <p:spTgt spid="619528"/>
                                        </p:tgtEl>
                                        <p:attrNameLst>
                                          <p:attrName>style.visibility</p:attrName>
                                        </p:attrNameLst>
                                      </p:cBhvr>
                                      <p:to>
                                        <p:strVal val="visible"/>
                                      </p:to>
                                    </p:set>
                                    <p:animEffect transition="in" filter="fade">
                                      <p:cBhvr>
                                        <p:cTn id="29" dur="2000"/>
                                        <p:tgtEl>
                                          <p:spTgt spid="6195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19529"/>
                                        </p:tgtEl>
                                        <p:attrNameLst>
                                          <p:attrName>style.visibility</p:attrName>
                                        </p:attrNameLst>
                                      </p:cBhvr>
                                      <p:to>
                                        <p:strVal val="visible"/>
                                      </p:to>
                                    </p:set>
                                    <p:animEffect transition="in" filter="fade">
                                      <p:cBhvr>
                                        <p:cTn id="32" dur="1000"/>
                                        <p:tgtEl>
                                          <p:spTgt spid="6195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19530"/>
                                        </p:tgtEl>
                                        <p:attrNameLst>
                                          <p:attrName>style.visibility</p:attrName>
                                        </p:attrNameLst>
                                      </p:cBhvr>
                                      <p:to>
                                        <p:strVal val="visible"/>
                                      </p:to>
                                    </p:set>
                                    <p:animEffect transition="in" filter="fade">
                                      <p:cBhvr>
                                        <p:cTn id="35" dur="1000"/>
                                        <p:tgtEl>
                                          <p:spTgt spid="61953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19539"/>
                                        </p:tgtEl>
                                        <p:attrNameLst>
                                          <p:attrName>style.visibility</p:attrName>
                                        </p:attrNameLst>
                                      </p:cBhvr>
                                      <p:to>
                                        <p:strVal val="visible"/>
                                      </p:to>
                                    </p:set>
                                    <p:animEffect transition="in" filter="fade">
                                      <p:cBhvr>
                                        <p:cTn id="38" dur="1000"/>
                                        <p:tgtEl>
                                          <p:spTgt spid="61953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19531"/>
                                        </p:tgtEl>
                                        <p:attrNameLst>
                                          <p:attrName>style.visibility</p:attrName>
                                        </p:attrNameLst>
                                      </p:cBhvr>
                                      <p:to>
                                        <p:strVal val="visible"/>
                                      </p:to>
                                    </p:set>
                                    <p:animEffect transition="in" filter="fade">
                                      <p:cBhvr>
                                        <p:cTn id="41" dur="1000"/>
                                        <p:tgtEl>
                                          <p:spTgt spid="61953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19523"/>
                                        </p:tgtEl>
                                        <p:attrNameLst>
                                          <p:attrName>style.visibility</p:attrName>
                                        </p:attrNameLst>
                                      </p:cBhvr>
                                      <p:to>
                                        <p:strVal val="visible"/>
                                      </p:to>
                                    </p:set>
                                    <p:animEffect transition="in" filter="fade">
                                      <p:cBhvr>
                                        <p:cTn id="44" dur="2000"/>
                                        <p:tgtEl>
                                          <p:spTgt spid="619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23" grpId="0" animBg="1"/>
      <p:bldP spid="619524" grpId="0"/>
      <p:bldP spid="619526" grpId="0" animBg="1"/>
      <p:bldP spid="619526" grpId="1" animBg="1"/>
      <p:bldP spid="619527" grpId="0" animBg="1"/>
      <p:bldP spid="619528" grpId="0" animBg="1"/>
      <p:bldP spid="619529" grpId="0"/>
      <p:bldP spid="619530" grpId="0" animBg="1"/>
      <p:bldP spid="619531" grpId="0" animBg="1"/>
      <p:bldP spid="619533" grpId="0" animBg="1"/>
      <p:bldP spid="619533" grpId="1" animBg="1"/>
      <p:bldP spid="61953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New </a:t>
            </a:r>
            <a:r>
              <a:rPr lang="en-US" dirty="0" err="1" smtClean="0"/>
              <a:t>Beamline</a:t>
            </a:r>
            <a:r>
              <a:rPr lang="en-US" dirty="0" smtClean="0"/>
              <a:t> and Detector Hall to be Built</a:t>
            </a:r>
            <a:endParaRPr lang="en-US" dirty="0"/>
          </a:p>
        </p:txBody>
      </p:sp>
      <p:sp>
        <p:nvSpPr>
          <p:cNvPr id="3" name="Date Placeholder 2"/>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Rare Decays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43</a:t>
            </a:fld>
            <a:endParaRPr lang="en-US" dirty="0"/>
          </a:p>
        </p:txBody>
      </p:sp>
      <p:pic>
        <p:nvPicPr>
          <p:cNvPr id="10"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3047999"/>
            <a:ext cx="5486400" cy="349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09600"/>
            <a:ext cx="5943600" cy="3146239"/>
          </a:xfrm>
          <a:prstGeom prst="rect">
            <a:avLst/>
          </a:prstGeom>
        </p:spPr>
      </p:pic>
      <p:sp>
        <p:nvSpPr>
          <p:cNvPr id="2" name="TextBox 1"/>
          <p:cNvSpPr txBox="1"/>
          <p:nvPr/>
        </p:nvSpPr>
        <p:spPr>
          <a:xfrm>
            <a:off x="7620000" y="4933890"/>
            <a:ext cx="1066800" cy="400110"/>
          </a:xfrm>
          <a:prstGeom prst="rect">
            <a:avLst/>
          </a:prstGeom>
          <a:noFill/>
        </p:spPr>
        <p:txBody>
          <a:bodyPr wrap="square" rtlCol="0">
            <a:spAutoFit/>
          </a:bodyPr>
          <a:lstStyle/>
          <a:p>
            <a:r>
              <a:rPr lang="en-US" sz="2000" dirty="0" smtClean="0">
                <a:solidFill>
                  <a:srgbClr val="FFFF00"/>
                </a:solidFill>
              </a:rPr>
              <a:t>Booster</a:t>
            </a:r>
            <a:endParaRPr lang="en-US" sz="2000" dirty="0">
              <a:solidFill>
                <a:srgbClr val="FFFF00"/>
              </a:solidFill>
            </a:endParaRPr>
          </a:p>
        </p:txBody>
      </p:sp>
      <p:sp>
        <p:nvSpPr>
          <p:cNvPr id="9" name="TextBox 8"/>
          <p:cNvSpPr txBox="1"/>
          <p:nvPr/>
        </p:nvSpPr>
        <p:spPr>
          <a:xfrm>
            <a:off x="4343400" y="5029200"/>
            <a:ext cx="1524000" cy="1015663"/>
          </a:xfrm>
          <a:prstGeom prst="rect">
            <a:avLst/>
          </a:prstGeom>
          <a:noFill/>
        </p:spPr>
        <p:txBody>
          <a:bodyPr wrap="square" rtlCol="0" anchor="ctr">
            <a:spAutoFit/>
          </a:bodyPr>
          <a:lstStyle/>
          <a:p>
            <a:pPr algn="ctr"/>
            <a:r>
              <a:rPr lang="en-US" sz="2000" dirty="0" smtClean="0">
                <a:solidFill>
                  <a:srgbClr val="FFFF00"/>
                </a:solidFill>
              </a:rPr>
              <a:t>Antiproton Accumulator/</a:t>
            </a:r>
            <a:r>
              <a:rPr lang="en-US" sz="2000" dirty="0" err="1" smtClean="0">
                <a:solidFill>
                  <a:srgbClr val="FFFF00"/>
                </a:solidFill>
              </a:rPr>
              <a:t>Debuncher</a:t>
            </a:r>
            <a:endParaRPr lang="en-US" sz="2000" dirty="0">
              <a:solidFill>
                <a:srgbClr val="FFFF00"/>
              </a:solidFill>
            </a:endParaRPr>
          </a:p>
        </p:txBody>
      </p:sp>
      <p:sp>
        <p:nvSpPr>
          <p:cNvPr id="7" name="Oval 6"/>
          <p:cNvSpPr/>
          <p:nvPr/>
        </p:nvSpPr>
        <p:spPr>
          <a:xfrm>
            <a:off x="5791200" y="3352800"/>
            <a:ext cx="1447800" cy="1066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flipV="1">
            <a:off x="6096000" y="609600"/>
            <a:ext cx="1143000" cy="31462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52400" y="3755839"/>
            <a:ext cx="6096000" cy="6637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60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Rot="1" noChangeArrowheads="1"/>
          </p:cNvSpPr>
          <p:nvPr>
            <p:ph type="title"/>
          </p:nvPr>
        </p:nvSpPr>
        <p:spPr/>
        <p:txBody>
          <a:bodyPr/>
          <a:lstStyle/>
          <a:p>
            <a:r>
              <a:rPr lang="en-US" dirty="0">
                <a:sym typeface="Wingdings" pitchFamily="2" charset="2"/>
              </a:rPr>
              <a:t>Backgrounds, </a:t>
            </a:r>
            <a:r>
              <a:rPr lang="en-US" dirty="0" smtClean="0">
                <a:sym typeface="Wingdings" pitchFamily="2" charset="2"/>
              </a:rPr>
              <a:t>Backgrounds</a:t>
            </a:r>
            <a:r>
              <a:rPr lang="en-US" dirty="0">
                <a:sym typeface="Wingdings" pitchFamily="2" charset="2"/>
              </a:rPr>
              <a:t>, </a:t>
            </a:r>
            <a:r>
              <a:rPr lang="en-US" dirty="0" smtClean="0">
                <a:sym typeface="Wingdings" pitchFamily="2" charset="2"/>
              </a:rPr>
              <a:t>Backgrounds </a:t>
            </a:r>
            <a:r>
              <a:rPr lang="en-US" dirty="0">
                <a:sym typeface="Wingdings" pitchFamily="2" charset="2"/>
              </a:rPr>
              <a:t>. . .</a:t>
            </a:r>
          </a:p>
        </p:txBody>
      </p:sp>
      <p:sp>
        <p:nvSpPr>
          <p:cNvPr id="2" name="Date Placeholder 1"/>
          <p:cNvSpPr>
            <a:spLocks noGrp="1"/>
          </p:cNvSpPr>
          <p:nvPr>
            <p:ph type="dt" sz="half" idx="10"/>
          </p:nvPr>
        </p:nvSpPr>
        <p:spPr/>
        <p:txBody>
          <a:bodyPr/>
          <a:lstStyle/>
          <a:p>
            <a:r>
              <a:rPr lang="en-US" smtClean="0"/>
              <a:t>Craig Dukes / Virginia</a:t>
            </a:r>
            <a:endParaRPr lang="en-US"/>
          </a:p>
        </p:txBody>
      </p:sp>
      <p:sp>
        <p:nvSpPr>
          <p:cNvPr id="13" name="Footer Placeholder 5"/>
          <p:cNvSpPr>
            <a:spLocks noGrp="1"/>
          </p:cNvSpPr>
          <p:nvPr>
            <p:ph type="ftr" sz="quarter" idx="11"/>
          </p:nvPr>
        </p:nvSpPr>
        <p:spPr/>
        <p:txBody>
          <a:bodyPr/>
          <a:lstStyle/>
          <a:p>
            <a:r>
              <a:rPr lang="en-US" smtClean="0"/>
              <a:t>BCVSPIN:  Rare Decays at Fermilab</a:t>
            </a:r>
            <a:endParaRPr lang="en-US" baseline="30000"/>
          </a:p>
        </p:txBody>
      </p:sp>
      <p:sp>
        <p:nvSpPr>
          <p:cNvPr id="3" name="Slide Number Placeholder 2"/>
          <p:cNvSpPr>
            <a:spLocks noGrp="1"/>
          </p:cNvSpPr>
          <p:nvPr>
            <p:ph type="sldNum" sz="quarter" idx="12"/>
          </p:nvPr>
        </p:nvSpPr>
        <p:spPr/>
        <p:txBody>
          <a:bodyPr/>
          <a:lstStyle/>
          <a:p>
            <a:fld id="{4FBED8CF-3F3B-40E4-AA91-15A5097C96B8}" type="slidenum">
              <a:rPr lang="en-US" smtClean="0"/>
              <a:pPr/>
              <a:t>44</a:t>
            </a:fld>
            <a:endParaRPr lang="en-US"/>
          </a:p>
        </p:txBody>
      </p:sp>
      <p:sp>
        <p:nvSpPr>
          <p:cNvPr id="617475" name="Text Box 3"/>
          <p:cNvSpPr txBox="1">
            <a:spLocks noChangeArrowheads="1"/>
          </p:cNvSpPr>
          <p:nvPr/>
        </p:nvSpPr>
        <p:spPr bwMode="auto">
          <a:xfrm>
            <a:off x="5378450" y="1047750"/>
            <a:ext cx="2995613" cy="366713"/>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sz="1800"/>
          </a:p>
        </p:txBody>
      </p:sp>
      <p:sp>
        <p:nvSpPr>
          <p:cNvPr id="617476" name="Rectangle 4"/>
          <p:cNvSpPr>
            <a:spLocks noChangeArrowheads="1"/>
          </p:cNvSpPr>
          <p:nvPr/>
        </p:nvSpPr>
        <p:spPr bwMode="auto">
          <a:xfrm>
            <a:off x="96838" y="1414463"/>
            <a:ext cx="4475162" cy="4910137"/>
          </a:xfrm>
          <a:prstGeom prst="rect">
            <a:avLst/>
          </a:prstGeom>
          <a:solidFill>
            <a:srgbClr val="CCFFCC"/>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indent="9525" algn="l" eaLnBrk="1" hangingPunct="1">
              <a:lnSpc>
                <a:spcPct val="90000"/>
              </a:lnSpc>
              <a:spcBef>
                <a:spcPct val="35000"/>
              </a:spcBef>
              <a:buClr>
                <a:schemeClr val="tx1"/>
              </a:buClr>
              <a:tabLst>
                <a:tab pos="228600" algn="l"/>
                <a:tab pos="457200" algn="l"/>
                <a:tab pos="1030288" algn="l"/>
              </a:tabLst>
            </a:pPr>
            <a:r>
              <a:rPr lang="en-US" sz="1800" b="1" dirty="0" err="1">
                <a:solidFill>
                  <a:srgbClr val="FF0000"/>
                </a:solidFill>
                <a:sym typeface="Wingdings" pitchFamily="2" charset="2"/>
              </a:rPr>
              <a:t>Muon</a:t>
            </a:r>
            <a:r>
              <a:rPr lang="en-US" sz="1800" b="1" dirty="0">
                <a:solidFill>
                  <a:srgbClr val="FF0000"/>
                </a:solidFill>
                <a:sym typeface="Wingdings" pitchFamily="2" charset="2"/>
              </a:rPr>
              <a:t> decay in orbit (DIO):</a:t>
            </a:r>
            <a:r>
              <a:rPr lang="en-US" sz="1800" b="1" dirty="0">
                <a:sym typeface="Wingdings" pitchFamily="2" charset="2"/>
              </a:rPr>
              <a:t> </a:t>
            </a:r>
          </a:p>
          <a:p>
            <a:pPr indent="9525" algn="l" eaLnBrk="1" hangingPunct="1">
              <a:lnSpc>
                <a:spcPct val="90000"/>
              </a:lnSpc>
              <a:spcBef>
                <a:spcPct val="35000"/>
              </a:spcBef>
              <a:buClr>
                <a:schemeClr val="tx1"/>
              </a:buClr>
              <a:tabLst>
                <a:tab pos="228600" algn="l"/>
                <a:tab pos="457200" algn="l"/>
                <a:tab pos="1030288" algn="l"/>
              </a:tabLst>
            </a:pPr>
            <a:r>
              <a:rPr lang="en-US" sz="1800" dirty="0">
                <a:solidFill>
                  <a:srgbClr val="6600FF"/>
                </a:solidFill>
                <a:effectLst>
                  <a:outerShdw blurRad="38100" dist="38100" dir="2700000" algn="tl">
                    <a:srgbClr val="000000"/>
                  </a:outerShdw>
                </a:effectLst>
                <a:latin typeface="Symbol" pitchFamily="18" charset="2"/>
                <a:sym typeface="Wingdings" pitchFamily="2" charset="2"/>
              </a:rPr>
              <a:t>			</a:t>
            </a:r>
            <a:r>
              <a:rPr lang="en-US" sz="1800" dirty="0" err="1">
                <a:solidFill>
                  <a:srgbClr val="6600FF"/>
                </a:solidFill>
                <a:latin typeface="Symbol" pitchFamily="18" charset="2"/>
                <a:sym typeface="Wingdings" pitchFamily="2" charset="2"/>
              </a:rPr>
              <a:t>m</a:t>
            </a:r>
            <a:r>
              <a:rPr lang="en-US" sz="1800" baseline="30000" dirty="0" err="1">
                <a:solidFill>
                  <a:srgbClr val="6600FF"/>
                </a:solidFill>
                <a:sym typeface="Wingdings" pitchFamily="2" charset="2"/>
              </a:rPr>
              <a:t>-</a:t>
            </a:r>
            <a:r>
              <a:rPr lang="en-US" sz="1800" dirty="0" err="1">
                <a:solidFill>
                  <a:srgbClr val="6600FF"/>
                </a:solidFill>
                <a:sym typeface="Wingdings" pitchFamily="2" charset="2"/>
              </a:rPr>
              <a:t>N</a:t>
            </a:r>
            <a:r>
              <a:rPr lang="en-US" sz="1800" baseline="-25000" dirty="0" err="1">
                <a:solidFill>
                  <a:srgbClr val="6600FF"/>
                </a:solidFill>
                <a:sym typeface="Wingdings" pitchFamily="2" charset="2"/>
              </a:rPr>
              <a:t>A,Z</a:t>
            </a:r>
            <a:r>
              <a:rPr lang="en-US" sz="1800" dirty="0" err="1">
                <a:solidFill>
                  <a:srgbClr val="6600FF"/>
                </a:solidFill>
                <a:latin typeface="Century Gothic" pitchFamily="34" charset="0"/>
                <a:sym typeface="Wingdings" pitchFamily="2" charset="2"/>
              </a:rPr>
              <a:t>→</a:t>
            </a:r>
            <a:r>
              <a:rPr lang="en-US" sz="1800" dirty="0" err="1">
                <a:solidFill>
                  <a:srgbClr val="6600FF"/>
                </a:solidFill>
                <a:sym typeface="Wingdings" pitchFamily="2" charset="2"/>
              </a:rPr>
              <a:t>e</a:t>
            </a:r>
            <a:r>
              <a:rPr lang="en-US" sz="1800" baseline="30000" dirty="0" err="1">
                <a:solidFill>
                  <a:srgbClr val="6600FF"/>
                </a:solidFill>
                <a:sym typeface="Wingdings" pitchFamily="2" charset="2"/>
              </a:rPr>
              <a:t>-</a:t>
            </a:r>
            <a:r>
              <a:rPr lang="en-US" sz="1800" dirty="0" err="1">
                <a:solidFill>
                  <a:srgbClr val="6600FF"/>
                </a:solidFill>
                <a:latin typeface="Symbol" pitchFamily="18" charset="2"/>
                <a:sym typeface="Wingdings" pitchFamily="2" charset="2"/>
              </a:rPr>
              <a:t>n</a:t>
            </a:r>
            <a:r>
              <a:rPr lang="en-US" sz="1800" baseline="-25000" dirty="0" err="1">
                <a:solidFill>
                  <a:srgbClr val="6600FF"/>
                </a:solidFill>
                <a:latin typeface="Symbol" pitchFamily="18" charset="2"/>
                <a:sym typeface="Wingdings" pitchFamily="2" charset="2"/>
              </a:rPr>
              <a:t>m</a:t>
            </a:r>
            <a:r>
              <a:rPr lang="en-US" sz="1800" dirty="0" err="1">
                <a:solidFill>
                  <a:srgbClr val="6600FF"/>
                </a:solidFill>
                <a:latin typeface="Symbol" pitchFamily="18" charset="2"/>
                <a:sym typeface="Wingdings" pitchFamily="2" charset="2"/>
              </a:rPr>
              <a:t>n</a:t>
            </a:r>
            <a:r>
              <a:rPr lang="en-US" sz="1800" baseline="-25000" dirty="0" err="1">
                <a:solidFill>
                  <a:srgbClr val="6600FF"/>
                </a:solidFill>
                <a:sym typeface="Wingdings" pitchFamily="2" charset="2"/>
              </a:rPr>
              <a:t>e</a:t>
            </a:r>
            <a:r>
              <a:rPr lang="en-US" sz="1800" dirty="0" err="1">
                <a:solidFill>
                  <a:srgbClr val="6600FF"/>
                </a:solidFill>
                <a:sym typeface="Wingdings" pitchFamily="2" charset="2"/>
              </a:rPr>
              <a:t>N</a:t>
            </a:r>
            <a:r>
              <a:rPr lang="en-US" sz="1800" baseline="-25000" dirty="0" err="1">
                <a:solidFill>
                  <a:srgbClr val="6600FF"/>
                </a:solidFill>
                <a:sym typeface="Wingdings" pitchFamily="2" charset="2"/>
              </a:rPr>
              <a:t>A,Z</a:t>
            </a:r>
            <a:endParaRPr lang="en-US" sz="1800" baseline="30000" dirty="0">
              <a:solidFill>
                <a:srgbClr val="6600FF"/>
              </a:solidFill>
              <a:sym typeface="Wingdings" pitchFamily="2" charset="2"/>
            </a:endParaRPr>
          </a:p>
          <a:p>
            <a:pPr marL="336550" indent="-223838" algn="l" eaLnBrk="1" hangingPunct="1">
              <a:lnSpc>
                <a:spcPct val="90000"/>
              </a:lnSpc>
              <a:spcBef>
                <a:spcPct val="35000"/>
              </a:spcBef>
              <a:buClr>
                <a:schemeClr val="tx1"/>
              </a:buClr>
              <a:buFont typeface="Wingdings" pitchFamily="2" charset="2"/>
              <a:buChar char="Ø"/>
            </a:pPr>
            <a:r>
              <a:rPr lang="en-US" sz="1800" i="1" dirty="0" smtClean="0">
                <a:sym typeface="Wingdings" pitchFamily="2" charset="2"/>
              </a:rPr>
              <a:t>defeated </a:t>
            </a:r>
            <a:r>
              <a:rPr lang="en-US" sz="1800" i="1" dirty="0">
                <a:sym typeface="Wingdings" pitchFamily="2" charset="2"/>
              </a:rPr>
              <a:t>by good energy resolution</a:t>
            </a:r>
          </a:p>
          <a:p>
            <a:pPr marL="123825" lvl="1" indent="3175" algn="l" eaLnBrk="1" hangingPunct="1">
              <a:lnSpc>
                <a:spcPct val="90000"/>
              </a:lnSpc>
              <a:spcBef>
                <a:spcPct val="35000"/>
              </a:spcBef>
              <a:buClr>
                <a:schemeClr val="tx1"/>
              </a:buClr>
              <a:tabLst>
                <a:tab pos="228600" algn="l"/>
                <a:tab pos="457200" algn="l"/>
                <a:tab pos="1030288" algn="l"/>
              </a:tabLst>
            </a:pPr>
            <a:endParaRPr lang="en-US" sz="1800" b="1" dirty="0">
              <a:solidFill>
                <a:srgbClr val="FF0000"/>
              </a:solidFill>
              <a:effectLst>
                <a:outerShdw blurRad="38100" dist="38100" dir="2700000" algn="tl">
                  <a:srgbClr val="000000"/>
                </a:outerShdw>
              </a:effectLst>
              <a:sym typeface="Wingdings" pitchFamily="2" charset="2"/>
            </a:endParaRPr>
          </a:p>
          <a:p>
            <a:pPr indent="9525" algn="l" eaLnBrk="1" hangingPunct="1">
              <a:lnSpc>
                <a:spcPct val="90000"/>
              </a:lnSpc>
              <a:spcBef>
                <a:spcPct val="35000"/>
              </a:spcBef>
              <a:buClr>
                <a:schemeClr val="tx1"/>
              </a:buClr>
              <a:tabLst>
                <a:tab pos="228600" algn="l"/>
                <a:tab pos="457200" algn="l"/>
                <a:tab pos="1030288" algn="l"/>
              </a:tabLst>
            </a:pPr>
            <a:r>
              <a:rPr lang="en-US" sz="1800" b="1" dirty="0" err="1">
                <a:solidFill>
                  <a:srgbClr val="FF0000"/>
                </a:solidFill>
                <a:sym typeface="Wingdings" pitchFamily="2" charset="2"/>
              </a:rPr>
              <a:t>Radiative</a:t>
            </a:r>
            <a:r>
              <a:rPr lang="en-US" sz="1800" b="1" dirty="0">
                <a:solidFill>
                  <a:srgbClr val="FF0000"/>
                </a:solidFill>
                <a:sym typeface="Wingdings" pitchFamily="2" charset="2"/>
              </a:rPr>
              <a:t> </a:t>
            </a:r>
            <a:r>
              <a:rPr lang="en-US" sz="1800" b="1" dirty="0" err="1">
                <a:solidFill>
                  <a:srgbClr val="FF0000"/>
                </a:solidFill>
                <a:sym typeface="Wingdings" pitchFamily="2" charset="2"/>
              </a:rPr>
              <a:t>muon</a:t>
            </a:r>
            <a:r>
              <a:rPr lang="en-US" sz="1800" b="1" dirty="0">
                <a:solidFill>
                  <a:srgbClr val="FF0000"/>
                </a:solidFill>
                <a:sym typeface="Wingdings" pitchFamily="2" charset="2"/>
              </a:rPr>
              <a:t> capture (RMC):</a:t>
            </a:r>
          </a:p>
          <a:p>
            <a:pPr indent="9525" algn="l" eaLnBrk="1" hangingPunct="1">
              <a:lnSpc>
                <a:spcPct val="90000"/>
              </a:lnSpc>
              <a:spcBef>
                <a:spcPct val="35000"/>
              </a:spcBef>
              <a:buClr>
                <a:schemeClr val="tx1"/>
              </a:buClr>
              <a:tabLst>
                <a:tab pos="228600" algn="l"/>
                <a:tab pos="457200" algn="l"/>
                <a:tab pos="1030288" algn="l"/>
              </a:tabLst>
            </a:pPr>
            <a:r>
              <a:rPr lang="en-US" sz="1800" dirty="0">
                <a:effectLst>
                  <a:outerShdw blurRad="38100" dist="38100" dir="2700000" algn="tl">
                    <a:srgbClr val="000000"/>
                  </a:outerShdw>
                </a:effectLst>
                <a:sym typeface="Wingdings" pitchFamily="2" charset="2"/>
              </a:rPr>
              <a:t>	 		</a:t>
            </a:r>
            <a:r>
              <a:rPr lang="en-US" sz="1800" dirty="0">
                <a:solidFill>
                  <a:srgbClr val="6600FF"/>
                </a:solidFill>
                <a:latin typeface="Symbol" pitchFamily="18" charset="2"/>
                <a:sym typeface="Wingdings" pitchFamily="2" charset="2"/>
              </a:rPr>
              <a:t>m</a:t>
            </a:r>
            <a:r>
              <a:rPr lang="en-US" sz="1800" baseline="30000" dirty="0">
                <a:solidFill>
                  <a:srgbClr val="6600FF"/>
                </a:solidFill>
                <a:sym typeface="Wingdings" pitchFamily="2" charset="2"/>
              </a:rPr>
              <a:t>-</a:t>
            </a:r>
            <a:r>
              <a:rPr lang="en-US" sz="1800" dirty="0">
                <a:solidFill>
                  <a:srgbClr val="6600FF"/>
                </a:solidFill>
                <a:sym typeface="Wingdings" pitchFamily="2" charset="2"/>
              </a:rPr>
              <a:t>N</a:t>
            </a:r>
            <a:r>
              <a:rPr lang="en-US" sz="1800" baseline="-25000" dirty="0">
                <a:solidFill>
                  <a:srgbClr val="6600FF"/>
                </a:solidFill>
                <a:sym typeface="Wingdings" pitchFamily="2" charset="2"/>
              </a:rPr>
              <a:t>A,Z</a:t>
            </a:r>
            <a:r>
              <a:rPr lang="en-US" sz="1800" dirty="0">
                <a:solidFill>
                  <a:srgbClr val="6600FF"/>
                </a:solidFill>
                <a:latin typeface="Century Gothic" pitchFamily="34" charset="0"/>
                <a:sym typeface="Wingdings" pitchFamily="2" charset="2"/>
              </a:rPr>
              <a:t>→</a:t>
            </a:r>
            <a:r>
              <a:rPr lang="en-US" sz="1800" dirty="0">
                <a:solidFill>
                  <a:srgbClr val="6600FF"/>
                </a:solidFill>
                <a:latin typeface="Symbol" pitchFamily="18" charset="2"/>
                <a:sym typeface="Wingdings" pitchFamily="2" charset="2"/>
              </a:rPr>
              <a:t>n</a:t>
            </a:r>
            <a:r>
              <a:rPr lang="en-US" sz="1800" baseline="-25000" dirty="0">
                <a:solidFill>
                  <a:srgbClr val="6600FF"/>
                </a:solidFill>
                <a:latin typeface="Symbol" pitchFamily="18" charset="2"/>
                <a:sym typeface="Wingdings" pitchFamily="2" charset="2"/>
              </a:rPr>
              <a:t>m</a:t>
            </a:r>
            <a:r>
              <a:rPr lang="en-US" sz="1800" dirty="0">
                <a:solidFill>
                  <a:srgbClr val="6600FF"/>
                </a:solidFill>
                <a:latin typeface="Symbol" pitchFamily="18" charset="2"/>
                <a:sym typeface="Wingdings" pitchFamily="2" charset="2"/>
              </a:rPr>
              <a:t>g</a:t>
            </a:r>
            <a:r>
              <a:rPr lang="en-US" sz="1800" dirty="0">
                <a:solidFill>
                  <a:srgbClr val="6600FF"/>
                </a:solidFill>
                <a:sym typeface="Wingdings" pitchFamily="2" charset="2"/>
              </a:rPr>
              <a:t>N</a:t>
            </a:r>
            <a:r>
              <a:rPr lang="en-US" sz="1800" baseline="-25000" dirty="0">
                <a:solidFill>
                  <a:srgbClr val="6600FF"/>
                </a:solidFill>
                <a:sym typeface="Wingdings" pitchFamily="2" charset="2"/>
              </a:rPr>
              <a:t>A,Z-1</a:t>
            </a:r>
            <a:r>
              <a:rPr lang="en-US" sz="1800" dirty="0">
                <a:solidFill>
                  <a:srgbClr val="6600FF"/>
                </a:solidFill>
                <a:sym typeface="Wingdings" pitchFamily="2" charset="2"/>
              </a:rPr>
              <a:t>, </a:t>
            </a:r>
            <a:r>
              <a:rPr lang="en-US" sz="1800" dirty="0" err="1">
                <a:solidFill>
                  <a:srgbClr val="6600FF"/>
                </a:solidFill>
                <a:latin typeface="Symbol" pitchFamily="18" charset="2"/>
                <a:sym typeface="Wingdings" pitchFamily="2" charset="2"/>
              </a:rPr>
              <a:t>g</a:t>
            </a:r>
            <a:r>
              <a:rPr lang="en-US" sz="1800" dirty="0" err="1">
                <a:solidFill>
                  <a:srgbClr val="6600FF"/>
                </a:solidFill>
                <a:latin typeface="Century Gothic" pitchFamily="34" charset="0"/>
                <a:sym typeface="Wingdings" pitchFamily="2" charset="2"/>
              </a:rPr>
              <a:t>→</a:t>
            </a:r>
            <a:r>
              <a:rPr lang="en-US" sz="1800" dirty="0" err="1">
                <a:solidFill>
                  <a:srgbClr val="6600FF"/>
                </a:solidFill>
                <a:sym typeface="Wingdings" pitchFamily="2" charset="2"/>
              </a:rPr>
              <a:t>e</a:t>
            </a:r>
            <a:r>
              <a:rPr lang="en-US" sz="1800" baseline="30000" dirty="0" err="1">
                <a:solidFill>
                  <a:srgbClr val="6600FF"/>
                </a:solidFill>
                <a:sym typeface="Wingdings" pitchFamily="2" charset="2"/>
              </a:rPr>
              <a:t>+</a:t>
            </a:r>
            <a:r>
              <a:rPr lang="en-US" sz="1800" dirty="0" err="1">
                <a:solidFill>
                  <a:srgbClr val="6600FF"/>
                </a:solidFill>
                <a:sym typeface="Wingdings" pitchFamily="2" charset="2"/>
              </a:rPr>
              <a:t>e</a:t>
            </a:r>
            <a:r>
              <a:rPr lang="en-US" sz="1800" baseline="30000" dirty="0">
                <a:solidFill>
                  <a:srgbClr val="6600FF"/>
                </a:solidFill>
                <a:sym typeface="Wingdings" pitchFamily="2" charset="2"/>
              </a:rPr>
              <a:t>-</a:t>
            </a:r>
            <a:endParaRPr lang="en-US" sz="1800" dirty="0">
              <a:solidFill>
                <a:srgbClr val="6600FF"/>
              </a:solidFill>
              <a:sym typeface="Wingdings" pitchFamily="2" charset="2"/>
            </a:endParaRPr>
          </a:p>
          <a:p>
            <a:pPr marL="388937" indent="-285750" algn="l" eaLnBrk="1" hangingPunct="1">
              <a:lnSpc>
                <a:spcPct val="90000"/>
              </a:lnSpc>
              <a:spcBef>
                <a:spcPct val="35000"/>
              </a:spcBef>
              <a:buClr>
                <a:schemeClr val="tx1"/>
              </a:buClr>
              <a:buFont typeface="Wingdings" pitchFamily="2" charset="2"/>
              <a:buChar char="Ø"/>
            </a:pPr>
            <a:r>
              <a:rPr lang="en-US" sz="1800" i="1" dirty="0" smtClean="0">
                <a:sym typeface="Wingdings" pitchFamily="2" charset="2"/>
              </a:rPr>
              <a:t>defeated </a:t>
            </a:r>
            <a:r>
              <a:rPr lang="en-US" sz="1800" i="1" dirty="0">
                <a:sym typeface="Wingdings" pitchFamily="2" charset="2"/>
              </a:rPr>
              <a:t>by </a:t>
            </a:r>
            <a:r>
              <a:rPr lang="en-US" sz="1800" i="1" dirty="0" err="1">
                <a:sym typeface="Wingdings" pitchFamily="2" charset="2"/>
              </a:rPr>
              <a:t>m</a:t>
            </a:r>
            <a:r>
              <a:rPr lang="en-US" sz="1800" i="1" baseline="-25000" dirty="0" err="1">
                <a:sym typeface="Wingdings" pitchFamily="2" charset="2"/>
              </a:rPr>
              <a:t>Z</a:t>
            </a:r>
            <a:r>
              <a:rPr lang="en-US" sz="1800" i="1" dirty="0">
                <a:sym typeface="Wingdings" pitchFamily="2" charset="2"/>
              </a:rPr>
              <a:t> &lt; m</a:t>
            </a:r>
            <a:r>
              <a:rPr lang="en-US" sz="1800" i="1" baseline="-25000" dirty="0">
                <a:sym typeface="Wingdings" pitchFamily="2" charset="2"/>
              </a:rPr>
              <a:t>Z-1 </a:t>
            </a:r>
          </a:p>
          <a:p>
            <a:pPr marL="388937" indent="-285750" algn="l" eaLnBrk="1" hangingPunct="1">
              <a:lnSpc>
                <a:spcPct val="90000"/>
              </a:lnSpc>
              <a:spcBef>
                <a:spcPct val="35000"/>
              </a:spcBef>
              <a:buClr>
                <a:schemeClr val="tx1"/>
              </a:buClr>
              <a:buFont typeface="Wingdings" pitchFamily="2" charset="2"/>
              <a:buChar char="Ø"/>
            </a:pPr>
            <a:r>
              <a:rPr lang="en-US" sz="1800" i="1" dirty="0" smtClean="0">
                <a:ea typeface="Arial Unicode MS" pitchFamily="34" charset="-128"/>
                <a:cs typeface="Arial Unicode MS" pitchFamily="34" charset="-128"/>
                <a:sym typeface="Wingdings" pitchFamily="2" charset="2"/>
              </a:rPr>
              <a:t>defeated </a:t>
            </a:r>
            <a:r>
              <a:rPr lang="en-US" sz="1800" i="1" dirty="0">
                <a:ea typeface="Arial Unicode MS" pitchFamily="34" charset="-128"/>
                <a:cs typeface="Arial Unicode MS" pitchFamily="34" charset="-128"/>
                <a:sym typeface="Wingdings" pitchFamily="2" charset="2"/>
              </a:rPr>
              <a:t>by good energy resolution</a:t>
            </a:r>
          </a:p>
          <a:p>
            <a:pPr indent="9525" algn="l" eaLnBrk="1" hangingPunct="1">
              <a:lnSpc>
                <a:spcPct val="90000"/>
              </a:lnSpc>
              <a:spcBef>
                <a:spcPct val="35000"/>
              </a:spcBef>
              <a:buClr>
                <a:schemeClr val="tx1"/>
              </a:buClr>
              <a:tabLst>
                <a:tab pos="228600" algn="l"/>
                <a:tab pos="457200" algn="l"/>
                <a:tab pos="1030288" algn="l"/>
              </a:tabLst>
            </a:pPr>
            <a:endParaRPr lang="en-US" sz="1800" i="1" dirty="0">
              <a:solidFill>
                <a:schemeClr val="bg2"/>
              </a:solidFill>
              <a:effectLst>
                <a:outerShdw blurRad="38100" dist="38100" dir="2700000" algn="tl">
                  <a:srgbClr val="000000"/>
                </a:outerShdw>
              </a:effectLst>
              <a:ea typeface="Arial Unicode MS" pitchFamily="34" charset="-128"/>
              <a:cs typeface="Arial Unicode MS" pitchFamily="34" charset="-128"/>
              <a:sym typeface="Wingdings" pitchFamily="2" charset="2"/>
            </a:endParaRPr>
          </a:p>
          <a:p>
            <a:pPr indent="9525" algn="l" eaLnBrk="1" hangingPunct="1">
              <a:lnSpc>
                <a:spcPct val="90000"/>
              </a:lnSpc>
              <a:spcBef>
                <a:spcPct val="35000"/>
              </a:spcBef>
              <a:buClr>
                <a:schemeClr val="tx1"/>
              </a:buClr>
              <a:tabLst>
                <a:tab pos="228600" algn="l"/>
                <a:tab pos="457200" algn="l"/>
                <a:tab pos="1030288" algn="l"/>
              </a:tabLst>
            </a:pPr>
            <a:r>
              <a:rPr lang="en-US" sz="1800" b="1" dirty="0" err="1">
                <a:solidFill>
                  <a:srgbClr val="FF0000"/>
                </a:solidFill>
                <a:sym typeface="Wingdings" pitchFamily="2" charset="2"/>
              </a:rPr>
              <a:t>Muon</a:t>
            </a:r>
            <a:r>
              <a:rPr lang="en-US" sz="1800" b="1" dirty="0">
                <a:solidFill>
                  <a:srgbClr val="FF0000"/>
                </a:solidFill>
                <a:sym typeface="Wingdings" pitchFamily="2" charset="2"/>
              </a:rPr>
              <a:t> capture:</a:t>
            </a:r>
            <a:endParaRPr lang="en-US" sz="1800" dirty="0">
              <a:solidFill>
                <a:srgbClr val="FF0000"/>
              </a:solidFill>
              <a:sym typeface="Wingdings" pitchFamily="2" charset="2"/>
            </a:endParaRPr>
          </a:p>
          <a:p>
            <a:pPr indent="9525" algn="l" eaLnBrk="1" hangingPunct="1">
              <a:lnSpc>
                <a:spcPct val="90000"/>
              </a:lnSpc>
              <a:spcBef>
                <a:spcPct val="35000"/>
              </a:spcBef>
              <a:buClr>
                <a:schemeClr val="tx1"/>
              </a:buClr>
              <a:tabLst>
                <a:tab pos="228600" algn="l"/>
                <a:tab pos="457200" algn="l"/>
                <a:tab pos="1030288" algn="l"/>
              </a:tabLst>
            </a:pPr>
            <a:r>
              <a:rPr lang="en-US" sz="1800" dirty="0">
                <a:solidFill>
                  <a:srgbClr val="6600FF"/>
                </a:solidFill>
                <a:effectLst>
                  <a:outerShdw blurRad="38100" dist="38100" dir="2700000" algn="tl">
                    <a:srgbClr val="000000"/>
                  </a:outerShdw>
                </a:effectLst>
                <a:latin typeface="Symbol" pitchFamily="18" charset="2"/>
                <a:sym typeface="Wingdings" pitchFamily="2" charset="2"/>
              </a:rPr>
              <a:t>		</a:t>
            </a:r>
            <a:r>
              <a:rPr lang="en-US" sz="1800" dirty="0" err="1">
                <a:solidFill>
                  <a:srgbClr val="6600FF"/>
                </a:solidFill>
                <a:latin typeface="Symbol" pitchFamily="18" charset="2"/>
                <a:sym typeface="Wingdings" pitchFamily="2" charset="2"/>
              </a:rPr>
              <a:t>m</a:t>
            </a:r>
            <a:r>
              <a:rPr lang="en-US" sz="1800" baseline="30000" dirty="0" err="1">
                <a:solidFill>
                  <a:srgbClr val="6600FF"/>
                </a:solidFill>
                <a:sym typeface="Wingdings" pitchFamily="2" charset="2"/>
              </a:rPr>
              <a:t>-</a:t>
            </a:r>
            <a:r>
              <a:rPr lang="en-US" sz="1800" dirty="0" err="1">
                <a:solidFill>
                  <a:srgbClr val="6600FF"/>
                </a:solidFill>
                <a:sym typeface="Wingdings" pitchFamily="2" charset="2"/>
              </a:rPr>
              <a:t>N</a:t>
            </a:r>
            <a:r>
              <a:rPr lang="en-US" sz="1800" baseline="-25000" dirty="0" err="1">
                <a:solidFill>
                  <a:srgbClr val="6600FF"/>
                </a:solidFill>
                <a:sym typeface="Wingdings" pitchFamily="2" charset="2"/>
              </a:rPr>
              <a:t>A,Z</a:t>
            </a:r>
            <a:r>
              <a:rPr lang="en-US" sz="1800" dirty="0" err="1">
                <a:solidFill>
                  <a:srgbClr val="6600FF"/>
                </a:solidFill>
                <a:latin typeface="Century Gothic" pitchFamily="34" charset="0"/>
                <a:sym typeface="Wingdings" pitchFamily="2" charset="2"/>
              </a:rPr>
              <a:t>→</a:t>
            </a:r>
            <a:r>
              <a:rPr lang="en-US" sz="1800" dirty="0" err="1">
                <a:solidFill>
                  <a:srgbClr val="6600FF"/>
                </a:solidFill>
                <a:latin typeface="Symbol" pitchFamily="18" charset="2"/>
                <a:sym typeface="Wingdings" pitchFamily="2" charset="2"/>
              </a:rPr>
              <a:t>n</a:t>
            </a:r>
            <a:r>
              <a:rPr lang="en-US" sz="1800" baseline="-25000" dirty="0" err="1">
                <a:solidFill>
                  <a:srgbClr val="6600FF"/>
                </a:solidFill>
                <a:latin typeface="Symbol" pitchFamily="18" charset="2"/>
                <a:sym typeface="Wingdings" pitchFamily="2" charset="2"/>
              </a:rPr>
              <a:t>m</a:t>
            </a:r>
            <a:r>
              <a:rPr lang="en-US" sz="1800" dirty="0" err="1">
                <a:solidFill>
                  <a:srgbClr val="6600FF"/>
                </a:solidFill>
                <a:sym typeface="Wingdings" pitchFamily="2" charset="2"/>
              </a:rPr>
              <a:t>N’</a:t>
            </a:r>
            <a:r>
              <a:rPr lang="en-US" sz="1800" baseline="-25000" dirty="0" err="1">
                <a:solidFill>
                  <a:srgbClr val="6600FF"/>
                </a:solidFill>
                <a:sym typeface="Wingdings" pitchFamily="2" charset="2"/>
              </a:rPr>
              <a:t>A’,Z</a:t>
            </a:r>
            <a:r>
              <a:rPr lang="en-US" sz="1800" baseline="-25000" dirty="0">
                <a:solidFill>
                  <a:srgbClr val="6600FF"/>
                </a:solidFill>
                <a:sym typeface="Wingdings" pitchFamily="2" charset="2"/>
              </a:rPr>
              <a:t>’ </a:t>
            </a:r>
            <a:r>
              <a:rPr lang="en-US" sz="1800" dirty="0">
                <a:solidFill>
                  <a:srgbClr val="6600FF"/>
                </a:solidFill>
                <a:sym typeface="Wingdings" pitchFamily="2" charset="2"/>
              </a:rPr>
              <a:t>+ </a:t>
            </a:r>
            <a:r>
              <a:rPr lang="en-US" sz="1800" dirty="0" smtClean="0">
                <a:solidFill>
                  <a:srgbClr val="6600FF"/>
                </a:solidFill>
                <a:sym typeface="Wingdings" pitchFamily="2" charset="2"/>
              </a:rPr>
              <a:t>1.3n </a:t>
            </a:r>
            <a:r>
              <a:rPr lang="en-US" sz="1800" dirty="0">
                <a:solidFill>
                  <a:srgbClr val="6600FF"/>
                </a:solidFill>
                <a:sym typeface="Wingdings" pitchFamily="2" charset="2"/>
              </a:rPr>
              <a:t>+ 0.1p + 2</a:t>
            </a:r>
            <a:r>
              <a:rPr lang="en-US" sz="1800" dirty="0">
                <a:solidFill>
                  <a:srgbClr val="6600FF"/>
                </a:solidFill>
                <a:latin typeface="Symbol" pitchFamily="18" charset="2"/>
                <a:sym typeface="Wingdings" pitchFamily="2" charset="2"/>
              </a:rPr>
              <a:t>g</a:t>
            </a:r>
            <a:endParaRPr lang="en-US" sz="1800" b="1" dirty="0">
              <a:solidFill>
                <a:srgbClr val="FF0000"/>
              </a:solidFill>
              <a:sym typeface="Wingdings" pitchFamily="2" charset="2"/>
            </a:endParaRPr>
          </a:p>
          <a:p>
            <a:pPr marL="339725" indent="-234950" algn="l" eaLnBrk="1" hangingPunct="1">
              <a:lnSpc>
                <a:spcPct val="90000"/>
              </a:lnSpc>
              <a:spcBef>
                <a:spcPct val="35000"/>
              </a:spcBef>
              <a:buClr>
                <a:schemeClr val="tx1"/>
              </a:buClr>
              <a:buFont typeface="Wingdings" pitchFamily="2" charset="2"/>
              <a:buChar char="Ø"/>
            </a:pPr>
            <a:r>
              <a:rPr lang="en-US" sz="1800" i="1" dirty="0" smtClean="0">
                <a:ea typeface="Arial Unicode MS" pitchFamily="34" charset="-128"/>
                <a:cs typeface="Arial Unicode MS" pitchFamily="34" charset="-128"/>
                <a:sym typeface="Wingdings" pitchFamily="2" charset="2"/>
              </a:rPr>
              <a:t>Note:  does not produce a physics background, but detector “noise”</a:t>
            </a:r>
          </a:p>
          <a:p>
            <a:pPr marL="339725" indent="-234950" algn="l" eaLnBrk="1" hangingPunct="1">
              <a:lnSpc>
                <a:spcPct val="90000"/>
              </a:lnSpc>
              <a:spcBef>
                <a:spcPct val="35000"/>
              </a:spcBef>
              <a:buClr>
                <a:schemeClr val="tx1"/>
              </a:buClr>
              <a:buFont typeface="Wingdings" pitchFamily="2" charset="2"/>
              <a:buChar char="Ø"/>
            </a:pPr>
            <a:r>
              <a:rPr lang="en-US" sz="1800" i="1" dirty="0" smtClean="0">
                <a:ea typeface="Arial Unicode MS" pitchFamily="34" charset="-128"/>
                <a:cs typeface="Arial Unicode MS" pitchFamily="34" charset="-128"/>
                <a:sym typeface="Wingdings" pitchFamily="2" charset="2"/>
              </a:rPr>
              <a:t>defeated </a:t>
            </a:r>
            <a:r>
              <a:rPr lang="en-US" sz="1800" i="1" dirty="0">
                <a:ea typeface="Arial Unicode MS" pitchFamily="34" charset="-128"/>
                <a:cs typeface="Arial Unicode MS" pitchFamily="34" charset="-128"/>
                <a:sym typeface="Wingdings" pitchFamily="2" charset="2"/>
              </a:rPr>
              <a:t>by proton absorber</a:t>
            </a:r>
          </a:p>
          <a:p>
            <a:pPr indent="9525" algn="l" eaLnBrk="1" hangingPunct="1">
              <a:lnSpc>
                <a:spcPct val="90000"/>
              </a:lnSpc>
              <a:spcBef>
                <a:spcPct val="35000"/>
              </a:spcBef>
              <a:buClr>
                <a:schemeClr val="tx1"/>
              </a:buClr>
              <a:tabLst>
                <a:tab pos="228600" algn="l"/>
                <a:tab pos="457200" algn="l"/>
                <a:tab pos="1030288" algn="l"/>
              </a:tabLst>
            </a:pPr>
            <a:endParaRPr lang="en-US" sz="1800" i="1" dirty="0">
              <a:solidFill>
                <a:schemeClr val="bg2"/>
              </a:solidFill>
              <a:effectLst>
                <a:outerShdw blurRad="38100" dist="38100" dir="2700000" algn="tl">
                  <a:srgbClr val="000000"/>
                </a:outerShdw>
              </a:effectLst>
              <a:ea typeface="Arial Unicode MS" pitchFamily="34" charset="-128"/>
              <a:cs typeface="Arial Unicode MS" pitchFamily="34" charset="-128"/>
              <a:sym typeface="Wingdings" pitchFamily="2" charset="2"/>
            </a:endParaRPr>
          </a:p>
        </p:txBody>
      </p:sp>
      <p:pic>
        <p:nvPicPr>
          <p:cNvPr id="617477" name="Picture 5" descr="mu_decay_in_orbit_physical"/>
          <p:cNvPicPr>
            <a:picLocks noChangeAspect="1" noChangeArrowheads="1"/>
          </p:cNvPicPr>
          <p:nvPr/>
        </p:nvPicPr>
        <p:blipFill>
          <a:blip r:embed="rId3" cstate="print">
            <a:extLst>
              <a:ext uri="{28A0092B-C50C-407E-A947-70E740481C1C}">
                <a14:useLocalDpi xmlns:a14="http://schemas.microsoft.com/office/drawing/2010/main" val="0"/>
              </a:ext>
            </a:extLst>
          </a:blip>
          <a:srcRect l="-3751" t="-4286" r="-3751" b="-4286"/>
          <a:stretch>
            <a:fillRect/>
          </a:stretch>
        </p:blipFill>
        <p:spPr bwMode="auto">
          <a:xfrm>
            <a:off x="5640959" y="685800"/>
            <a:ext cx="2605088" cy="2301875"/>
          </a:xfrm>
          <a:prstGeom prst="rect">
            <a:avLst/>
          </a:prstGeom>
          <a:solidFill>
            <a:schemeClr val="bg1"/>
          </a:solidFill>
          <a:ln w="25400">
            <a:solidFill>
              <a:srgbClr val="FF0000"/>
            </a:solidFill>
            <a:miter lim="800000"/>
            <a:headEnd/>
            <a:tailEnd/>
          </a:ln>
        </p:spPr>
      </p:pic>
      <p:pic>
        <p:nvPicPr>
          <p:cNvPr id="617478" name="Picture 6" descr="decay_in_orbit_spectrum"/>
          <p:cNvPicPr>
            <a:picLocks noChangeAspect="1" noChangeArrowheads="1"/>
          </p:cNvPicPr>
          <p:nvPr/>
        </p:nvPicPr>
        <p:blipFill>
          <a:blip r:embed="rId4" cstate="print">
            <a:extLst>
              <a:ext uri="{28A0092B-C50C-407E-A947-70E740481C1C}">
                <a14:useLocalDpi xmlns:a14="http://schemas.microsoft.com/office/drawing/2010/main" val="0"/>
              </a:ext>
            </a:extLst>
          </a:blip>
          <a:srcRect l="-1164" t="-1453" r="-1164" b="-1453"/>
          <a:stretch>
            <a:fillRect/>
          </a:stretch>
        </p:blipFill>
        <p:spPr bwMode="auto">
          <a:xfrm>
            <a:off x="4866481" y="3207009"/>
            <a:ext cx="4086225" cy="3294062"/>
          </a:xfrm>
          <a:prstGeom prst="rect">
            <a:avLst/>
          </a:prstGeom>
          <a:solidFill>
            <a:schemeClr val="bg1"/>
          </a:solidFill>
          <a:ln w="25400">
            <a:solidFill>
              <a:srgbClr val="FF0000"/>
            </a:solidFill>
            <a:miter lim="800000"/>
            <a:headEnd/>
            <a:tailEnd/>
          </a:ln>
        </p:spPr>
      </p:pic>
      <p:pic>
        <p:nvPicPr>
          <p:cNvPr id="617479" name="Picture 7" descr="decay_in_orbit_spectrum_log"/>
          <p:cNvPicPr>
            <a:picLocks noChangeAspect="1" noChangeArrowheads="1"/>
          </p:cNvPicPr>
          <p:nvPr/>
        </p:nvPicPr>
        <p:blipFill>
          <a:blip r:embed="rId5" cstate="print">
            <a:extLst>
              <a:ext uri="{28A0092B-C50C-407E-A947-70E740481C1C}">
                <a14:useLocalDpi xmlns:a14="http://schemas.microsoft.com/office/drawing/2010/main" val="0"/>
              </a:ext>
            </a:extLst>
          </a:blip>
          <a:srcRect l="-1164" t="-1453" r="-1164" b="-1453"/>
          <a:stretch>
            <a:fillRect/>
          </a:stretch>
        </p:blipFill>
        <p:spPr bwMode="auto">
          <a:xfrm>
            <a:off x="4866481" y="3189288"/>
            <a:ext cx="4086225" cy="3292475"/>
          </a:xfrm>
          <a:prstGeom prst="rect">
            <a:avLst/>
          </a:prstGeom>
          <a:solidFill>
            <a:schemeClr val="bg1"/>
          </a:solidFill>
          <a:ln w="25400">
            <a:solidFill>
              <a:srgbClr val="FF0000"/>
            </a:solidFill>
            <a:miter lim="800000"/>
            <a:headEnd/>
            <a:tailEnd/>
          </a:ln>
        </p:spPr>
      </p:pic>
      <p:sp>
        <p:nvSpPr>
          <p:cNvPr id="617480" name="Text Box 8"/>
          <p:cNvSpPr txBox="1">
            <a:spLocks noChangeArrowheads="1"/>
          </p:cNvSpPr>
          <p:nvPr/>
        </p:nvSpPr>
        <p:spPr bwMode="auto">
          <a:xfrm>
            <a:off x="6704013" y="5405438"/>
            <a:ext cx="1325562" cy="366712"/>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38100" algn="ctr">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solidFill>
                  <a:srgbClr val="6600FF"/>
                </a:solidFill>
              </a:rPr>
              <a:t>E~(E-E</a:t>
            </a:r>
            <a:r>
              <a:rPr lang="en-US" sz="1800" baseline="-25000">
                <a:solidFill>
                  <a:srgbClr val="6600FF"/>
                </a:solidFill>
              </a:rPr>
              <a:t>0</a:t>
            </a:r>
            <a:r>
              <a:rPr lang="en-US" sz="1800">
                <a:solidFill>
                  <a:srgbClr val="6600FF"/>
                </a:solidFill>
              </a:rPr>
              <a:t>)</a:t>
            </a:r>
            <a:r>
              <a:rPr lang="en-US" sz="1800" baseline="30000">
                <a:solidFill>
                  <a:srgbClr val="6600FF"/>
                </a:solidFill>
              </a:rPr>
              <a:t>5</a:t>
            </a:r>
          </a:p>
        </p:txBody>
      </p:sp>
      <p:pic>
        <p:nvPicPr>
          <p:cNvPr id="617481" name="Picture 9" descr="muon_capture_radiative_momentum"/>
          <p:cNvPicPr>
            <a:picLocks noChangeAspect="1" noChangeArrowheads="1"/>
          </p:cNvPicPr>
          <p:nvPr/>
        </p:nvPicPr>
        <p:blipFill>
          <a:blip r:embed="rId6" cstate="print">
            <a:extLst>
              <a:ext uri="{28A0092B-C50C-407E-A947-70E740481C1C}">
                <a14:useLocalDpi xmlns:a14="http://schemas.microsoft.com/office/drawing/2010/main" val="0"/>
              </a:ext>
            </a:extLst>
          </a:blip>
          <a:srcRect l="-3712" t="-5693" r="-3712" b="-5693"/>
          <a:stretch>
            <a:fillRect/>
          </a:stretch>
        </p:blipFill>
        <p:spPr bwMode="auto">
          <a:xfrm>
            <a:off x="5276849" y="754062"/>
            <a:ext cx="3198813" cy="2165350"/>
          </a:xfrm>
          <a:prstGeom prst="rect">
            <a:avLst/>
          </a:prstGeom>
          <a:solidFill>
            <a:schemeClr val="bg1"/>
          </a:solidFill>
          <a:ln w="25400">
            <a:solidFill>
              <a:srgbClr val="FF0000"/>
            </a:solidFill>
            <a:miter lim="800000"/>
            <a:headEnd/>
            <a:tailEnd/>
          </a:ln>
        </p:spPr>
      </p:pic>
      <p:pic>
        <p:nvPicPr>
          <p:cNvPr id="617482" name="Picture 10" descr="michel_spectrum"/>
          <p:cNvPicPr>
            <a:picLocks noChangeAspect="1" noChangeArrowheads="1"/>
          </p:cNvPicPr>
          <p:nvPr/>
        </p:nvPicPr>
        <p:blipFill>
          <a:blip r:embed="rId7" cstate="print">
            <a:extLst>
              <a:ext uri="{28A0092B-C50C-407E-A947-70E740481C1C}">
                <a14:useLocalDpi xmlns:a14="http://schemas.microsoft.com/office/drawing/2010/main" val="0"/>
              </a:ext>
            </a:extLst>
          </a:blip>
          <a:srcRect l="-1884" t="-2457" r="-1884" b="-2457"/>
          <a:stretch>
            <a:fillRect/>
          </a:stretch>
        </p:blipFill>
        <p:spPr bwMode="auto">
          <a:xfrm>
            <a:off x="4741862" y="3207009"/>
            <a:ext cx="4268787" cy="3309937"/>
          </a:xfrm>
          <a:prstGeom prst="rect">
            <a:avLst/>
          </a:prstGeom>
          <a:solidFill>
            <a:schemeClr val="bg1"/>
          </a:solidFill>
          <a:ln w="25400">
            <a:solidFill>
              <a:srgbClr val="FF0000"/>
            </a:solidFill>
            <a:miter lim="800000"/>
            <a:headEnd/>
            <a:tailEnd/>
          </a:ln>
        </p:spPr>
      </p:pic>
      <p:sp>
        <p:nvSpPr>
          <p:cNvPr id="617483" name="Text Box 11"/>
          <p:cNvSpPr txBox="1">
            <a:spLocks noChangeArrowheads="1"/>
          </p:cNvSpPr>
          <p:nvPr/>
        </p:nvSpPr>
        <p:spPr bwMode="auto">
          <a:xfrm>
            <a:off x="96838" y="1009650"/>
            <a:ext cx="4475162" cy="434975"/>
          </a:xfrm>
          <a:prstGeom prst="rect">
            <a:avLst/>
          </a:prstGeom>
          <a:solidFill>
            <a:srgbClr val="FF0000"/>
          </a:solidFill>
          <a:ln w="38100" algn="ctr">
            <a:solidFill>
              <a:srgbClr val="FF0000"/>
            </a:solidFill>
            <a:miter lim="800000"/>
            <a:headEnd type="none" w="lg" len="lg"/>
            <a:tailEnd type="none" w="lg" len="lg"/>
          </a:ln>
          <a:effectLst/>
          <a:extLst/>
        </p:spPr>
        <p:txBody>
          <a:bodyPr/>
          <a:lstStyle/>
          <a:p>
            <a:pPr algn="ctr" eaLnBrk="1" hangingPunct="1">
              <a:spcBef>
                <a:spcPct val="50000"/>
              </a:spcBef>
            </a:pPr>
            <a:r>
              <a:rPr lang="en-US" dirty="0">
                <a:solidFill>
                  <a:schemeClr val="bg1"/>
                </a:solidFill>
              </a:rPr>
              <a:t>1.  Stopped </a:t>
            </a:r>
            <a:r>
              <a:rPr lang="en-US" dirty="0" err="1">
                <a:solidFill>
                  <a:schemeClr val="bg1"/>
                </a:solidFill>
              </a:rPr>
              <a:t>Muon</a:t>
            </a:r>
            <a:r>
              <a:rPr lang="en-US" dirty="0">
                <a:solidFill>
                  <a:schemeClr val="bg1"/>
                </a:solidFill>
              </a:rPr>
              <a:t> Backgrounds</a:t>
            </a:r>
          </a:p>
        </p:txBody>
      </p:sp>
      <p:cxnSp>
        <p:nvCxnSpPr>
          <p:cNvPr id="5" name="Straight Connector 4"/>
          <p:cNvCxnSpPr/>
          <p:nvPr/>
        </p:nvCxnSpPr>
        <p:spPr>
          <a:xfrm flipV="1">
            <a:off x="8805672" y="5638800"/>
            <a:ext cx="0" cy="3810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7482"/>
                                        </p:tgtEl>
                                        <p:attrNameLst>
                                          <p:attrName>style.visibility</p:attrName>
                                        </p:attrNameLst>
                                      </p:cBhvr>
                                      <p:to>
                                        <p:strVal val="visible"/>
                                      </p:to>
                                    </p:set>
                                    <p:animEffect transition="in" filter="fade">
                                      <p:cBhvr>
                                        <p:cTn id="7" dur="1000"/>
                                        <p:tgtEl>
                                          <p:spTgt spid="6174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1000"/>
                                        <p:tgtEl>
                                          <p:spTgt spid="617482"/>
                                        </p:tgtEl>
                                      </p:cBhvr>
                                    </p:animEffect>
                                    <p:set>
                                      <p:cBhvr>
                                        <p:cTn id="12" dur="1" fill="hold">
                                          <p:stCondLst>
                                            <p:cond delay="999"/>
                                          </p:stCondLst>
                                        </p:cTn>
                                        <p:tgtEl>
                                          <p:spTgt spid="61748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617478"/>
                                        </p:tgtEl>
                                        <p:attrNameLst>
                                          <p:attrName>style.visibility</p:attrName>
                                        </p:attrNameLst>
                                      </p:cBhvr>
                                      <p:to>
                                        <p:strVal val="visible"/>
                                      </p:to>
                                    </p:set>
                                    <p:animEffect transition="in" filter="fade">
                                      <p:cBhvr>
                                        <p:cTn id="15" dur="1000"/>
                                        <p:tgtEl>
                                          <p:spTgt spid="61747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nodeType="clickEffect">
                                  <p:stCondLst>
                                    <p:cond delay="0"/>
                                  </p:stCondLst>
                                  <p:childTnLst>
                                    <p:animEffect transition="out" filter="fade">
                                      <p:cBhvr>
                                        <p:cTn id="19" dur="1000"/>
                                        <p:tgtEl>
                                          <p:spTgt spid="617478"/>
                                        </p:tgtEl>
                                      </p:cBhvr>
                                    </p:animEffect>
                                    <p:set>
                                      <p:cBhvr>
                                        <p:cTn id="20" dur="1" fill="hold">
                                          <p:stCondLst>
                                            <p:cond delay="999"/>
                                          </p:stCondLst>
                                        </p:cTn>
                                        <p:tgtEl>
                                          <p:spTgt spid="617478"/>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617479"/>
                                        </p:tgtEl>
                                        <p:attrNameLst>
                                          <p:attrName>style.visibility</p:attrName>
                                        </p:attrNameLst>
                                      </p:cBhvr>
                                      <p:to>
                                        <p:strVal val="visible"/>
                                      </p:to>
                                    </p:set>
                                    <p:animEffect transition="in" filter="fade">
                                      <p:cBhvr>
                                        <p:cTn id="23" dur="1000"/>
                                        <p:tgtEl>
                                          <p:spTgt spid="61747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17480"/>
                                        </p:tgtEl>
                                        <p:attrNameLst>
                                          <p:attrName>style.visibility</p:attrName>
                                        </p:attrNameLst>
                                      </p:cBhvr>
                                      <p:to>
                                        <p:strVal val="visible"/>
                                      </p:to>
                                    </p:set>
                                    <p:animEffect transition="in" filter="fade">
                                      <p:cBhvr>
                                        <p:cTn id="26" dur="2000"/>
                                        <p:tgtEl>
                                          <p:spTgt spid="617480"/>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1000"/>
                                        <p:tgtEl>
                                          <p:spTgt spid="617477"/>
                                        </p:tgtEl>
                                      </p:cBhvr>
                                    </p:animEffect>
                                    <p:set>
                                      <p:cBhvr>
                                        <p:cTn id="34" dur="1" fill="hold">
                                          <p:stCondLst>
                                            <p:cond delay="999"/>
                                          </p:stCondLst>
                                        </p:cTn>
                                        <p:tgtEl>
                                          <p:spTgt spid="617477"/>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617479"/>
                                        </p:tgtEl>
                                      </p:cBhvr>
                                    </p:animEffect>
                                    <p:set>
                                      <p:cBhvr>
                                        <p:cTn id="37" dur="1" fill="hold">
                                          <p:stCondLst>
                                            <p:cond delay="999"/>
                                          </p:stCondLst>
                                        </p:cTn>
                                        <p:tgtEl>
                                          <p:spTgt spid="617479"/>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617480"/>
                                        </p:tgtEl>
                                      </p:cBhvr>
                                    </p:animEffect>
                                    <p:set>
                                      <p:cBhvr>
                                        <p:cTn id="40" dur="1" fill="hold">
                                          <p:stCondLst>
                                            <p:cond delay="999"/>
                                          </p:stCondLst>
                                        </p:cTn>
                                        <p:tgtEl>
                                          <p:spTgt spid="617480"/>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617481"/>
                                        </p:tgtEl>
                                        <p:attrNameLst>
                                          <p:attrName>style.visibility</p:attrName>
                                        </p:attrNameLst>
                                      </p:cBhvr>
                                      <p:to>
                                        <p:strVal val="visible"/>
                                      </p:to>
                                    </p:set>
                                    <p:animEffect transition="in" filter="fade">
                                      <p:cBhvr>
                                        <p:cTn id="43" dur="1000"/>
                                        <p:tgtEl>
                                          <p:spTgt spid="617481"/>
                                        </p:tgtEl>
                                      </p:cBhvr>
                                    </p:animEffect>
                                  </p:childTnLst>
                                </p:cTn>
                              </p:par>
                              <p:par>
                                <p:cTn id="44" presetID="10" presetClass="exit" presetSubtype="0" fill="hold"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80" grpId="0"/>
      <p:bldP spid="617480"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Rot="1" noChangeArrowheads="1"/>
          </p:cNvSpPr>
          <p:nvPr>
            <p:ph type="title"/>
          </p:nvPr>
        </p:nvSpPr>
        <p:spPr/>
        <p:txBody>
          <a:bodyPr/>
          <a:lstStyle/>
          <a:p>
            <a:r>
              <a:rPr lang="en-US" sz="2800" dirty="0">
                <a:sym typeface="Wingdings" pitchFamily="2" charset="2"/>
              </a:rPr>
              <a:t>Backgrounds, Backgrounds, Backgrounds . . .</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13" name="Footer Placeholder 4"/>
          <p:cNvSpPr>
            <a:spLocks noGrp="1"/>
          </p:cNvSpPr>
          <p:nvPr>
            <p:ph type="ftr" sz="quarter" idx="11"/>
          </p:nvPr>
        </p:nvSpPr>
        <p:spPr/>
        <p:txBody>
          <a:bodyPr/>
          <a:lstStyle/>
          <a:p>
            <a:r>
              <a:rPr lang="en-US" smtClean="0"/>
              <a:t>BCVSPIN:  Rare Decays at Fermilab</a:t>
            </a:r>
            <a:endParaRPr lang="en-US" baseline="30000"/>
          </a:p>
        </p:txBody>
      </p:sp>
      <p:sp>
        <p:nvSpPr>
          <p:cNvPr id="3" name="Slide Number Placeholder 2"/>
          <p:cNvSpPr>
            <a:spLocks noGrp="1"/>
          </p:cNvSpPr>
          <p:nvPr>
            <p:ph type="sldNum" sz="quarter" idx="12"/>
          </p:nvPr>
        </p:nvSpPr>
        <p:spPr/>
        <p:txBody>
          <a:bodyPr/>
          <a:lstStyle/>
          <a:p>
            <a:fld id="{57D726A3-A716-4A71-9D08-FA8DCCE7D15A}" type="slidenum">
              <a:rPr lang="en-US" smtClean="0"/>
              <a:pPr/>
              <a:t>45</a:t>
            </a:fld>
            <a:endParaRPr lang="en-US"/>
          </a:p>
        </p:txBody>
      </p:sp>
      <p:sp>
        <p:nvSpPr>
          <p:cNvPr id="615427" name="Text Box 3"/>
          <p:cNvSpPr txBox="1">
            <a:spLocks noChangeArrowheads="1"/>
          </p:cNvSpPr>
          <p:nvPr/>
        </p:nvSpPr>
        <p:spPr bwMode="auto">
          <a:xfrm>
            <a:off x="5378450" y="1047750"/>
            <a:ext cx="2995613" cy="366713"/>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sz="1800"/>
          </a:p>
        </p:txBody>
      </p:sp>
      <p:sp>
        <p:nvSpPr>
          <p:cNvPr id="615428" name="Rectangle 4"/>
          <p:cNvSpPr>
            <a:spLocks noChangeArrowheads="1"/>
          </p:cNvSpPr>
          <p:nvPr/>
        </p:nvSpPr>
        <p:spPr bwMode="auto">
          <a:xfrm>
            <a:off x="228600" y="1176338"/>
            <a:ext cx="4648200" cy="4114800"/>
          </a:xfrm>
          <a:prstGeom prst="rect">
            <a:avLst/>
          </a:prstGeom>
          <a:solidFill>
            <a:srgbClr val="CCFFCC"/>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indent="9525" algn="l" eaLnBrk="1" hangingPunct="1">
              <a:lnSpc>
                <a:spcPct val="75000"/>
              </a:lnSpc>
              <a:spcBef>
                <a:spcPct val="35000"/>
              </a:spcBef>
              <a:buClr>
                <a:schemeClr val="tx1"/>
              </a:buClr>
              <a:tabLst>
                <a:tab pos="228600" algn="l"/>
                <a:tab pos="457200" algn="l"/>
                <a:tab pos="800100" algn="l"/>
              </a:tabLst>
            </a:pPr>
            <a:r>
              <a:rPr lang="en-US" sz="1800" b="1" dirty="0" err="1">
                <a:solidFill>
                  <a:srgbClr val="FF0000"/>
                </a:solidFill>
                <a:sym typeface="Wingdings" pitchFamily="2" charset="2"/>
              </a:rPr>
              <a:t>Radiative</a:t>
            </a:r>
            <a:r>
              <a:rPr lang="en-US" sz="1800" b="1" dirty="0">
                <a:solidFill>
                  <a:srgbClr val="FF0000"/>
                </a:solidFill>
                <a:sym typeface="Wingdings" pitchFamily="2" charset="2"/>
              </a:rPr>
              <a:t> pion capture (RPC):</a:t>
            </a:r>
          </a:p>
          <a:p>
            <a:pPr indent="9525" algn="l" eaLnBrk="1" hangingPunct="1">
              <a:lnSpc>
                <a:spcPct val="75000"/>
              </a:lnSpc>
              <a:spcBef>
                <a:spcPct val="35000"/>
              </a:spcBef>
              <a:buClr>
                <a:schemeClr val="tx1"/>
              </a:buClr>
              <a:tabLst>
                <a:tab pos="228600" algn="l"/>
                <a:tab pos="457200" algn="l"/>
                <a:tab pos="800100" algn="l"/>
              </a:tabLst>
            </a:pPr>
            <a:r>
              <a:rPr lang="en-US" sz="1800" dirty="0">
                <a:sym typeface="Wingdings" pitchFamily="2" charset="2"/>
              </a:rPr>
              <a:t>	 		</a:t>
            </a:r>
            <a:r>
              <a:rPr lang="en-US" sz="1800" dirty="0">
                <a:solidFill>
                  <a:srgbClr val="6600FF"/>
                </a:solidFill>
                <a:latin typeface="Symbol" pitchFamily="18" charset="2"/>
                <a:sym typeface="Wingdings" pitchFamily="2" charset="2"/>
              </a:rPr>
              <a:t>p</a:t>
            </a:r>
            <a:r>
              <a:rPr lang="en-US" sz="1800" baseline="30000" dirty="0">
                <a:solidFill>
                  <a:srgbClr val="6600FF"/>
                </a:solidFill>
                <a:sym typeface="Wingdings" pitchFamily="2" charset="2"/>
              </a:rPr>
              <a:t>-</a:t>
            </a:r>
            <a:r>
              <a:rPr lang="en-US" sz="1800" dirty="0">
                <a:solidFill>
                  <a:srgbClr val="6600FF"/>
                </a:solidFill>
                <a:sym typeface="Wingdings" pitchFamily="2" charset="2"/>
              </a:rPr>
              <a:t>N</a:t>
            </a:r>
            <a:r>
              <a:rPr lang="en-US" sz="1800" baseline="-25000" dirty="0">
                <a:solidFill>
                  <a:srgbClr val="6600FF"/>
                </a:solidFill>
                <a:sym typeface="Wingdings" pitchFamily="2" charset="2"/>
              </a:rPr>
              <a:t>A,Z</a:t>
            </a:r>
            <a:r>
              <a:rPr lang="en-US" sz="1800" dirty="0">
                <a:solidFill>
                  <a:srgbClr val="6600FF"/>
                </a:solidFill>
                <a:latin typeface="Century Gothic" pitchFamily="34" charset="0"/>
                <a:sym typeface="Wingdings" pitchFamily="2" charset="2"/>
              </a:rPr>
              <a:t>→</a:t>
            </a:r>
            <a:r>
              <a:rPr lang="en-US" sz="1800" dirty="0">
                <a:solidFill>
                  <a:srgbClr val="6600FF"/>
                </a:solidFill>
                <a:latin typeface="Symbol" pitchFamily="18" charset="2"/>
                <a:sym typeface="Wingdings" pitchFamily="2" charset="2"/>
              </a:rPr>
              <a:t>g</a:t>
            </a:r>
            <a:r>
              <a:rPr lang="en-US" sz="1800" dirty="0">
                <a:solidFill>
                  <a:srgbClr val="6600FF"/>
                </a:solidFill>
                <a:sym typeface="Wingdings" pitchFamily="2" charset="2"/>
              </a:rPr>
              <a:t>N</a:t>
            </a:r>
            <a:r>
              <a:rPr lang="en-US" sz="1800" baseline="-25000" dirty="0">
                <a:solidFill>
                  <a:srgbClr val="6600FF"/>
                </a:solidFill>
                <a:sym typeface="Wingdings" pitchFamily="2" charset="2"/>
              </a:rPr>
              <a:t>A,Z-1 </a:t>
            </a:r>
            <a:r>
              <a:rPr lang="en-US" sz="1800" dirty="0">
                <a:solidFill>
                  <a:srgbClr val="6600FF"/>
                </a:solidFill>
                <a:sym typeface="Wingdings" pitchFamily="2" charset="2"/>
              </a:rPr>
              <a:t>, </a:t>
            </a:r>
            <a:r>
              <a:rPr lang="en-US" sz="1800" dirty="0" err="1">
                <a:solidFill>
                  <a:srgbClr val="6600FF"/>
                </a:solidFill>
                <a:latin typeface="Symbol" pitchFamily="18" charset="2"/>
                <a:sym typeface="Wingdings" pitchFamily="2" charset="2"/>
              </a:rPr>
              <a:t>g</a:t>
            </a:r>
            <a:r>
              <a:rPr lang="en-US" sz="1800" dirty="0" err="1">
                <a:solidFill>
                  <a:srgbClr val="6600FF"/>
                </a:solidFill>
                <a:latin typeface="Century Gothic" pitchFamily="34" charset="0"/>
                <a:sym typeface="Wingdings" pitchFamily="2" charset="2"/>
              </a:rPr>
              <a:t>→</a:t>
            </a:r>
            <a:r>
              <a:rPr lang="en-US" sz="1800" dirty="0" err="1">
                <a:solidFill>
                  <a:srgbClr val="6600FF"/>
                </a:solidFill>
                <a:sym typeface="Wingdings" pitchFamily="2" charset="2"/>
              </a:rPr>
              <a:t>e</a:t>
            </a:r>
            <a:r>
              <a:rPr lang="en-US" sz="1800" baseline="30000" dirty="0" err="1">
                <a:solidFill>
                  <a:srgbClr val="6600FF"/>
                </a:solidFill>
                <a:sym typeface="Wingdings" pitchFamily="2" charset="2"/>
              </a:rPr>
              <a:t>+</a:t>
            </a:r>
            <a:r>
              <a:rPr lang="en-US" sz="1800" dirty="0" err="1">
                <a:solidFill>
                  <a:srgbClr val="6600FF"/>
                </a:solidFill>
                <a:sym typeface="Wingdings" pitchFamily="2" charset="2"/>
              </a:rPr>
              <a:t>e</a:t>
            </a:r>
            <a:r>
              <a:rPr lang="en-US" sz="1800" baseline="30000" dirty="0">
                <a:solidFill>
                  <a:srgbClr val="6600FF"/>
                </a:solidFill>
                <a:sym typeface="Wingdings" pitchFamily="2" charset="2"/>
              </a:rPr>
              <a:t>-</a:t>
            </a:r>
            <a:r>
              <a:rPr lang="en-US" sz="1800" dirty="0">
                <a:solidFill>
                  <a:srgbClr val="6600FF"/>
                </a:solidFill>
                <a:sym typeface="Wingdings" pitchFamily="2" charset="2"/>
              </a:rPr>
              <a:t> </a:t>
            </a:r>
          </a:p>
          <a:p>
            <a:pPr indent="9525" algn="l" eaLnBrk="1" hangingPunct="1">
              <a:lnSpc>
                <a:spcPct val="75000"/>
              </a:lnSpc>
              <a:spcBef>
                <a:spcPct val="35000"/>
              </a:spcBef>
              <a:buClr>
                <a:schemeClr val="tx1"/>
              </a:buClr>
              <a:tabLst>
                <a:tab pos="228600" algn="l"/>
                <a:tab pos="457200" algn="l"/>
                <a:tab pos="800100" algn="l"/>
              </a:tabLst>
            </a:pPr>
            <a:r>
              <a:rPr lang="en-US" sz="1800" dirty="0">
                <a:sym typeface="Wingdings" pitchFamily="2" charset="2"/>
              </a:rPr>
              <a:t>	Note: </a:t>
            </a:r>
            <a:r>
              <a:rPr lang="en-US" sz="1800" dirty="0">
                <a:solidFill>
                  <a:srgbClr val="6600FF"/>
                </a:solidFill>
                <a:sym typeface="Wingdings" pitchFamily="2" charset="2"/>
              </a:rPr>
              <a:t>1.2% have </a:t>
            </a:r>
            <a:r>
              <a:rPr lang="en-US" sz="1800" dirty="0" err="1">
                <a:solidFill>
                  <a:srgbClr val="6600FF"/>
                </a:solidFill>
                <a:sym typeface="Wingdings" pitchFamily="2" charset="2"/>
              </a:rPr>
              <a:t>E</a:t>
            </a:r>
            <a:r>
              <a:rPr lang="en-US" sz="1800" baseline="-25000" dirty="0" err="1">
                <a:solidFill>
                  <a:srgbClr val="6600FF"/>
                </a:solidFill>
                <a:latin typeface="Symbol" pitchFamily="18" charset="2"/>
                <a:sym typeface="Wingdings" pitchFamily="2" charset="2"/>
              </a:rPr>
              <a:t>g</a:t>
            </a:r>
            <a:r>
              <a:rPr lang="en-US" sz="1800" dirty="0">
                <a:solidFill>
                  <a:srgbClr val="6600FF"/>
                </a:solidFill>
                <a:sym typeface="Wingdings" pitchFamily="2" charset="2"/>
              </a:rPr>
              <a:t> &gt; 105 MeV</a:t>
            </a:r>
            <a:endParaRPr lang="en-US" sz="1800" dirty="0"/>
          </a:p>
          <a:p>
            <a:pPr indent="9525" algn="l" eaLnBrk="1" hangingPunct="1">
              <a:lnSpc>
                <a:spcPct val="75000"/>
              </a:lnSpc>
              <a:spcBef>
                <a:spcPct val="35000"/>
              </a:spcBef>
              <a:buClr>
                <a:schemeClr val="tx1"/>
              </a:buClr>
              <a:tabLst>
                <a:tab pos="228600" algn="l"/>
                <a:tab pos="457200" algn="l"/>
                <a:tab pos="800100" algn="l"/>
              </a:tabLst>
            </a:pPr>
            <a:r>
              <a:rPr lang="en-US" sz="1800" b="1" dirty="0" err="1">
                <a:solidFill>
                  <a:srgbClr val="FF0000"/>
                </a:solidFill>
              </a:rPr>
              <a:t>Muon</a:t>
            </a:r>
            <a:r>
              <a:rPr lang="en-US" sz="1800" b="1" dirty="0">
                <a:solidFill>
                  <a:srgbClr val="FF0000"/>
                </a:solidFill>
              </a:rPr>
              <a:t> decay in flight:</a:t>
            </a:r>
            <a:r>
              <a:rPr lang="en-US" sz="1800" dirty="0"/>
              <a:t> </a:t>
            </a:r>
          </a:p>
          <a:p>
            <a:pPr indent="9525" algn="l" eaLnBrk="1" hangingPunct="1">
              <a:lnSpc>
                <a:spcPct val="75000"/>
              </a:lnSpc>
              <a:spcBef>
                <a:spcPct val="35000"/>
              </a:spcBef>
              <a:buClr>
                <a:schemeClr val="tx1"/>
              </a:buClr>
              <a:tabLst>
                <a:tab pos="228600" algn="l"/>
                <a:tab pos="457200" algn="l"/>
                <a:tab pos="800100" algn="l"/>
              </a:tabLst>
            </a:pPr>
            <a:r>
              <a:rPr lang="en-US" sz="1800" dirty="0">
                <a:latin typeface="Symbol" pitchFamily="18" charset="2"/>
              </a:rPr>
              <a:t>			</a:t>
            </a:r>
            <a:r>
              <a:rPr lang="en-US" sz="1800" dirty="0">
                <a:solidFill>
                  <a:srgbClr val="6600FF"/>
                </a:solidFill>
                <a:latin typeface="Symbol" pitchFamily="18" charset="2"/>
              </a:rPr>
              <a:t>m</a:t>
            </a:r>
            <a:r>
              <a:rPr lang="en-US" sz="1800" baseline="30000" dirty="0">
                <a:solidFill>
                  <a:srgbClr val="6600FF"/>
                </a:solidFill>
                <a:latin typeface="Symbol" pitchFamily="18" charset="2"/>
              </a:rPr>
              <a:t>-</a:t>
            </a:r>
            <a:r>
              <a:rPr lang="en-US" sz="1800" baseline="30000" dirty="0">
                <a:solidFill>
                  <a:srgbClr val="6600FF"/>
                </a:solidFill>
              </a:rPr>
              <a:t> </a:t>
            </a:r>
            <a:r>
              <a:rPr lang="en-US" sz="1800" dirty="0">
                <a:solidFill>
                  <a:srgbClr val="6600FF"/>
                </a:solidFill>
                <a:latin typeface="Century Gothic" pitchFamily="34" charset="0"/>
                <a:sym typeface="Wingdings" pitchFamily="2" charset="2"/>
              </a:rPr>
              <a:t>→</a:t>
            </a:r>
            <a:r>
              <a:rPr lang="en-US" sz="1800" dirty="0">
                <a:solidFill>
                  <a:srgbClr val="6600FF"/>
                </a:solidFill>
                <a:sym typeface="Wingdings" pitchFamily="2" charset="2"/>
              </a:rPr>
              <a:t> e</a:t>
            </a:r>
            <a:r>
              <a:rPr lang="en-US" sz="1800" baseline="30000" dirty="0">
                <a:solidFill>
                  <a:srgbClr val="6600FF"/>
                </a:solidFill>
                <a:latin typeface="Symbol" pitchFamily="18" charset="2"/>
                <a:sym typeface="Wingdings" pitchFamily="2" charset="2"/>
              </a:rPr>
              <a:t>-</a:t>
            </a:r>
            <a:r>
              <a:rPr lang="en-US" sz="1800" dirty="0" err="1">
                <a:solidFill>
                  <a:srgbClr val="6600FF"/>
                </a:solidFill>
                <a:latin typeface="Symbol" pitchFamily="18" charset="2"/>
                <a:sym typeface="Wingdings" pitchFamily="2" charset="2"/>
              </a:rPr>
              <a:t>nn</a:t>
            </a:r>
            <a:endParaRPr lang="en-US" sz="1800" dirty="0">
              <a:solidFill>
                <a:srgbClr val="6600FF"/>
              </a:solidFill>
            </a:endParaRPr>
          </a:p>
          <a:p>
            <a:pPr marL="123825" lvl="1" indent="3175" algn="l" eaLnBrk="1" hangingPunct="1">
              <a:lnSpc>
                <a:spcPct val="75000"/>
              </a:lnSpc>
              <a:spcBef>
                <a:spcPct val="35000"/>
              </a:spcBef>
              <a:buClr>
                <a:schemeClr val="tx1"/>
              </a:buClr>
              <a:tabLst>
                <a:tab pos="228600" algn="l"/>
                <a:tab pos="457200" algn="l"/>
                <a:tab pos="800100" algn="l"/>
              </a:tabLst>
            </a:pPr>
            <a:r>
              <a:rPr lang="en-US" sz="1800" dirty="0"/>
              <a:t>	Note</a:t>
            </a:r>
            <a:r>
              <a:rPr lang="en-US" sz="1800" dirty="0">
                <a:solidFill>
                  <a:schemeClr val="bg2"/>
                </a:solidFill>
              </a:rPr>
              <a:t>:</a:t>
            </a:r>
            <a:r>
              <a:rPr lang="en-US" sz="1800" dirty="0"/>
              <a:t> </a:t>
            </a:r>
            <a:r>
              <a:rPr lang="en-US" sz="1800" dirty="0">
                <a:solidFill>
                  <a:srgbClr val="6600FF"/>
                </a:solidFill>
              </a:rPr>
              <a:t>p</a:t>
            </a:r>
            <a:r>
              <a:rPr lang="en-US" sz="1800" baseline="-25000" dirty="0">
                <a:solidFill>
                  <a:srgbClr val="6600FF"/>
                </a:solidFill>
                <a:latin typeface="Symbol" pitchFamily="18" charset="2"/>
              </a:rPr>
              <a:t>m</a:t>
            </a:r>
            <a:r>
              <a:rPr lang="en-US" sz="1800" dirty="0">
                <a:solidFill>
                  <a:srgbClr val="6600FF"/>
                </a:solidFill>
              </a:rPr>
              <a:t> &gt; 77 MeV/c</a:t>
            </a:r>
            <a:endParaRPr lang="en-US" sz="1800" dirty="0"/>
          </a:p>
          <a:p>
            <a:pPr indent="9525" algn="l" eaLnBrk="1" hangingPunct="1">
              <a:lnSpc>
                <a:spcPct val="75000"/>
              </a:lnSpc>
              <a:spcBef>
                <a:spcPct val="35000"/>
              </a:spcBef>
              <a:buClr>
                <a:schemeClr val="tx1"/>
              </a:buClr>
              <a:tabLst>
                <a:tab pos="228600" algn="l"/>
                <a:tab pos="457200" algn="l"/>
                <a:tab pos="800100" algn="l"/>
              </a:tabLst>
            </a:pPr>
            <a:r>
              <a:rPr lang="en-US" sz="1800" b="1" dirty="0">
                <a:solidFill>
                  <a:srgbClr val="FF0000"/>
                </a:solidFill>
              </a:rPr>
              <a:t>Pion decay in flight:</a:t>
            </a:r>
          </a:p>
          <a:p>
            <a:pPr indent="9525" algn="l" eaLnBrk="1" hangingPunct="1">
              <a:lnSpc>
                <a:spcPct val="75000"/>
              </a:lnSpc>
              <a:spcBef>
                <a:spcPct val="35000"/>
              </a:spcBef>
              <a:buClr>
                <a:schemeClr val="tx1"/>
              </a:buClr>
              <a:tabLst>
                <a:tab pos="228600" algn="l"/>
                <a:tab pos="457200" algn="l"/>
                <a:tab pos="800100" algn="l"/>
              </a:tabLst>
            </a:pPr>
            <a:r>
              <a:rPr lang="en-US" sz="1800" dirty="0">
                <a:effectLst>
                  <a:outerShdw blurRad="38100" dist="38100" dir="2700000" algn="tl">
                    <a:srgbClr val="000000"/>
                  </a:outerShdw>
                </a:effectLst>
              </a:rPr>
              <a:t>		</a:t>
            </a:r>
            <a:r>
              <a:rPr lang="en-US" sz="1800" dirty="0"/>
              <a:t>	</a:t>
            </a:r>
            <a:r>
              <a:rPr lang="en-US" sz="1800" dirty="0">
                <a:solidFill>
                  <a:srgbClr val="6600FF"/>
                </a:solidFill>
                <a:latin typeface="Symbol" pitchFamily="18" charset="2"/>
              </a:rPr>
              <a:t>p</a:t>
            </a:r>
            <a:r>
              <a:rPr lang="en-US" sz="1800" baseline="30000" dirty="0">
                <a:solidFill>
                  <a:srgbClr val="6600FF"/>
                </a:solidFill>
                <a:latin typeface="Symbol" pitchFamily="18" charset="2"/>
              </a:rPr>
              <a:t>-</a:t>
            </a:r>
            <a:r>
              <a:rPr lang="en-US" sz="1800" dirty="0">
                <a:solidFill>
                  <a:srgbClr val="6600FF"/>
                </a:solidFill>
              </a:rPr>
              <a:t> </a:t>
            </a:r>
            <a:r>
              <a:rPr lang="en-US" sz="1800" dirty="0">
                <a:solidFill>
                  <a:srgbClr val="6600FF"/>
                </a:solidFill>
                <a:latin typeface="Century Gothic" pitchFamily="34" charset="0"/>
              </a:rPr>
              <a:t>→</a:t>
            </a:r>
            <a:r>
              <a:rPr lang="en-US" sz="1800" dirty="0">
                <a:solidFill>
                  <a:srgbClr val="6600FF"/>
                </a:solidFill>
              </a:rPr>
              <a:t> e</a:t>
            </a:r>
            <a:r>
              <a:rPr lang="en-US" sz="1800" baseline="30000" dirty="0">
                <a:solidFill>
                  <a:srgbClr val="6600FF"/>
                </a:solidFill>
                <a:latin typeface="Symbol" pitchFamily="18" charset="2"/>
              </a:rPr>
              <a:t>-</a:t>
            </a:r>
            <a:r>
              <a:rPr lang="en-US" sz="1800" dirty="0">
                <a:solidFill>
                  <a:srgbClr val="6600FF"/>
                </a:solidFill>
                <a:latin typeface="Symbol" pitchFamily="18" charset="2"/>
              </a:rPr>
              <a:t>n</a:t>
            </a:r>
            <a:r>
              <a:rPr lang="en-US" sz="1800" baseline="-25000" dirty="0">
                <a:solidFill>
                  <a:srgbClr val="6600FF"/>
                </a:solidFill>
              </a:rPr>
              <a:t>e</a:t>
            </a:r>
            <a:endParaRPr lang="en-US" sz="1800" dirty="0">
              <a:solidFill>
                <a:schemeClr val="bg2"/>
              </a:solidFill>
              <a:ea typeface="Arial Unicode MS" pitchFamily="34" charset="-128"/>
              <a:cs typeface="Arial Unicode MS" pitchFamily="34" charset="-128"/>
            </a:endParaRPr>
          </a:p>
          <a:p>
            <a:pPr indent="9525" algn="l" eaLnBrk="1" hangingPunct="1">
              <a:lnSpc>
                <a:spcPct val="75000"/>
              </a:lnSpc>
              <a:spcBef>
                <a:spcPct val="35000"/>
              </a:spcBef>
              <a:buClr>
                <a:schemeClr val="tx1"/>
              </a:buClr>
              <a:tabLst>
                <a:tab pos="228600" algn="l"/>
                <a:tab pos="457200" algn="l"/>
                <a:tab pos="800100" algn="l"/>
              </a:tabLst>
            </a:pPr>
            <a:r>
              <a:rPr lang="en-US" sz="1800" b="1" dirty="0">
                <a:solidFill>
                  <a:srgbClr val="FF0000"/>
                </a:solidFill>
              </a:rPr>
              <a:t>Beam electrons scattering in target</a:t>
            </a:r>
            <a:r>
              <a:rPr lang="en-US" sz="1800" dirty="0">
                <a:solidFill>
                  <a:schemeClr val="bg2"/>
                </a:solidFill>
                <a:latin typeface="Arial Unicode MS" pitchFamily="34" charset="-128"/>
                <a:ea typeface="Arial Unicode MS" pitchFamily="34" charset="-128"/>
                <a:cs typeface="Arial Unicode MS" pitchFamily="34" charset="-128"/>
              </a:rPr>
              <a:t> </a:t>
            </a:r>
          </a:p>
          <a:p>
            <a:pPr marL="398462" indent="-285750" algn="l" eaLnBrk="1" hangingPunct="1">
              <a:lnSpc>
                <a:spcPct val="75000"/>
              </a:lnSpc>
              <a:spcBef>
                <a:spcPct val="35000"/>
              </a:spcBef>
              <a:buClr>
                <a:schemeClr val="tx1"/>
              </a:buClr>
              <a:buFont typeface="Wingdings" pitchFamily="2" charset="2"/>
              <a:buChar char="Ø"/>
            </a:pPr>
            <a:r>
              <a:rPr lang="en-US" sz="1800" i="1" dirty="0" smtClean="0"/>
              <a:t>Defeated </a:t>
            </a:r>
            <a:r>
              <a:rPr lang="en-US" sz="1800" i="1" dirty="0"/>
              <a:t>by </a:t>
            </a:r>
            <a:r>
              <a:rPr lang="en-US" sz="1800" i="1" dirty="0" smtClean="0"/>
              <a:t>10</a:t>
            </a:r>
            <a:r>
              <a:rPr lang="en-US" sz="1800" i="1" baseline="30000" dirty="0" smtClean="0"/>
              <a:t>-10</a:t>
            </a:r>
            <a:r>
              <a:rPr lang="en-US" sz="1800" i="1" dirty="0" smtClean="0"/>
              <a:t>interbunch extinction</a:t>
            </a:r>
          </a:p>
          <a:p>
            <a:pPr marL="398462" indent="-285750" algn="l" eaLnBrk="1" hangingPunct="1">
              <a:lnSpc>
                <a:spcPct val="75000"/>
              </a:lnSpc>
              <a:spcBef>
                <a:spcPct val="35000"/>
              </a:spcBef>
              <a:buClr>
                <a:schemeClr val="tx1"/>
              </a:buClr>
              <a:buFont typeface="Wingdings" pitchFamily="2" charset="2"/>
              <a:buChar char="Ø"/>
            </a:pPr>
            <a:r>
              <a:rPr lang="en-US" sz="1800" i="1" dirty="0" smtClean="0"/>
              <a:t>Defeated </a:t>
            </a:r>
            <a:r>
              <a:rPr lang="en-US" sz="1800" i="1" dirty="0"/>
              <a:t>by hard cuts on momentum</a:t>
            </a:r>
            <a:r>
              <a:rPr lang="en-US" sz="1800" i="1" dirty="0">
                <a:effectLst>
                  <a:outerShdw blurRad="38100" dist="38100" dir="2700000" algn="tl">
                    <a:srgbClr val="000000"/>
                  </a:outerShdw>
                </a:effectLst>
              </a:rPr>
              <a:t> </a:t>
            </a:r>
          </a:p>
          <a:p>
            <a:pPr indent="9525" algn="l" eaLnBrk="1" hangingPunct="1">
              <a:lnSpc>
                <a:spcPct val="25000"/>
              </a:lnSpc>
              <a:spcBef>
                <a:spcPct val="25000"/>
              </a:spcBef>
              <a:buClr>
                <a:schemeClr val="tx1"/>
              </a:buClr>
              <a:tabLst>
                <a:tab pos="228600" algn="l"/>
                <a:tab pos="457200" algn="l"/>
                <a:tab pos="800100" algn="l"/>
              </a:tabLst>
            </a:pPr>
            <a:endParaRPr lang="en-US" sz="1800" dirty="0">
              <a:solidFill>
                <a:srgbClr val="FF0000"/>
              </a:solidFill>
              <a:effectLst>
                <a:outerShdw blurRad="38100" dist="38100" dir="2700000" algn="tl">
                  <a:srgbClr val="000000"/>
                </a:outerShdw>
              </a:effectLst>
            </a:endParaRPr>
          </a:p>
          <a:p>
            <a:pPr indent="9525" algn="l" eaLnBrk="1" hangingPunct="1">
              <a:lnSpc>
                <a:spcPct val="75000"/>
              </a:lnSpc>
              <a:spcBef>
                <a:spcPct val="35000"/>
              </a:spcBef>
              <a:buClr>
                <a:schemeClr val="tx1"/>
              </a:buClr>
              <a:tabLst>
                <a:tab pos="228600" algn="l"/>
                <a:tab pos="457200" algn="l"/>
                <a:tab pos="800100" algn="l"/>
              </a:tabLst>
            </a:pPr>
            <a:r>
              <a:rPr lang="en-US" sz="1800" b="1" dirty="0">
                <a:solidFill>
                  <a:srgbClr val="FF0000"/>
                </a:solidFill>
              </a:rPr>
              <a:t>Antiprotons annihilating</a:t>
            </a:r>
          </a:p>
          <a:p>
            <a:pPr marL="398462" indent="-285750" algn="l" eaLnBrk="1" hangingPunct="1">
              <a:lnSpc>
                <a:spcPct val="75000"/>
              </a:lnSpc>
              <a:spcBef>
                <a:spcPct val="35000"/>
              </a:spcBef>
              <a:buClr>
                <a:schemeClr val="tx1"/>
              </a:buClr>
              <a:buFont typeface="Wingdings" pitchFamily="2" charset="2"/>
              <a:buChar char="Ø"/>
            </a:pPr>
            <a:r>
              <a:rPr lang="en-US" sz="1800" i="1" dirty="0" smtClean="0">
                <a:ea typeface="Arial Unicode MS" pitchFamily="34" charset="-128"/>
                <a:cs typeface="Arial Unicode MS" pitchFamily="34" charset="-128"/>
              </a:rPr>
              <a:t>Defeated </a:t>
            </a:r>
            <a:r>
              <a:rPr lang="en-US" sz="1800" i="1" dirty="0">
                <a:ea typeface="Arial Unicode MS" pitchFamily="34" charset="-128"/>
                <a:cs typeface="Arial Unicode MS" pitchFamily="34" charset="-128"/>
              </a:rPr>
              <a:t>by thin absorber</a:t>
            </a:r>
          </a:p>
        </p:txBody>
      </p:sp>
      <p:pic>
        <p:nvPicPr>
          <p:cNvPr id="615429" name="Picture 5" descr="radiative_pi_capture_physical"/>
          <p:cNvPicPr>
            <a:picLocks noChangeAspect="1" noChangeArrowheads="1"/>
          </p:cNvPicPr>
          <p:nvPr/>
        </p:nvPicPr>
        <p:blipFill>
          <a:blip r:embed="rId3" cstate="print">
            <a:extLst>
              <a:ext uri="{28A0092B-C50C-407E-A947-70E740481C1C}">
                <a14:useLocalDpi xmlns:a14="http://schemas.microsoft.com/office/drawing/2010/main" val="0"/>
              </a:ext>
            </a:extLst>
          </a:blip>
          <a:srcRect l="-4121" t="-4630" r="-4121" b="-4630"/>
          <a:stretch>
            <a:fillRect/>
          </a:stretch>
        </p:blipFill>
        <p:spPr bwMode="auto">
          <a:xfrm>
            <a:off x="5824538" y="762000"/>
            <a:ext cx="2741612" cy="2463800"/>
          </a:xfrm>
          <a:prstGeom prst="rect">
            <a:avLst/>
          </a:prstGeom>
          <a:solidFill>
            <a:schemeClr val="bg1"/>
          </a:solidFill>
          <a:ln w="25400">
            <a:solidFill>
              <a:srgbClr val="FF0000"/>
            </a:solidFill>
            <a:miter lim="800000"/>
            <a:headEnd/>
            <a:tailEnd/>
          </a:ln>
        </p:spPr>
      </p:pic>
      <p:sp>
        <p:nvSpPr>
          <p:cNvPr id="615430" name="Text Box 6"/>
          <p:cNvSpPr txBox="1">
            <a:spLocks noChangeArrowheads="1"/>
          </p:cNvSpPr>
          <p:nvPr/>
        </p:nvSpPr>
        <p:spPr bwMode="auto">
          <a:xfrm>
            <a:off x="230188" y="5791200"/>
            <a:ext cx="4648200" cy="687881"/>
          </a:xfrm>
          <a:prstGeom prst="rect">
            <a:avLst/>
          </a:prstGeom>
          <a:solidFill>
            <a:srgbClr val="CCFFCC"/>
          </a:solidFill>
          <a:ln w="38100" algn="ctr">
            <a:solidFill>
              <a:srgbClr val="FF0000"/>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350" indent="-6350" algn="l">
              <a:tabLst>
                <a:tab pos="57150" algn="l"/>
                <a:tab pos="228600" algn="l"/>
              </a:tabLst>
              <a:defRPr>
                <a:solidFill>
                  <a:schemeClr val="tx1"/>
                </a:solidFill>
                <a:latin typeface="Arial" pitchFamily="34" charset="0"/>
              </a:defRPr>
            </a:lvl1pPr>
            <a:lvl2pPr marL="800100" indent="-342900" algn="l">
              <a:tabLst>
                <a:tab pos="57150" algn="l"/>
                <a:tab pos="228600" algn="l"/>
              </a:tabLst>
              <a:defRPr>
                <a:solidFill>
                  <a:schemeClr val="tx1"/>
                </a:solidFill>
                <a:latin typeface="Arial" pitchFamily="34" charset="0"/>
              </a:defRPr>
            </a:lvl2pPr>
            <a:lvl3pPr marL="1257300" indent="-342900" algn="l">
              <a:tabLst>
                <a:tab pos="57150" algn="l"/>
                <a:tab pos="228600" algn="l"/>
              </a:tabLst>
              <a:defRPr>
                <a:solidFill>
                  <a:schemeClr val="tx1"/>
                </a:solidFill>
                <a:latin typeface="Arial" pitchFamily="34" charset="0"/>
              </a:defRPr>
            </a:lvl3pPr>
            <a:lvl4pPr marL="1714500" indent="-342900" algn="l">
              <a:tabLst>
                <a:tab pos="57150" algn="l"/>
                <a:tab pos="228600" algn="l"/>
              </a:tabLst>
              <a:defRPr>
                <a:solidFill>
                  <a:schemeClr val="tx1"/>
                </a:solidFill>
                <a:latin typeface="Arial" pitchFamily="34" charset="0"/>
              </a:defRPr>
            </a:lvl4pPr>
            <a:lvl5pPr marL="2171700" indent="-342900" algn="l">
              <a:tabLst>
                <a:tab pos="57150" algn="l"/>
                <a:tab pos="228600" algn="l"/>
              </a:tabLst>
              <a:defRPr>
                <a:solidFill>
                  <a:schemeClr val="tx1"/>
                </a:solidFill>
                <a:latin typeface="Arial" pitchFamily="34" charset="0"/>
              </a:defRPr>
            </a:lvl5pPr>
            <a:lvl6pPr marL="2628900" indent="-342900" fontAlgn="base">
              <a:spcBef>
                <a:spcPct val="0"/>
              </a:spcBef>
              <a:spcAft>
                <a:spcPct val="0"/>
              </a:spcAft>
              <a:tabLst>
                <a:tab pos="57150" algn="l"/>
                <a:tab pos="228600" algn="l"/>
              </a:tabLst>
              <a:defRPr>
                <a:solidFill>
                  <a:schemeClr val="tx1"/>
                </a:solidFill>
                <a:latin typeface="Arial" pitchFamily="34" charset="0"/>
              </a:defRPr>
            </a:lvl6pPr>
            <a:lvl7pPr marL="3086100" indent="-342900" fontAlgn="base">
              <a:spcBef>
                <a:spcPct val="0"/>
              </a:spcBef>
              <a:spcAft>
                <a:spcPct val="0"/>
              </a:spcAft>
              <a:tabLst>
                <a:tab pos="57150" algn="l"/>
                <a:tab pos="228600" algn="l"/>
              </a:tabLst>
              <a:defRPr>
                <a:solidFill>
                  <a:schemeClr val="tx1"/>
                </a:solidFill>
                <a:latin typeface="Arial" pitchFamily="34" charset="0"/>
              </a:defRPr>
            </a:lvl7pPr>
            <a:lvl8pPr marL="3543300" indent="-342900" fontAlgn="base">
              <a:spcBef>
                <a:spcPct val="0"/>
              </a:spcBef>
              <a:spcAft>
                <a:spcPct val="0"/>
              </a:spcAft>
              <a:tabLst>
                <a:tab pos="57150" algn="l"/>
                <a:tab pos="228600" algn="l"/>
              </a:tabLst>
              <a:defRPr>
                <a:solidFill>
                  <a:schemeClr val="tx1"/>
                </a:solidFill>
                <a:latin typeface="Arial" pitchFamily="34" charset="0"/>
              </a:defRPr>
            </a:lvl8pPr>
            <a:lvl9pPr marL="4000500" indent="-342900" fontAlgn="base">
              <a:spcBef>
                <a:spcPct val="0"/>
              </a:spcBef>
              <a:spcAft>
                <a:spcPct val="0"/>
              </a:spcAft>
              <a:tabLst>
                <a:tab pos="57150" algn="l"/>
                <a:tab pos="228600" algn="l"/>
              </a:tabLst>
              <a:defRPr>
                <a:solidFill>
                  <a:schemeClr val="tx1"/>
                </a:solidFill>
                <a:latin typeface="Arial" pitchFamily="34" charset="0"/>
              </a:defRPr>
            </a:lvl9pPr>
          </a:lstStyle>
          <a:p>
            <a:pPr eaLnBrk="1" hangingPunct="1">
              <a:spcBef>
                <a:spcPct val="50000"/>
              </a:spcBef>
            </a:pPr>
            <a:r>
              <a:rPr lang="en-US" sz="1800" b="1" dirty="0">
                <a:solidFill>
                  <a:srgbClr val="FF0000"/>
                </a:solidFill>
                <a:latin typeface="+mn-lt"/>
              </a:rPr>
              <a:t>Cosmic Rays</a:t>
            </a:r>
          </a:p>
          <a:p>
            <a:pPr marL="398462" indent="-285750" eaLnBrk="1" hangingPunct="1">
              <a:lnSpc>
                <a:spcPct val="80000"/>
              </a:lnSpc>
              <a:spcBef>
                <a:spcPct val="35000"/>
              </a:spcBef>
              <a:buFont typeface="Wingdings" pitchFamily="2" charset="2"/>
              <a:buChar char="Ø"/>
              <a:tabLst/>
            </a:pPr>
            <a:r>
              <a:rPr lang="en-US" sz="1800" i="1" dirty="0" smtClean="0">
                <a:latin typeface="+mn-lt"/>
              </a:rPr>
              <a:t>Defeated </a:t>
            </a:r>
            <a:r>
              <a:rPr lang="en-US" sz="1800" i="1" dirty="0">
                <a:latin typeface="+mn-lt"/>
              </a:rPr>
              <a:t>by active shield</a:t>
            </a:r>
          </a:p>
        </p:txBody>
      </p:sp>
      <p:sp>
        <p:nvSpPr>
          <p:cNvPr id="615431" name="Text Box 7"/>
          <p:cNvSpPr txBox="1">
            <a:spLocks noChangeArrowheads="1"/>
          </p:cNvSpPr>
          <p:nvPr/>
        </p:nvSpPr>
        <p:spPr bwMode="auto">
          <a:xfrm>
            <a:off x="230188" y="741363"/>
            <a:ext cx="4648200" cy="400110"/>
          </a:xfrm>
          <a:prstGeom prst="rect">
            <a:avLst/>
          </a:prstGeom>
          <a:solidFill>
            <a:srgbClr val="FF0000"/>
          </a:solidFill>
          <a:ln w="38100" algn="ctr">
            <a:solidFill>
              <a:srgbClr val="FF0000"/>
            </a:solidFill>
            <a:miter lim="800000"/>
            <a:headEnd type="none" w="lg" len="lg"/>
            <a:tailEnd type="none" w="lg" len="lg"/>
          </a:ln>
          <a:effectLst/>
          <a:extLst/>
        </p:spPr>
        <p:txBody>
          <a:bodyPr>
            <a:spAutoFit/>
          </a:bodyPr>
          <a:lstStyle/>
          <a:p>
            <a:pPr algn="ctr" eaLnBrk="1" hangingPunct="1">
              <a:spcBef>
                <a:spcPct val="50000"/>
              </a:spcBef>
            </a:pPr>
            <a:r>
              <a:rPr lang="en-US" sz="2000" dirty="0">
                <a:solidFill>
                  <a:schemeClr val="bg1"/>
                </a:solidFill>
              </a:rPr>
              <a:t>2. Prompt Beam Related Backgrounds</a:t>
            </a:r>
          </a:p>
        </p:txBody>
      </p:sp>
      <p:sp>
        <p:nvSpPr>
          <p:cNvPr id="615432" name="Text Box 8"/>
          <p:cNvSpPr txBox="1">
            <a:spLocks noChangeArrowheads="1"/>
          </p:cNvSpPr>
          <p:nvPr/>
        </p:nvSpPr>
        <p:spPr bwMode="auto">
          <a:xfrm>
            <a:off x="230188" y="5392738"/>
            <a:ext cx="4648200" cy="400110"/>
          </a:xfrm>
          <a:prstGeom prst="rect">
            <a:avLst/>
          </a:prstGeom>
          <a:solidFill>
            <a:srgbClr val="FF0000"/>
          </a:solidFill>
          <a:ln w="38100" algn="ctr">
            <a:solidFill>
              <a:srgbClr val="FF0000"/>
            </a:solidFill>
            <a:miter lim="800000"/>
            <a:headEnd type="none" w="lg" len="lg"/>
            <a:tailEnd type="none" w="lg" len="lg"/>
          </a:ln>
          <a:effectLst/>
          <a:extLst/>
        </p:spPr>
        <p:txBody>
          <a:bodyPr>
            <a:spAutoFit/>
          </a:bodyPr>
          <a:lstStyle/>
          <a:p>
            <a:pPr algn="ctr" eaLnBrk="1" hangingPunct="1">
              <a:spcBef>
                <a:spcPct val="50000"/>
              </a:spcBef>
            </a:pPr>
            <a:r>
              <a:rPr lang="en-US" sz="2000">
                <a:solidFill>
                  <a:schemeClr val="bg1"/>
                </a:solidFill>
              </a:rPr>
              <a:t>3.  Time Dependent Backgrounds</a:t>
            </a:r>
          </a:p>
        </p:txBody>
      </p:sp>
      <p:sp>
        <p:nvSpPr>
          <p:cNvPr id="615433" name="Line 9"/>
          <p:cNvSpPr>
            <a:spLocks noChangeShapeType="1"/>
          </p:cNvSpPr>
          <p:nvPr/>
        </p:nvSpPr>
        <p:spPr bwMode="auto">
          <a:xfrm>
            <a:off x="228600" y="4537075"/>
            <a:ext cx="4664075"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15434" name="Picture 10" descr="muon_dk_enunu_ligh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8413" y="1319213"/>
            <a:ext cx="3884612" cy="11572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615429"/>
                                        </p:tgtEl>
                                      </p:cBhvr>
                                    </p:animEffect>
                                    <p:set>
                                      <p:cBhvr>
                                        <p:cTn id="7" dur="1" fill="hold">
                                          <p:stCondLst>
                                            <p:cond delay="999"/>
                                          </p:stCondLst>
                                        </p:cTn>
                                        <p:tgtEl>
                                          <p:spTgt spid="61542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15434"/>
                                        </p:tgtEl>
                                        <p:attrNameLst>
                                          <p:attrName>style.visibility</p:attrName>
                                        </p:attrNameLst>
                                      </p:cBhvr>
                                      <p:to>
                                        <p:strVal val="visible"/>
                                      </p:to>
                                    </p:set>
                                    <p:animEffect transition="in" filter="fade">
                                      <p:cBhvr>
                                        <p:cTn id="10" dur="2000"/>
                                        <p:tgtEl>
                                          <p:spTgt spid="615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Apparatus</a:t>
            </a:r>
            <a:endParaRPr lang="en-US" dirty="0"/>
          </a:p>
        </p:txBody>
      </p:sp>
      <p:sp>
        <p:nvSpPr>
          <p:cNvPr id="6" name="Date Placeholder 5"/>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Rare Decays at Fermilab</a:t>
            </a:r>
            <a:endParaRPr lang="en-US" baseline="30000" dirty="0"/>
          </a:p>
        </p:txBody>
      </p:sp>
      <p:sp>
        <p:nvSpPr>
          <p:cNvPr id="13" name="Slide Number Placeholder 12"/>
          <p:cNvSpPr>
            <a:spLocks noGrp="1"/>
          </p:cNvSpPr>
          <p:nvPr>
            <p:ph type="sldNum" sz="quarter" idx="12"/>
          </p:nvPr>
        </p:nvSpPr>
        <p:spPr/>
        <p:txBody>
          <a:bodyPr/>
          <a:lstStyle/>
          <a:p>
            <a:fld id="{7705845C-8431-413C-B8C1-E296749C8453}" type="slidenum">
              <a:rPr lang="en-US" smtClean="0"/>
              <a:pPr/>
              <a:t>46</a:t>
            </a:fld>
            <a:endParaRPr lang="en-US"/>
          </a:p>
        </p:txBody>
      </p:sp>
      <p:pic>
        <p:nvPicPr>
          <p:cNvPr id="64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559" b="-9409"/>
          <a:stretch/>
        </p:blipFill>
        <p:spPr bwMode="auto">
          <a:xfrm>
            <a:off x="199830" y="3383280"/>
            <a:ext cx="8686800" cy="2286000"/>
          </a:xfrm>
          <a:prstGeom prst="rect">
            <a:avLst/>
          </a:prstGeom>
          <a:solidFill>
            <a:schemeClr val="tx1"/>
          </a:solidFill>
          <a:ln>
            <a:noFill/>
          </a:ln>
          <a:effectLst/>
          <a:extLst/>
        </p:spPr>
      </p:pic>
      <p:sp>
        <p:nvSpPr>
          <p:cNvPr id="7" name="Oval 6"/>
          <p:cNvSpPr/>
          <p:nvPr/>
        </p:nvSpPr>
        <p:spPr bwMode="auto">
          <a:xfrm>
            <a:off x="4218548" y="3069336"/>
            <a:ext cx="54864" cy="54864"/>
          </a:xfrm>
          <a:prstGeom prst="ellipse">
            <a:avLst/>
          </a:prstGeom>
          <a:solidFill>
            <a:srgbClr val="FF0000"/>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9" name="Oval 8"/>
          <p:cNvSpPr/>
          <p:nvPr/>
        </p:nvSpPr>
        <p:spPr bwMode="auto">
          <a:xfrm>
            <a:off x="968618" y="4343400"/>
            <a:ext cx="54864" cy="54864"/>
          </a:xfrm>
          <a:prstGeom prst="ellipse">
            <a:avLst/>
          </a:prstGeom>
          <a:solidFill>
            <a:srgbClr val="FF0000"/>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0" name="Oval 9"/>
          <p:cNvSpPr/>
          <p:nvPr/>
        </p:nvSpPr>
        <p:spPr bwMode="auto">
          <a:xfrm>
            <a:off x="5749612" y="4514653"/>
            <a:ext cx="54864" cy="54864"/>
          </a:xfrm>
          <a:prstGeom prst="ellipse">
            <a:avLst/>
          </a:prstGeom>
          <a:solidFill>
            <a:srgbClr val="FF0000"/>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1" name="Text Box 10"/>
          <p:cNvSpPr txBox="1">
            <a:spLocks noChangeArrowheads="1"/>
          </p:cNvSpPr>
          <p:nvPr/>
        </p:nvSpPr>
        <p:spPr bwMode="auto">
          <a:xfrm>
            <a:off x="199829" y="955285"/>
            <a:ext cx="4778174" cy="1546577"/>
          </a:xfrm>
          <a:prstGeom prst="rect">
            <a:avLst/>
          </a:prstGeom>
          <a:solidFill>
            <a:srgbClr val="FFFF99"/>
          </a:solidFill>
          <a:ln w="25400" algn="ctr">
            <a:solidFill>
              <a:srgbClr val="FF0000"/>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17475" indent="-117475"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ctr" eaLnBrk="1" hangingPunct="1">
              <a:lnSpc>
                <a:spcPct val="90000"/>
              </a:lnSpc>
              <a:spcBef>
                <a:spcPct val="25000"/>
              </a:spcBef>
            </a:pPr>
            <a:r>
              <a:rPr lang="en-US" sz="1800" dirty="0">
                <a:latin typeface="+mn-lt"/>
              </a:rPr>
              <a:t>Salient Features</a:t>
            </a:r>
          </a:p>
          <a:p>
            <a:pPr eaLnBrk="1" hangingPunct="1">
              <a:lnSpc>
                <a:spcPct val="90000"/>
              </a:lnSpc>
              <a:spcBef>
                <a:spcPct val="25000"/>
              </a:spcBef>
              <a:buFontTx/>
              <a:buChar char="•"/>
            </a:pPr>
            <a:r>
              <a:rPr lang="en-US" sz="1800" dirty="0">
                <a:latin typeface="+mn-lt"/>
              </a:rPr>
              <a:t>Graded </a:t>
            </a:r>
            <a:r>
              <a:rPr lang="en-US" sz="1800" dirty="0" err="1">
                <a:latin typeface="+mn-lt"/>
              </a:rPr>
              <a:t>solenoidal</a:t>
            </a:r>
            <a:r>
              <a:rPr lang="en-US" sz="1800" dirty="0">
                <a:latin typeface="+mn-lt"/>
              </a:rPr>
              <a:t> field for pion capture</a:t>
            </a:r>
          </a:p>
          <a:p>
            <a:pPr eaLnBrk="1" hangingPunct="1">
              <a:lnSpc>
                <a:spcPct val="90000"/>
              </a:lnSpc>
              <a:spcBef>
                <a:spcPct val="25000"/>
              </a:spcBef>
              <a:buFontTx/>
              <a:buChar char="•"/>
            </a:pPr>
            <a:r>
              <a:rPr lang="en-US" sz="1800" dirty="0" err="1">
                <a:latin typeface="+mn-lt"/>
              </a:rPr>
              <a:t>Muon</a:t>
            </a:r>
            <a:r>
              <a:rPr lang="en-US" sz="1800" dirty="0">
                <a:latin typeface="+mn-lt"/>
              </a:rPr>
              <a:t> transport in curved solenoid to eliminate neutral and positive particles</a:t>
            </a:r>
          </a:p>
          <a:p>
            <a:pPr eaLnBrk="1" hangingPunct="1">
              <a:lnSpc>
                <a:spcPct val="90000"/>
              </a:lnSpc>
              <a:spcBef>
                <a:spcPct val="25000"/>
              </a:spcBef>
              <a:buFontTx/>
              <a:buChar char="•"/>
            </a:pPr>
            <a:r>
              <a:rPr lang="en-US" sz="1800" dirty="0">
                <a:latin typeface="+mn-lt"/>
              </a:rPr>
              <a:t>Pulsed beam to eliminate prompt backgrounds</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604" t="-2028" r="-524" b="-1972"/>
          <a:stretch/>
        </p:blipFill>
        <p:spPr>
          <a:xfrm>
            <a:off x="436098" y="685800"/>
            <a:ext cx="4135902" cy="2194560"/>
          </a:xfrm>
          <a:prstGeom prst="rect">
            <a:avLst/>
          </a:prstGeom>
          <a:solidFill>
            <a:schemeClr val="bg1"/>
          </a:solidFill>
          <a:ln w="25400">
            <a:solidFill>
              <a:srgbClr val="FF0000"/>
            </a:solidFill>
          </a:ln>
        </p:spPr>
      </p:pic>
      <p:sp>
        <p:nvSpPr>
          <p:cNvPr id="8" name="TextBox 7"/>
          <p:cNvSpPr txBox="1"/>
          <p:nvPr/>
        </p:nvSpPr>
        <p:spPr>
          <a:xfrm>
            <a:off x="199829" y="3395246"/>
            <a:ext cx="2133466" cy="338554"/>
          </a:xfrm>
          <a:prstGeom prst="rect">
            <a:avLst/>
          </a:prstGeom>
          <a:noFill/>
        </p:spPr>
        <p:txBody>
          <a:bodyPr wrap="square" rtlCol="0">
            <a:spAutoFit/>
          </a:bodyPr>
          <a:lstStyle/>
          <a:p>
            <a:pPr algn="ctr"/>
            <a:r>
              <a:rPr lang="en-US" sz="1600" dirty="0" smtClean="0">
                <a:solidFill>
                  <a:schemeClr val="bg1"/>
                </a:solidFill>
              </a:rPr>
              <a:t>Production Solenoid</a:t>
            </a:r>
            <a:endParaRPr lang="en-US" sz="1600" dirty="0">
              <a:solidFill>
                <a:schemeClr val="bg1"/>
              </a:solidFill>
            </a:endParaRPr>
          </a:p>
        </p:txBody>
      </p:sp>
      <p:cxnSp>
        <p:nvCxnSpPr>
          <p:cNvPr id="14" name="Straight Arrow Connector 13"/>
          <p:cNvCxnSpPr>
            <a:stCxn id="31" idx="0"/>
            <a:endCxn id="9" idx="5"/>
          </p:cNvCxnSpPr>
          <p:nvPr/>
        </p:nvCxnSpPr>
        <p:spPr bwMode="auto">
          <a:xfrm flipH="1" flipV="1">
            <a:off x="1015447" y="4390229"/>
            <a:ext cx="151268" cy="922769"/>
          </a:xfrm>
          <a:prstGeom prst="straightConnector1">
            <a:avLst/>
          </a:prstGeom>
          <a:solidFill>
            <a:schemeClr val="tx1"/>
          </a:solidFill>
          <a:ln w="508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2743200" y="3395246"/>
            <a:ext cx="2057552" cy="338554"/>
          </a:xfrm>
          <a:prstGeom prst="rect">
            <a:avLst/>
          </a:prstGeom>
          <a:noFill/>
        </p:spPr>
        <p:txBody>
          <a:bodyPr wrap="square" rtlCol="0">
            <a:spAutoFit/>
          </a:bodyPr>
          <a:lstStyle/>
          <a:p>
            <a:pPr algn="ctr"/>
            <a:r>
              <a:rPr lang="en-US" sz="1600" dirty="0" smtClean="0">
                <a:solidFill>
                  <a:schemeClr val="bg1"/>
                </a:solidFill>
              </a:rPr>
              <a:t>Transport Solenoid</a:t>
            </a:r>
            <a:endParaRPr lang="en-US" sz="1600" dirty="0">
              <a:solidFill>
                <a:schemeClr val="bg1"/>
              </a:solidFill>
            </a:endParaRPr>
          </a:p>
        </p:txBody>
      </p:sp>
      <p:sp>
        <p:nvSpPr>
          <p:cNvPr id="18" name="TextBox 17"/>
          <p:cNvSpPr txBox="1"/>
          <p:nvPr/>
        </p:nvSpPr>
        <p:spPr>
          <a:xfrm>
            <a:off x="5638800" y="3395246"/>
            <a:ext cx="2354426" cy="338554"/>
          </a:xfrm>
          <a:prstGeom prst="rect">
            <a:avLst/>
          </a:prstGeom>
          <a:noFill/>
        </p:spPr>
        <p:txBody>
          <a:bodyPr wrap="square" rtlCol="0">
            <a:spAutoFit/>
          </a:bodyPr>
          <a:lstStyle/>
          <a:p>
            <a:pPr algn="ctr"/>
            <a:r>
              <a:rPr lang="en-US" sz="1600" dirty="0" smtClean="0">
                <a:solidFill>
                  <a:schemeClr val="bg1"/>
                </a:solidFill>
              </a:rPr>
              <a:t>Detector Solenoid</a:t>
            </a:r>
            <a:endParaRPr lang="en-US" sz="1600" dirty="0">
              <a:solidFill>
                <a:schemeClr val="bg1"/>
              </a:solidFill>
            </a:endParaRPr>
          </a:p>
        </p:txBody>
      </p:sp>
      <p:sp>
        <p:nvSpPr>
          <p:cNvPr id="31" name="TextBox 30"/>
          <p:cNvSpPr txBox="1"/>
          <p:nvPr/>
        </p:nvSpPr>
        <p:spPr>
          <a:xfrm>
            <a:off x="199830" y="5312998"/>
            <a:ext cx="1933770" cy="338554"/>
          </a:xfrm>
          <a:prstGeom prst="rect">
            <a:avLst/>
          </a:prstGeom>
          <a:noFill/>
        </p:spPr>
        <p:txBody>
          <a:bodyPr wrap="square" rtlCol="0">
            <a:spAutoFit/>
          </a:bodyPr>
          <a:lstStyle/>
          <a:p>
            <a:pPr algn="l"/>
            <a:r>
              <a:rPr lang="en-US" sz="1600" dirty="0" smtClean="0">
                <a:solidFill>
                  <a:schemeClr val="bg1"/>
                </a:solidFill>
              </a:rPr>
              <a:t>Production Target</a:t>
            </a:r>
            <a:endParaRPr lang="en-US" sz="1600" dirty="0">
              <a:solidFill>
                <a:schemeClr val="bg1"/>
              </a:solidFill>
            </a:endParaRPr>
          </a:p>
        </p:txBody>
      </p:sp>
      <p:sp>
        <p:nvSpPr>
          <p:cNvPr id="36" name="TextBox 35"/>
          <p:cNvSpPr txBox="1"/>
          <p:nvPr/>
        </p:nvSpPr>
        <p:spPr>
          <a:xfrm>
            <a:off x="2465249" y="5316767"/>
            <a:ext cx="1279061" cy="338554"/>
          </a:xfrm>
          <a:prstGeom prst="rect">
            <a:avLst/>
          </a:prstGeom>
          <a:noFill/>
        </p:spPr>
        <p:txBody>
          <a:bodyPr wrap="square" rtlCol="0">
            <a:spAutoFit/>
          </a:bodyPr>
          <a:lstStyle/>
          <a:p>
            <a:pPr algn="l"/>
            <a:r>
              <a:rPr lang="en-US" sz="1600" dirty="0" smtClean="0">
                <a:solidFill>
                  <a:schemeClr val="bg1"/>
                </a:solidFill>
              </a:rPr>
              <a:t>Collimators</a:t>
            </a:r>
            <a:endParaRPr lang="en-US" sz="1600" dirty="0">
              <a:solidFill>
                <a:schemeClr val="bg1"/>
              </a:solidFill>
            </a:endParaRPr>
          </a:p>
        </p:txBody>
      </p:sp>
      <p:cxnSp>
        <p:nvCxnSpPr>
          <p:cNvPr id="37" name="Straight Arrow Connector 36"/>
          <p:cNvCxnSpPr/>
          <p:nvPr/>
        </p:nvCxnSpPr>
        <p:spPr bwMode="auto">
          <a:xfrm flipH="1" flipV="1">
            <a:off x="1982332" y="4297767"/>
            <a:ext cx="823930" cy="1019000"/>
          </a:xfrm>
          <a:prstGeom prst="straightConnector1">
            <a:avLst/>
          </a:prstGeom>
          <a:solidFill>
            <a:schemeClr val="tx1"/>
          </a:solidFill>
          <a:ln w="508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p:cNvCxnSpPr>
            <a:stCxn id="36" idx="0"/>
          </p:cNvCxnSpPr>
          <p:nvPr/>
        </p:nvCxnSpPr>
        <p:spPr bwMode="auto">
          <a:xfrm flipV="1">
            <a:off x="3104780" y="4503574"/>
            <a:ext cx="262242" cy="813193"/>
          </a:xfrm>
          <a:prstGeom prst="straightConnector1">
            <a:avLst/>
          </a:prstGeom>
          <a:solidFill>
            <a:schemeClr val="tx1"/>
          </a:solidFill>
          <a:ln w="508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p:cNvCxnSpPr/>
          <p:nvPr/>
        </p:nvCxnSpPr>
        <p:spPr bwMode="auto">
          <a:xfrm flipV="1">
            <a:off x="3476297" y="4941257"/>
            <a:ext cx="1400503" cy="375511"/>
          </a:xfrm>
          <a:prstGeom prst="straightConnector1">
            <a:avLst/>
          </a:prstGeom>
          <a:solidFill>
            <a:schemeClr val="tx1"/>
          </a:solidFill>
          <a:ln w="508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TextBox 44"/>
          <p:cNvSpPr txBox="1"/>
          <p:nvPr/>
        </p:nvSpPr>
        <p:spPr>
          <a:xfrm>
            <a:off x="4478370" y="5296121"/>
            <a:ext cx="1730513" cy="338554"/>
          </a:xfrm>
          <a:prstGeom prst="rect">
            <a:avLst/>
          </a:prstGeom>
          <a:noFill/>
        </p:spPr>
        <p:txBody>
          <a:bodyPr wrap="square" rtlCol="0">
            <a:spAutoFit/>
          </a:bodyPr>
          <a:lstStyle/>
          <a:p>
            <a:pPr algn="l"/>
            <a:r>
              <a:rPr lang="en-US" sz="1600" dirty="0" smtClean="0">
                <a:solidFill>
                  <a:schemeClr val="bg1"/>
                </a:solidFill>
              </a:rPr>
              <a:t>Stopping Target</a:t>
            </a:r>
            <a:endParaRPr lang="en-US" sz="1600" dirty="0">
              <a:solidFill>
                <a:schemeClr val="bg1"/>
              </a:solidFill>
            </a:endParaRPr>
          </a:p>
        </p:txBody>
      </p:sp>
      <p:cxnSp>
        <p:nvCxnSpPr>
          <p:cNvPr id="46" name="Straight Arrow Connector 45"/>
          <p:cNvCxnSpPr>
            <a:stCxn id="45" idx="0"/>
          </p:cNvCxnSpPr>
          <p:nvPr/>
        </p:nvCxnSpPr>
        <p:spPr bwMode="auto">
          <a:xfrm flipV="1">
            <a:off x="5343627" y="4656968"/>
            <a:ext cx="405985" cy="639153"/>
          </a:xfrm>
          <a:prstGeom prst="straightConnector1">
            <a:avLst/>
          </a:prstGeom>
          <a:solidFill>
            <a:schemeClr val="tx1"/>
          </a:solidFill>
          <a:ln w="508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TextBox 47"/>
          <p:cNvSpPr txBox="1"/>
          <p:nvPr/>
        </p:nvSpPr>
        <p:spPr>
          <a:xfrm>
            <a:off x="6425029" y="5312998"/>
            <a:ext cx="1055716" cy="338554"/>
          </a:xfrm>
          <a:prstGeom prst="rect">
            <a:avLst/>
          </a:prstGeom>
          <a:noFill/>
        </p:spPr>
        <p:txBody>
          <a:bodyPr wrap="square" rtlCol="0">
            <a:spAutoFit/>
          </a:bodyPr>
          <a:lstStyle/>
          <a:p>
            <a:pPr algn="l"/>
            <a:r>
              <a:rPr lang="en-US" sz="1600" dirty="0" smtClean="0">
                <a:solidFill>
                  <a:schemeClr val="bg1"/>
                </a:solidFill>
              </a:rPr>
              <a:t>Tracker</a:t>
            </a:r>
            <a:endParaRPr lang="en-US" sz="1600" dirty="0">
              <a:solidFill>
                <a:schemeClr val="bg1"/>
              </a:solidFill>
            </a:endParaRPr>
          </a:p>
        </p:txBody>
      </p:sp>
      <p:cxnSp>
        <p:nvCxnSpPr>
          <p:cNvPr id="49" name="Straight Arrow Connector 48"/>
          <p:cNvCxnSpPr>
            <a:stCxn id="48" idx="0"/>
          </p:cNvCxnSpPr>
          <p:nvPr/>
        </p:nvCxnSpPr>
        <p:spPr bwMode="auto">
          <a:xfrm flipV="1">
            <a:off x="6952887" y="4569517"/>
            <a:ext cx="57513" cy="743481"/>
          </a:xfrm>
          <a:prstGeom prst="straightConnector1">
            <a:avLst/>
          </a:prstGeom>
          <a:solidFill>
            <a:schemeClr val="tx1"/>
          </a:solidFill>
          <a:ln w="508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TextBox 50"/>
          <p:cNvSpPr txBox="1"/>
          <p:nvPr/>
        </p:nvSpPr>
        <p:spPr>
          <a:xfrm>
            <a:off x="7551684" y="5316767"/>
            <a:ext cx="1334946" cy="338554"/>
          </a:xfrm>
          <a:prstGeom prst="rect">
            <a:avLst/>
          </a:prstGeom>
          <a:noFill/>
        </p:spPr>
        <p:txBody>
          <a:bodyPr wrap="square" rtlCol="0">
            <a:spAutoFit/>
          </a:bodyPr>
          <a:lstStyle/>
          <a:p>
            <a:pPr algn="l"/>
            <a:r>
              <a:rPr lang="en-US" sz="1600" dirty="0" smtClean="0">
                <a:solidFill>
                  <a:schemeClr val="bg1"/>
                </a:solidFill>
              </a:rPr>
              <a:t>Calorimeter</a:t>
            </a:r>
            <a:endParaRPr lang="en-US" sz="1600" dirty="0">
              <a:solidFill>
                <a:schemeClr val="bg1"/>
              </a:solidFill>
            </a:endParaRPr>
          </a:p>
        </p:txBody>
      </p:sp>
      <p:cxnSp>
        <p:nvCxnSpPr>
          <p:cNvPr id="52" name="Straight Arrow Connector 51"/>
          <p:cNvCxnSpPr/>
          <p:nvPr/>
        </p:nvCxnSpPr>
        <p:spPr bwMode="auto">
          <a:xfrm flipH="1" flipV="1">
            <a:off x="7888684" y="4352631"/>
            <a:ext cx="469668" cy="943491"/>
          </a:xfrm>
          <a:prstGeom prst="straightConnector1">
            <a:avLst/>
          </a:prstGeom>
          <a:solidFill>
            <a:schemeClr val="tx1"/>
          </a:solidFill>
          <a:ln w="508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Text Box 12"/>
          <p:cNvSpPr txBox="1">
            <a:spLocks noChangeArrowheads="1"/>
          </p:cNvSpPr>
          <p:nvPr/>
        </p:nvSpPr>
        <p:spPr bwMode="auto">
          <a:xfrm>
            <a:off x="5174075" y="1212490"/>
            <a:ext cx="3893725" cy="646331"/>
          </a:xfrm>
          <a:prstGeom prst="rect">
            <a:avLst/>
          </a:prstGeom>
          <a:solidFill>
            <a:srgbClr val="33CCCC"/>
          </a:solidFill>
          <a:ln w="3810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dirty="0"/>
              <a:t>8 </a:t>
            </a:r>
            <a:r>
              <a:rPr lang="en-US" dirty="0" err="1"/>
              <a:t>GeV</a:t>
            </a:r>
            <a:r>
              <a:rPr lang="en-US" dirty="0"/>
              <a:t>/c Booster beam bunched in Accumulator/</a:t>
            </a:r>
            <a:r>
              <a:rPr lang="en-US" dirty="0" err="1"/>
              <a:t>Debuncher</a:t>
            </a:r>
            <a:endParaRPr lang="en-US" dirty="0"/>
          </a:p>
        </p:txBody>
      </p:sp>
      <p:graphicFrame>
        <p:nvGraphicFramePr>
          <p:cNvPr id="642065" name="Object 642064"/>
          <p:cNvGraphicFramePr>
            <a:graphicFrameLocks noGrp="1" noChangeAspect="1"/>
          </p:cNvGraphicFramePr>
          <p:nvPr>
            <p:extLst>
              <p:ext uri="{D42A27DB-BD31-4B8C-83A1-F6EECF244321}">
                <p14:modId xmlns:p14="http://schemas.microsoft.com/office/powerpoint/2010/main" val="3075445564"/>
              </p:ext>
            </p:extLst>
          </p:nvPr>
        </p:nvGraphicFramePr>
        <p:xfrm>
          <a:off x="512626" y="5797550"/>
          <a:ext cx="2111375" cy="755650"/>
        </p:xfrm>
        <a:graphic>
          <a:graphicData uri="http://schemas.openxmlformats.org/presentationml/2006/ole">
            <mc:AlternateContent xmlns:mc="http://schemas.openxmlformats.org/markup-compatibility/2006">
              <mc:Choice xmlns:v="urn:schemas-microsoft-com:vml" Requires="v">
                <p:oleObj spid="_x0000_s9302" name="Equation" r:id="rId5" imgW="1206500" imgH="431800" progId="Equation.3">
                  <p:embed/>
                </p:oleObj>
              </mc:Choice>
              <mc:Fallback>
                <p:oleObj name="Equation" r:id="rId5" imgW="1206500" imgH="431800" progId="Equation.3">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626" y="5797550"/>
                        <a:ext cx="2111375" cy="755650"/>
                      </a:xfrm>
                      <a:prstGeom prst="rect">
                        <a:avLst/>
                      </a:prstGeom>
                      <a:solidFill>
                        <a:srgbClr val="33CCCC"/>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 name="Text Box 8"/>
          <p:cNvSpPr txBox="1">
            <a:spLocks noChangeArrowheads="1"/>
          </p:cNvSpPr>
          <p:nvPr/>
        </p:nvSpPr>
        <p:spPr bwMode="auto">
          <a:xfrm>
            <a:off x="5465729" y="5762204"/>
            <a:ext cx="3420699" cy="720197"/>
          </a:xfrm>
          <a:prstGeom prst="rect">
            <a:avLst/>
          </a:prstGeom>
          <a:solidFill>
            <a:srgbClr val="33CCCC"/>
          </a:solidFill>
          <a:ln w="38100" algn="ctr">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91440" anchor="ctr">
            <a:spAutoFit/>
          </a:bodyPr>
          <a:lstStyle/>
          <a:p>
            <a:pPr algn="ctr">
              <a:lnSpc>
                <a:spcPct val="80000"/>
              </a:lnSpc>
              <a:spcBef>
                <a:spcPct val="50000"/>
              </a:spcBef>
            </a:pPr>
            <a:r>
              <a:rPr lang="en-US" dirty="0"/>
              <a:t>85,000 </a:t>
            </a:r>
            <a:r>
              <a:rPr lang="en-US" dirty="0">
                <a:latin typeface="Symbol" pitchFamily="18" charset="2"/>
              </a:rPr>
              <a:t>m</a:t>
            </a:r>
            <a:r>
              <a:rPr lang="en-US" baseline="30000" dirty="0">
                <a:latin typeface="Symbol" pitchFamily="18" charset="2"/>
              </a:rPr>
              <a:t>-</a:t>
            </a:r>
            <a:r>
              <a:rPr lang="en-US" dirty="0"/>
              <a:t> stop every 1.7 </a:t>
            </a:r>
            <a:r>
              <a:rPr lang="en-US" dirty="0" err="1">
                <a:latin typeface="Symbol" pitchFamily="18" charset="2"/>
              </a:rPr>
              <a:t>m</a:t>
            </a:r>
            <a:r>
              <a:rPr lang="en-US" dirty="0" err="1"/>
              <a:t>s</a:t>
            </a:r>
            <a:endParaRPr lang="en-US" dirty="0"/>
          </a:p>
          <a:p>
            <a:pPr algn="ctr">
              <a:lnSpc>
                <a:spcPct val="80000"/>
              </a:lnSpc>
              <a:spcBef>
                <a:spcPct val="50000"/>
              </a:spcBef>
            </a:pPr>
            <a:r>
              <a:rPr lang="en-US" dirty="0"/>
              <a:t>50 billion </a:t>
            </a:r>
            <a:r>
              <a:rPr lang="en-US" dirty="0">
                <a:latin typeface="Symbol" pitchFamily="18" charset="2"/>
              </a:rPr>
              <a:t>m</a:t>
            </a:r>
            <a:r>
              <a:rPr lang="en-US" baseline="30000" dirty="0">
                <a:latin typeface="Symbol" pitchFamily="18" charset="2"/>
              </a:rPr>
              <a:t>-</a:t>
            </a:r>
            <a:r>
              <a:rPr lang="en-US" dirty="0"/>
              <a:t> stops/second</a:t>
            </a:r>
          </a:p>
        </p:txBody>
      </p:sp>
      <p:pic>
        <p:nvPicPr>
          <p:cNvPr id="63" name="Picture 6" descr="MIT_Figures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9558" y="750345"/>
            <a:ext cx="3266870" cy="2194560"/>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sp>
        <p:nvSpPr>
          <p:cNvPr id="62" name="Text Box 9"/>
          <p:cNvSpPr txBox="1">
            <a:spLocks noChangeArrowheads="1"/>
          </p:cNvSpPr>
          <p:nvPr/>
        </p:nvSpPr>
        <p:spPr bwMode="auto">
          <a:xfrm>
            <a:off x="5159375" y="2011386"/>
            <a:ext cx="3908425" cy="646331"/>
          </a:xfrm>
          <a:prstGeom prst="rect">
            <a:avLst/>
          </a:prstGeom>
          <a:solidFill>
            <a:srgbClr val="33CCCC"/>
          </a:solidFill>
          <a:ln w="3810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t>Look for </a:t>
            </a:r>
            <a:r>
              <a:rPr lang="en-US" dirty="0" smtClean="0"/>
              <a:t>105 </a:t>
            </a:r>
            <a:r>
              <a:rPr lang="en-US" dirty="0"/>
              <a:t>MeV electron spiraling through detector</a:t>
            </a:r>
          </a:p>
        </p:txBody>
      </p:sp>
      <p:sp>
        <p:nvSpPr>
          <p:cNvPr id="21" name="TextBox 20"/>
          <p:cNvSpPr txBox="1"/>
          <p:nvPr/>
        </p:nvSpPr>
        <p:spPr>
          <a:xfrm>
            <a:off x="199830" y="3118246"/>
            <a:ext cx="5143798" cy="276999"/>
          </a:xfrm>
          <a:prstGeom prst="rect">
            <a:avLst/>
          </a:prstGeom>
          <a:solidFill>
            <a:schemeClr val="tx1">
              <a:lumMod val="50000"/>
              <a:lumOff val="50000"/>
            </a:schemeClr>
          </a:solidFill>
        </p:spPr>
        <p:txBody>
          <a:bodyPr wrap="square" lIns="0" tIns="0" rIns="0" bIns="0" rtlCol="0">
            <a:spAutoFit/>
          </a:bodyPr>
          <a:lstStyle/>
          <a:p>
            <a:pPr algn="ctr"/>
            <a:r>
              <a:rPr lang="en-US" dirty="0" err="1" smtClean="0">
                <a:solidFill>
                  <a:srgbClr val="FFFF00"/>
                </a:solidFill>
              </a:rPr>
              <a:t>Muon</a:t>
            </a:r>
            <a:r>
              <a:rPr lang="en-US" dirty="0" smtClean="0">
                <a:solidFill>
                  <a:srgbClr val="FFFF00"/>
                </a:solidFill>
              </a:rPr>
              <a:t> Beam</a:t>
            </a:r>
            <a:endParaRPr lang="en-US" dirty="0">
              <a:solidFill>
                <a:srgbClr val="FFFF00"/>
              </a:solidFill>
            </a:endParaRPr>
          </a:p>
        </p:txBody>
      </p:sp>
      <p:sp>
        <p:nvSpPr>
          <p:cNvPr id="40" name="TextBox 39"/>
          <p:cNvSpPr txBox="1"/>
          <p:nvPr/>
        </p:nvSpPr>
        <p:spPr>
          <a:xfrm>
            <a:off x="5342084" y="3118247"/>
            <a:ext cx="3544546" cy="276999"/>
          </a:xfrm>
          <a:prstGeom prst="rect">
            <a:avLst/>
          </a:prstGeom>
          <a:solidFill>
            <a:schemeClr val="tx1">
              <a:lumMod val="65000"/>
              <a:lumOff val="35000"/>
            </a:schemeClr>
          </a:solidFill>
        </p:spPr>
        <p:txBody>
          <a:bodyPr wrap="square" lIns="0" tIns="0" rIns="0" bIns="0" rtlCol="0">
            <a:spAutoFit/>
          </a:bodyPr>
          <a:lstStyle/>
          <a:p>
            <a:pPr algn="ctr"/>
            <a:r>
              <a:rPr lang="en-US" dirty="0" smtClean="0">
                <a:solidFill>
                  <a:srgbClr val="FFFF00"/>
                </a:solidFill>
              </a:rPr>
              <a:t>Spectrometer</a:t>
            </a:r>
            <a:endParaRPr lang="en-US" dirty="0">
              <a:solidFill>
                <a:srgbClr val="FFFF00"/>
              </a:solidFill>
            </a:endParaRPr>
          </a:p>
        </p:txBody>
      </p:sp>
    </p:spTree>
    <p:extLst>
      <p:ext uri="{BB962C8B-B14F-4D97-AF65-F5344CB8AC3E}">
        <p14:creationId xmlns:p14="http://schemas.microsoft.com/office/powerpoint/2010/main" val="140764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2000"/>
                                        <p:tgtEl>
                                          <p:spTgt spid="54"/>
                                        </p:tgtEl>
                                      </p:cBhvr>
                                    </p:animEffect>
                                  </p:childTnLst>
                                </p:cTn>
                              </p:par>
                              <p:par>
                                <p:cTn id="14" presetID="10" presetClass="entr" presetSubtype="0" repeatCount="500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par>
                                <p:cTn id="17" presetID="42" presetClass="path" presetSubtype="0" repeatCount="indefinite" fill="hold" grpId="1" nodeType="withEffect">
                                  <p:stCondLst>
                                    <p:cond delay="0"/>
                                  </p:stCondLst>
                                  <p:endCondLst>
                                    <p:cond evt="onNext" delay="0">
                                      <p:tgtEl>
                                        <p:sldTgt/>
                                      </p:tgtEl>
                                    </p:cond>
                                  </p:endCondLst>
                                  <p:childTnLst>
                                    <p:animMotion origin="layout" path="M 3.88889E-6 0.00116 L -0.35521 0.17778 " pathEditMode="relative" rAng="0" ptsTypes="AA">
                                      <p:cBhvr>
                                        <p:cTn id="18" dur="1000" fill="hold"/>
                                        <p:tgtEl>
                                          <p:spTgt spid="7"/>
                                        </p:tgtEl>
                                        <p:attrNameLst>
                                          <p:attrName>ppt_x</p:attrName>
                                          <p:attrName>ppt_y</p:attrName>
                                        </p:attrNameLst>
                                      </p:cBhvr>
                                      <p:rCtr x="-17760" y="8819"/>
                                    </p:animMotion>
                                  </p:childTnLst>
                                  <p:subTnLst>
                                    <p:set>
                                      <p:cBhvr override="childStyle">
                                        <p:cTn dur="1" fill="hold" display="0" masterRel="nextClick" afterEffect="1"/>
                                        <p:tgtEl>
                                          <p:spTgt spid="7"/>
                                        </p:tgtEl>
                                        <p:attrNameLst>
                                          <p:attrName>style.visibility</p:attrName>
                                        </p:attrNameLst>
                                      </p:cBhvr>
                                      <p:to>
                                        <p:strVal val="hidden"/>
                                      </p:to>
                                    </p:set>
                                  </p:subTnLst>
                                </p:cTn>
                              </p:par>
                              <p:par>
                                <p:cTn id="19" presetID="10" presetClass="exit" presetSubtype="0" fill="hold" nodeType="withEffect">
                                  <p:stCondLst>
                                    <p:cond delay="0"/>
                                  </p:stCondLst>
                                  <p:childTnLst>
                                    <p:animEffect transition="out" filter="fade">
                                      <p:cBhvr>
                                        <p:cTn id="20" dur="2000"/>
                                        <p:tgtEl>
                                          <p:spTgt spid="63"/>
                                        </p:tgtEl>
                                      </p:cBhvr>
                                    </p:animEffect>
                                    <p:set>
                                      <p:cBhvr>
                                        <p:cTn id="21" dur="1" fill="hold">
                                          <p:stCondLst>
                                            <p:cond delay="1999"/>
                                          </p:stCondLst>
                                        </p:cTn>
                                        <p:tgtEl>
                                          <p:spTgt spid="6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0" presetClass="path" presetSubtype="0" repeatCount="indefinite" fill="hold" grpId="1" nodeType="withEffect">
                                  <p:stCondLst>
                                    <p:cond delay="0"/>
                                  </p:stCondLst>
                                  <p:endCondLst>
                                    <p:cond evt="onNext" delay="0">
                                      <p:tgtEl>
                                        <p:sldTgt/>
                                      </p:tgtEl>
                                    </p:cond>
                                  </p:endCondLst>
                                  <p:childTnLst>
                                    <p:animMotion origin="layout" path="M 0 0 C -0.00035 0.0037 -0.00052 0.00717 -0.00226 0.01018 C -0.00278 0.01226 -0.00347 0.01157 -0.00451 0.01319 C -0.00833 0.01273 -0.0099 0.01296 -0.0125 0.01018 C -0.01302 0.00787 -0.01389 0.00625 -0.01441 0.00393 C -0.01389 -0.00463 -0.01424 -0.00162 -0.01024 -0.0051 C -0.00642 -0.00463 -0.00729 -0.00533 -0.00642 -0.00162 C -0.00694 0.0074 -0.00816 0.00671 -0.01319 0.01111 C -0.02378 0.01064 -0.02344 0.01412 -0.02569 0.00509 C -0.02535 0.00208 -0.02535 0.00162 -0.02378 0 C -0.02222 0.00023 -0.02014 -0.00116 -0.01927 0.00046 C -0.01719 0.00486 -0.01962 0.00995 -0.0224 0.01157 C -0.02344 0.01226 -0.02465 0.0125 -0.02569 0.01319 C -0.02882 0.01226 -0.02899 0.01226 -0.02986 0.00856 C -0.02951 0.00555 -0.03003 0.00185 -0.0276 0.00092 C -0.025 0.00162 -0.02465 0.00324 -0.02378 0.00648 C -0.02396 0.01018 -0.02309 0.01296 -0.02569 0.01412 C -0.02726 0.0125 -0.02708 0.00439 -0.02535 0.00208 C -0.02465 0.00115 -0.02274 0.00069 -0.02187 0.00046 C -0.01667 0.00092 -0.01528 0 -0.01285 0.00555 C -0.01233 0.00833 -0.01163 0.01064 -0.01319 0.01319 C -0.01562 0.01226 -0.01528 0.01226 -0.0158 0.00949 C -0.01545 0.00532 -0.01476 0.00231 -0.01128 0.00092 C -0.01007 -0.00024 -0.00851 -0.00162 -0.00712 -0.00209 C -0.00226 -0.00162 -0.00174 -0.00232 0.00122 0.00092 C 0.00174 0.00347 0.00313 0.00509 0.00087 0.00694 C -0.00104 0.00486 0.00052 0.00046 0.0026 -0.00047 C 0.00434 -0.0044 0.0099 -0.0051 0.01285 -0.00718 C 0.01684 -0.00672 0.01875 -0.00741 0.0217 -0.0051 C 0.02205 -0.00348 0.02274 -0.00209 0.02309 -0.00047 C 0.02274 0.00416 0.02309 0.00463 0.02014 0.00601 C 0.01771 0.00509 0.01858 0.00139 0.01979 -0.00093 C 0.02153 -0.00463 0.02517 -0.00695 0.02813 -0.00811 C 0.02917 -0.00903 0.03021 -0.00973 0.03142 -0.01019 C 0.03281 -0.01181 0.03507 -0.0125 0.03681 -0.0132 C 0.03941 -0.01297 0.04115 -0.0132 0.04323 -0.01111 C 0.04427 -0.01019 0.04549 -0.00718 0.04549 -0.00718 C 0.04514 -0.00417 0.04566 -0.00278 0.04323 -0.00348 C 0.0434 -0.00764 0.04254 -0.01042 0.04549 -0.01158 C 0.04705 -0.01412 0.05504 -0.01667 0.05764 -0.0176 C 0.06233 -0.01713 0.06267 -0.01667 0.06632 -0.01528 C 0.06667 -0.01343 0.06754 -0.01297 0.06788 -0.01111 C 0.06719 -0.00811 0.06736 -0.00857 0.06441 -0.00903 C 0.06372 -0.0132 0.06424 -0.0176 0.06754 -0.01875 C 0.06927 -0.02014 0.07118 -0.02084 0.07309 -0.02176 C 0.07847 -0.02153 0.08038 -0.02408 0.08177 -0.01875 C 0.08125 -0.01505 0.0809 -0.01574 0.07813 -0.01621 C 0.07865 -0.01991 0.08195 -0.02176 0.08455 -0.02269 C 0.08576 -0.02477 0.08958 -0.02524 0.09167 -0.0257 C 0.09757 -0.02524 0.09913 -0.02662 0.10191 -0.02084 C 0.10139 -0.01736 0.10017 -0.01644 0.09931 -0.02014 C 0.09965 -0.02269 0.09965 -0.02408 0.10156 -0.02477 C 0.10295 -0.02593 0.10417 -0.02709 0.10573 -0.02778 C 0.10851 -0.0301 0.11163 -0.03079 0.11476 -0.03125 C 0.1184 -0.03079 0.11875 -0.03172 0.12049 -0.02871 C 0.12101 -0.02662 0.12101 -0.02547 0.11927 -0.02477 C 0.11701 -0.02547 0.11771 -0.02732 0.11892 -0.0294 C 0.11979 -0.03264 0.12361 -0.03357 0.12587 -0.03496 C 0.12969 -0.03473 0.13333 -0.03473 0.13715 -0.03426 C 0.13872 -0.03403 0.13941 -0.02871 0.13941 -0.02871 C 0.13889 -0.025 0.13958 -0.02454 0.13646 -0.02524 C 0.13472 -0.02917 0.13681 -0.03264 0.13941 -0.03334 C 0.14132 -0.03473 0.1434 -0.03565 0.14549 -0.03635 C 0.14826 -0.03611 0.15122 -0.03681 0.15382 -0.03542 C 0.15382 -0.03542 0.15486 -0.03172 0.15504 -0.03125 C 0.15399 -0.02871 0.15417 -0.02848 0.15191 -0.0294 C 0.1526 -0.03797 0.15695 -0.0382 0.1625 -0.03936 C 0.16458 -0.03912 0.16632 -0.03866 0.16823 -0.03797 C 0.17014 -0.03588 0.17031 -0.03565 0.1724 -0.03496 C 0.17326 -0.03357 0.17396 -0.03287 0.175 -0.03195 C 0.17552 -0.02963 0.17587 -0.02732 0.17396 -0.02639 C 0.17066 -0.02709 0.17083 -0.02871 0.16927 -0.03195 C 0.17066 -0.03704 0.17153 -0.03611 0.17535 -0.0375 C 0.17934 -0.03704 0.18299 -0.03635 0.18681 -0.03496 C 0.18802 -0.03311 0.18854 -0.03218 0.18906 -0.02986 C 0.18872 -0.02662 0.18767 -0.02408 0.18646 -0.02871 C 0.18681 -0.03149 0.18733 -0.03287 0.18941 -0.0338 C 0.19045 -0.03426 0.19254 -0.03496 0.19254 -0.03496 C 0.19635 -0.03449 0.19844 -0.03496 0.20156 -0.0338 C 0.20278 -0.03334 0.20504 -0.03241 0.20504 -0.03241 C 0.20556 -0.0301 0.20642 -0.02732 0.20729 -0.02524 C 0.20625 -0.02246 0.20642 -0.02269 0.20382 -0.02315 C 0.20243 -0.0294 0.20573 -0.03102 0.20955 -0.03241 C 0.21632 -0.03195 0.21424 -0.03149 0.21892 -0.0294 C 0.21997 -0.02848 0.22101 -0.02801 0.22205 -0.02686 C 0.22257 -0.02385 0.22431 -0.02084 0.22622 -0.01875 C 0.22535 -0.01412 0.22222 -0.01644 0.21858 -0.01667 C 0.21754 -0.01829 0.21684 -0.01968 0.21632 -0.02176 C 0.21667 -0.02385 0.21684 -0.02524 0.21823 -0.02639 C 0.21927 -0.02732 0.2217 -0.02778 0.2217 -0.02778 C 0.2257 -0.02755 0.22917 -0.02871 0.23229 -0.0257 C 0.23316 -0.02223 0.23368 -0.01875 0.23524 -0.01574 C 0.2349 -0.01274 0.2349 -0.01227 0.23264 -0.01158 C 0.23177 -0.01181 0.23056 -0.01111 0.23004 -0.01204 C 0.22882 -0.01482 0.23056 -0.01806 0.23229 -0.01875 C 0.23455 -0.02084 0.23542 -0.02014 0.23872 -0.01968 C 0.23976 -0.01922 0.2408 -0.01899 0.24167 -0.01829 C 0.24219 -0.01783 0.24271 -0.01736 0.24323 -0.01713 C 0.24427 -0.01667 0.24618 -0.01574 0.24618 -0.01574 C 0.24549 -0.01111 0.24479 -0.00718 0.24201 -0.00417 C 0.23941 -0.0051 0.2401 -0.01111 0.24201 -0.01274 C 0.24271 -0.0132 0.24358 -0.01343 0.24427 -0.01366 C 0.24635 -0.01343 0.24809 -0.0132 0.25 -0.01204 C 0.25052 -0.00996 0.25122 -0.00857 0.25226 -0.00718 C 0.2526 -0.00533 0.25313 -0.00394 0.25347 -0.00209 C 0.25295 0.00393 0.25347 0.0037 0.24896 0.00301 C 0.24809 0 0.24896 -0.00162 0.25087 -0.00301 C 0.25226 -0.00533 0.2533 -0.00463 0.25573 -0.00417 C 0.25695 -0.00278 0.25868 -0.00186 0.26024 -0.00093 C 0.26007 0.0037 0.26163 0.01018 0.25764 0.01203 C 0.25486 0.01088 0.25538 0.00671 0.25729 0.00463 C 0.25799 0.00277 0.25903 0.00254 0.2599 0.00092 C 0.26563 0.00185 0.26215 0.00231 0.26563 0.00601 C 0.26649 0.00787 0.26736 0.00856 0.26788 0.01064 C 0.26806 0.01365 0.2691 0.01828 0.26701 0.0206 C 0.26233 0.01967 0.26389 0.01458 0.26701 0.01319 C 0.26806 0.01088 0.2691 0.01157 0.27118 0.01203 C 0.27205 0.01319 0.27292 0.01412 0.27396 0.01504 C 0.27465 0.01713 0.27483 0.01782 0.27587 0.01967 C 0.27656 0.02083 0.27813 0.02314 0.27813 0.02314 C 0.27865 0.02546 0.27882 0.02662 0.27691 0.02731 C 0.27587 0.02824 0.27344 0.02916 0.27344 0.02916 C 0.27118 0.02893 0.26858 0.02986 0.26788 0.02685 C 0.2684 0.02407 0.26858 0.02476 0.27014 0.02361 C 0.27222 0.02407 0.27361 0.02453 0.27535 0.02615 C 0.27622 0.02801 0.27726 0.02939 0.27847 0.03078 C 0.27917 0.03379 0.27917 0.03588 0.27882 0.03889 C 0.27465 0.03796 0.27552 0.03449 0.27882 0.03333 C 0.2816 0.03356 0.28472 0.0331 0.28715 0.03541 C 0.2882 0.0375 0.28924 0.03842 0.29097 0.03935 C 0.29323 0.04282 0.29167 0.04814 0.28906 0.05046 C 0.28681 0.05 0.28698 0.04953 0.28594 0.04699 C 0.28681 0.04213 0.2875 0.04259 0.29132 0.04189 C 0.29635 0.04259 0.29358 0.04305 0.29705 0.04444 C 0.29809 0.04583 0.29896 0.04652 0.3 0.04745 C 0.30017 0.05046 0.30208 0.05694 0.29931 0.0581 C 0.29826 0.05671 0.29809 0.05555 0.2974 0.05393 C 0.29792 0.05208 0.29896 0.05023 0.30035 0.04953 C 0.30139 0.04907 0.30347 0.04838 0.30347 0.04838 C 0.31354 0.04953 0.30677 0.04907 0.31146 0.05092 C 0.31198 0.05162 0.31337 0.05162 0.31337 0.05254 C 0.31406 0.06064 0.31441 0.05972 0.31181 0.06203 C 0.30955 0.06157 0.30833 0.06203 0.30764 0.05902 C 0.31007 0.05416 0.31615 0.05416 0.31979 0.05393 C 0.32153 0.05463 0.3224 0.05532 0.32396 0.05648 C 0.32431 0.0581 0.325 0.05949 0.32535 0.06111 C 0.32483 0.06458 0.32483 0.06504 0.3224 0.0662 C 0.32066 0.05833 0.32604 0.05764 0.33038 0.05601 C 0.34167 0.05671 0.33681 0.05509 0.34063 0.06365 C 0.33993 0.06805 0.3401 0.06828 0.33681 0.06759 C 0.33767 0.06435 0.33785 0.06226 0.34063 0.06157 C 0.34219 0.06018 0.34358 0.05995 0.34549 0.05949 C 0.34653 0.05972 0.3474 0.05995 0.34844 0.06018 C 0.34931 0.06041 0.35087 0.06111 0.35087 0.06111 C 0.35226 0.06226 0.35191 0.06342 0.35347 0.06458 C 0.35313 0.06875 0.35399 0.07152 0.35087 0.07014 C 0.35104 0.06898 0.35087 0.06782 0.35122 0.06666 C 0.35156 0.06551 0.3559 0.06296 0.35677 0.0625 C 0.35781 0.06203 0.3599 0.06157 0.3599 0.06157 C 0.36858 0.06203 0.36476 0.06157 0.36927 0.06365 C 0.37188 0.06643 0.37083 0.07176 0.36788 0.07314 C 0.36736 0.07291 0.36667 0.07314 0.36632 0.07268 C 0.36372 0.07014 0.36945 0.06643 0.37083 0.06574 C 0.37344 0.06226 0.37969 0.06435 0.38229 0.06458 C 0.38368 0.0662 0.38385 0.06759 0.38559 0.06875 C 0.38455 0.07014 0.38368 0.07037 0.38229 0.07129 C 0.38299 0.06736 0.38368 0.06689 0.38646 0.06574 C 0.38802 0.06296 0.39132 0.0625 0.39358 0.06157 C 0.39583 0.0618 0.39826 0.06157 0.40035 0.0625 C 0.40104 0.06273 0.40156 0.06504 0.40156 0.06504 C 0.40208 0.06736 0.40295 0.06921 0.40087 0.07014 C 0.39983 0.0699 0.39861 0.0706 0.39774 0.06967 C 0.39722 0.06921 0.39792 0.06782 0.39809 0.06713 C 0.39896 0.06412 0.40122 0.06273 0.40347 0.06203 C 0.40538 0.06041 0.40764 0.06064 0.4099 0.06018 C 0.41111 0.06041 0.41233 0.06018 0.41337 0.06064 C 0.41545 0.06157 0.41458 0.06689 0.4125 0.06759 C 0.41111 0.06736 0.40816 0.06551 0.41094 0.0625 C 0.41337 0.05995 0.41563 0.05787 0.41858 0.05648 C 0.42274 0.05717 0.42222 0.05833 0.42535 0.06111 C 0.42604 0.06296 0.42587 0.06342 0.42431 0.06412 C 0.42188 0.06666 0.42135 0.06412 0.42205 0.06064 C 0.42274 0.05764 0.42622 0.05601 0.42813 0.05555 C 0.42986 0.05416 0.43038 0.0537 0.43229 0.05301 C 0.43629 0.0493 0.43906 0.05393 0.44201 0.05648 C 0.44149 0.06273 0.44184 0.06226 0.43715 0.06157 C 0.43785 0.05671 0.44288 0.05347 0.44618 0.05208 C 0.44983 0.05254 0.45087 0.05139 0.45156 0.05555 C 0.45122 0.06134 0.45104 0.06226 0.44705 0.05949 C 0.44618 0.05625 0.44722 0.05301 0.44965 0.05208 C 0.45191 0.05 0.45347 0.04814 0.45608 0.04745 C 0.46354 0.04791 0.46215 0.04676 0.46597 0.05092 C 0.46545 0.05555 0.46528 0.05486 0.46181 0.05393 C 0.46094 0.04884 0.46337 0.04583 0.46667 0.04444 C 0.4684 0.04259 0.46997 0.04259 0.47205 0.04189 C 0.4757 0.04236 0.47483 0.04236 0.47726 0.04444 C 0.47847 0.04953 0.47743 0.05208 0.47431 0.05347 C 0.47083 0.05208 0.47431 0.04629 0.47622 0.04444 C 0.4783 0.04259 0.4776 0.04305 0.47951 0.04236 C 0.48264 0.03912 0.48629 0.03912 0.4901 0.03889 C 0.49201 0.03958 0.49271 0.04398 0.49323 0.04652 C 0.49254 0.05 0.48924 0.04976 0.48837 0.04652 C 0.48889 0.04375 0.48941 0.04074 0.49167 0.03981 C 0.4934 0.03796 0.49514 0.03726 0.4974 0.03634 C 0.49931 0.0368 0.5 0.03634 0.50122 0.03796 C 0.50174 0.03865 0.50417 0.04514 0.50382 0.04537 C 0.50347 0.04583 0.50295 0.04514 0.5026 0.0449 C 0.50365 0.03865 0.50677 0.03726 0.51059 0.03472 C 0.51389 0.03518 0.51701 0.03402 0.51892 0.03796 " pathEditMode="relative" ptsTypes="ffffffffffffffffffffffffffffffffffffffffffffffffffffffffffffffffffffffffffffffffffffffffffffffffffffffffffffffffffffffffffffffffffffffffffffffffffffffffffffffffffffffffffffffffffffffffffffffffffffffffffffffffA">
                                      <p:cBhvr>
                                        <p:cTn id="27" dur="5000" fill="hold"/>
                                        <p:tgtEl>
                                          <p:spTgt spid="9"/>
                                        </p:tgtEl>
                                        <p:attrNameLst>
                                          <p:attrName>ppt_x</p:attrName>
                                          <p:attrName>ppt_y</p:attrName>
                                        </p:attrNameLst>
                                      </p:cBhvr>
                                    </p:animMotion>
                                  </p:childTnLst>
                                  <p:subTnLst>
                                    <p:set>
                                      <p:cBhvr override="childStyle">
                                        <p:cTn dur="1" fill="hold" display="0" masterRel="nextClick" afterEffect="1"/>
                                        <p:tgtEl>
                                          <p:spTgt spid="9"/>
                                        </p:tgtEl>
                                        <p:attrNameLst>
                                          <p:attrName>style.visibility</p:attrName>
                                        </p:attrNameLst>
                                      </p:cBhvr>
                                      <p:to>
                                        <p:strVal val="hidden"/>
                                      </p:to>
                                    </p:set>
                                  </p:subTnLst>
                                </p:cTn>
                              </p:par>
                              <p:par>
                                <p:cTn id="28" presetID="10" presetClass="entr" presetSubtype="0" fill="hold" nodeType="withEffect">
                                  <p:stCondLst>
                                    <p:cond delay="0"/>
                                  </p:stCondLst>
                                  <p:childTnLst>
                                    <p:set>
                                      <p:cBhvr>
                                        <p:cTn id="29" dur="1" fill="hold">
                                          <p:stCondLst>
                                            <p:cond delay="0"/>
                                          </p:stCondLst>
                                        </p:cTn>
                                        <p:tgtEl>
                                          <p:spTgt spid="642065"/>
                                        </p:tgtEl>
                                        <p:attrNameLst>
                                          <p:attrName>style.visibility</p:attrName>
                                        </p:attrNameLst>
                                      </p:cBhvr>
                                      <p:to>
                                        <p:strVal val="visible"/>
                                      </p:to>
                                    </p:set>
                                    <p:animEffect transition="in" filter="fade">
                                      <p:cBhvr>
                                        <p:cTn id="30" dur="2000"/>
                                        <p:tgtEl>
                                          <p:spTgt spid="64206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2000"/>
                                        <p:tgtEl>
                                          <p:spTgt spid="6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repeatCount="500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39" presetID="0" presetClass="path" presetSubtype="0" repeatCount="indefinite" fill="hold" grpId="1" nodeType="withEffect">
                                  <p:stCondLst>
                                    <p:cond delay="0"/>
                                  </p:stCondLst>
                                  <p:endCondLst>
                                    <p:cond evt="onNext" delay="0">
                                      <p:tgtEl>
                                        <p:sldTgt/>
                                      </p:tgtEl>
                                    </p:cond>
                                  </p:endCondLst>
                                  <p:childTnLst>
                                    <p:animMotion origin="layout" path="M 3.61111E-6 2.59259E-6 C 0.00069 0.00116 0.00121 0.00139 0.00156 0.00278 C 0.00173 0.0044 0.00225 0.00625 0.0026 0.00787 C 0.00278 0.01018 0.0033 0.01227 0.00364 0.01458 C 0.00347 0.01806 0.00416 0.02338 0.00225 0.02662 C 0.00208 0.02824 0.00173 0.02847 0.00069 0.0294 C 0.00017 0.03056 -0.00018 0.03125 -0.00104 0.03194 C -0.00278 0.03171 -0.00695 0.03264 -0.00886 0.03056 C -0.00955 0.02824 -0.01094 0.02523 -0.0125 0.02361 C -0.01285 0.02245 -0.01302 0.0213 -0.01337 0.02014 C -0.01354 0.01875 -0.01407 0.01806 -0.01441 0.0169 C -0.01389 0.01157 -0.01285 0.00903 -0.00972 0.00579 C -0.00729 0.00625 -0.00747 0.00532 -0.0066 0.00718 C -0.00608 0.00833 -0.00521 0.01065 -0.00521 0.01065 C -0.00504 0.01227 -0.00452 0.01389 -0.00417 0.01551 C -0.00434 0.02268 -0.0033 0.03125 -0.00972 0.03287 C -0.01059 0.0338 -0.01129 0.03403 -0.01233 0.03426 C -0.01354 0.03518 -0.01511 0.03542 -0.0165 0.03565 C -0.01962 0.03704 -0.02136 0.03542 -0.02379 0.03356 C -0.02431 0.03264 -0.02483 0.03148 -0.02535 0.03056 C -0.02552 0.02917 -0.02674 0.02778 -0.02743 0.02639 C -0.02761 0.025 -0.0283 0.02338 -0.029 0.02222 C -0.02986 0.0162 -0.02691 0.01366 -0.02379 0.01042 C -0.01858 0.01157 -0.02066 0.01181 -0.01823 0.0162 C -0.01771 0.02176 -0.01771 0.02176 -0.01806 0.02986 C -0.01823 0.03588 -0.01927 0.03727 -0.02344 0.03889 C -0.02726 0.03843 -0.02709 0.03819 -0.029 0.03472 C -0.02917 0.03333 -0.02969 0.03264 -0.03004 0.03148 C -0.03056 0.02639 -0.03038 0.02847 -0.03073 0.025 C -0.03073 0.02222 -0.03177 0.01412 -0.02813 0.01319 C -0.02639 0.01134 -0.02431 0.01065 -0.02222 0.00995 C -0.01927 0.01018 -0.01806 0.01065 -0.01563 0.01134 C -0.01441 0.01204 -0.01302 0.01296 -0.01198 0.01389 C -0.01146 0.01435 -0.01042 0.01551 -0.01042 0.01551 C -0.00903 0.01852 -0.00834 0.02176 -0.00677 0.02454 C -0.00608 0.02963 -0.00538 0.03403 -0.0092 0.03495 C -0.01233 0.03472 -0.01094 0.03449 -0.01285 0.03287 C -0.01268 0.03079 -0.01302 0.025 -0.01198 0.02222 C -0.01181 0.02014 -0.01163 0.01921 -0.01094 0.01759 C -0.01059 0.01528 -0.00972 0.01319 -0.00834 0.01204 C -0.00625 0.00856 -0.00347 0.00486 3.61111E-6 0.00417 C 0.00208 0.00278 0.00382 0.00347 0.00642 0.0037 C 0.00989 0.0044 0.01128 0.00556 0.01406 0.00787 C 0.01475 0.00949 0.01597 0.01042 0.01666 0.01204 C 0.01753 0.01366 0.01788 0.01551 0.01875 0.0169 C 0.01909 0.02153 0.01962 0.02569 0.0158 0.02662 C 0.01493 0.02569 0.01475 0.02523 0.01458 0.02384 C 0.01458 0.01968 0.01337 0.01366 0.01562 0.00972 C 0.01614 0.00625 0.01892 0.00208 0.02135 0.00093 C 0.02257 -0.00069 0.0243 -0.00162 0.02604 -0.00208 C 0.02743 -0.00347 0.02916 -0.0044 0.0309 -0.00486 C 0.03194 -0.00556 0.03264 -0.00602 0.03385 -0.00625 C 0.03663 -0.0081 0.03941 -0.00671 0.04218 -0.00602 C 0.04427 -0.00463 0.046 -0.00278 0.04791 -0.00116 C 0.04861 2.59259E-6 0.0493 0.00116 0.05 0.00231 C 0.05017 0.00393 0.05104 0.00532 0.05121 0.00694 C 0.05121 0.00995 0.05225 0.0162 0.04948 0.01806 C 0.04618 0.01736 0.0467 0.01574 0.04496 0.0125 C 0.04462 0.01065 0.04427 0.0088 0.04392 0.00718 C 0.04427 0.00255 0.04479 -0.00139 0.04791 -0.00417 C 0.0493 -0.00718 0.0526 -0.01042 0.05521 -0.01111 C 0.05712 -0.0125 0.0592 -0.01273 0.06146 -0.01296 C 0.06614 -0.01273 0.06805 -0.0125 0.07187 -0.01157 C 0.07291 -0.01065 0.07396 -0.00995 0.075 -0.00903 C 0.07587 -0.0081 0.07621 -0.00694 0.07708 -0.00602 C 0.07795 -0.00417 0.07847 -0.00232 0.07916 -0.00046 C 0.07951 0.00162 0.08055 0.0037 0.08125 0.00556 C 0.08159 0.00764 0.08159 0.00926 0.08021 0.01065 C 0.07951 0.01204 0.07916 0.01181 0.07812 0.01273 C 0.07604 0.0125 0.07673 0.01227 0.07569 0.01042 C 0.07534 0.0081 0.075 0.00579 0.07413 0.0037 C 0.07378 0.00023 0.07343 -0.00347 0.07448 -0.00671 C 0.07465 -0.00857 0.07534 -0.00972 0.07621 -0.01111 C 0.07691 -0.01412 0.07986 -0.01551 0.08177 -0.01736 C 0.08819 -0.02315 0.0875 -0.02338 0.09653 -0.02407 C 0.10729 -0.02361 0.10555 -0.02546 0.11111 -0.01991 C 0.1125 -0.01644 0.11389 -0.01181 0.11562 -0.0088 C 0.1158 -0.00764 0.11614 -0.00648 0.11632 -0.00532 C 0.11614 -0.00093 0.11632 0.00208 0.11267 0.00301 C 0.11041 0.00278 0.11059 0.00231 0.11007 -0.00069 C 0.10989 -0.00347 0.10972 -0.00602 0.10937 -0.0088 C 0.10955 -0.0125 0.11024 -0.01458 0.11146 -0.01782 C 0.1118 -0.02083 0.11458 -0.02593 0.11718 -0.02639 C 0.1184 -0.02708 0.11962 -0.02755 0.12083 -0.02778 C 0.12222 -0.0287 0.12361 -0.02963 0.12517 -0.02986 C 0.12812 -0.03125 0.13142 -0.03241 0.13455 -0.03264 C 0.13784 -0.03449 0.14218 -0.0331 0.14531 -0.0331 C 0.14653 -0.03102 0.14809 -0.02917 0.14965 -0.02755 C 0.15052 -0.02569 0.15087 -0.02407 0.15156 -0.02199 C 0.15191 -0.01667 0.15364 -0.00995 0.14861 -0.0088 C 0.14722 -0.00903 0.14722 -0.01019 0.146 -0.01111 C 0.14548 -0.01227 0.14548 -0.01343 0.14496 -0.01458 C 0.14479 -0.01667 0.14444 -0.01782 0.14427 -0.01991 C 0.14444 -0.02477 0.14583 -0.03079 0.14896 -0.03403 C 0.14982 -0.03634 0.15225 -0.03843 0.15416 -0.03889 C 0.15833 -0.04167 0.16788 -0.03935 0.16892 -0.03935 C 0.17205 -0.03843 0.17274 -0.03634 0.175 -0.03333 C 0.17708 -0.03056 0.17864 -0.02847 0.18021 -0.025 C 0.18038 -0.02176 0.18125 -0.01713 0.1783 -0.01644 C 0.17639 -0.01528 0.17361 -0.01458 0.17257 -0.01736 C 0.17222 -0.01991 0.17205 -0.02245 0.17153 -0.025 C 0.1717 -0.02732 0.1717 -0.02963 0.17205 -0.03171 C 0.17257 -0.03495 0.17534 -0.03819 0.17708 -0.04005 C 0.18142 -0.04444 0.18159 -0.04676 0.18802 -0.04722 C 0.19097 -0.04861 0.20677 -0.04653 0.20746 -0.04653 C 0.20903 -0.0463 0.21007 -0.04607 0.21146 -0.0456 C 0.21215 -0.04514 0.21319 -0.04375 0.21406 -0.04375 " pathEditMode="relative" ptsTypes="ffffffffffffffffffffffffffffffffffffffffffffffffffffffffffffffffffffffffffffffffffffffffffffffffffffffffffA">
                                      <p:cBhvr>
                                        <p:cTn id="40" dur="3000" fill="hold"/>
                                        <p:tgtEl>
                                          <p:spTgt spid="10"/>
                                        </p:tgtEl>
                                        <p:attrNameLst>
                                          <p:attrName>ppt_x</p:attrName>
                                          <p:attrName>ppt_y</p:attrName>
                                        </p:attrNameLst>
                                      </p:cBhvr>
                                    </p:animMotion>
                                  </p:childTnLst>
                                  <p:subTnLst>
                                    <p:set>
                                      <p:cBhvr override="childStyle">
                                        <p:cTn dur="1" fill="hold" display="0" masterRel="sameClick" afterEffect="1">
                                          <p:stCondLst>
                                            <p:cond evt="end" delay="0">
                                              <p:tn val="39"/>
                                            </p:cond>
                                          </p:stCondLst>
                                        </p:cTn>
                                        <p:tgtEl>
                                          <p:spTgt spid="10"/>
                                        </p:tgtEl>
                                        <p:attrNameLst>
                                          <p:attrName>style.visibility</p:attrName>
                                        </p:attrNameLst>
                                      </p:cBhvr>
                                      <p:to>
                                        <p:strVal val="hidden"/>
                                      </p:to>
                                    </p:set>
                                  </p:subTnLst>
                                </p:cTn>
                              </p:par>
                              <p:par>
                                <p:cTn id="41" presetID="10"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54" grpId="0" animBg="1"/>
      <p:bldP spid="61" grpId="0" animBg="1"/>
      <p:bldP spid="6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Rot="1" noChangeArrowheads="1"/>
          </p:cNvSpPr>
          <p:nvPr>
            <p:ph type="title"/>
          </p:nvPr>
        </p:nvSpPr>
        <p:spPr/>
        <p:txBody>
          <a:bodyPr/>
          <a:lstStyle/>
          <a:p>
            <a:r>
              <a:rPr lang="en-US"/>
              <a:t>Transport Solenoidal Magnet</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7" name="Footer Placeholder 3"/>
          <p:cNvSpPr>
            <a:spLocks noGrp="1"/>
          </p:cNvSpPr>
          <p:nvPr>
            <p:ph type="ftr" sz="quarter" idx="11"/>
          </p:nvPr>
        </p:nvSpPr>
        <p:spPr/>
        <p:txBody>
          <a:bodyPr/>
          <a:lstStyle/>
          <a:p>
            <a:r>
              <a:rPr lang="en-US" smtClean="0"/>
              <a:t>BCVSPIN:  Rare Decays at Fermilab</a:t>
            </a:r>
            <a:endParaRPr lang="en-US" baseline="30000"/>
          </a:p>
        </p:txBody>
      </p:sp>
      <p:sp>
        <p:nvSpPr>
          <p:cNvPr id="3" name="Slide Number Placeholder 2"/>
          <p:cNvSpPr>
            <a:spLocks noGrp="1"/>
          </p:cNvSpPr>
          <p:nvPr>
            <p:ph type="sldNum" sz="quarter" idx="12"/>
          </p:nvPr>
        </p:nvSpPr>
        <p:spPr/>
        <p:txBody>
          <a:bodyPr/>
          <a:lstStyle/>
          <a:p>
            <a:fld id="{7705845C-8431-413C-B8C1-E296749C8453}" type="slidenum">
              <a:rPr lang="en-US" smtClean="0"/>
              <a:pPr/>
              <a:t>47</a:t>
            </a:fld>
            <a:endParaRPr lang="en-US"/>
          </a:p>
        </p:txBody>
      </p:sp>
      <p:sp>
        <p:nvSpPr>
          <p:cNvPr id="586755" name="Text Box 3"/>
          <p:cNvSpPr txBox="1">
            <a:spLocks noChangeArrowheads="1"/>
          </p:cNvSpPr>
          <p:nvPr/>
        </p:nvSpPr>
        <p:spPr bwMode="auto">
          <a:xfrm>
            <a:off x="193675" y="817563"/>
            <a:ext cx="4302125" cy="2086725"/>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7013" indent="-227013" algn="l">
              <a:defRPr>
                <a:solidFill>
                  <a:schemeClr val="tx1"/>
                </a:solidFill>
                <a:latin typeface="Arial" pitchFamily="34" charset="0"/>
              </a:defRPr>
            </a:lvl1pPr>
            <a:lvl2pPr marL="573088" indent="-231775" algn="l">
              <a:defRPr>
                <a:solidFill>
                  <a:schemeClr val="tx1"/>
                </a:solidFill>
                <a:latin typeface="Arial" pitchFamily="34" charset="0"/>
              </a:defRPr>
            </a:lvl2pPr>
            <a:lvl3pPr marL="1257300" indent="-342900" algn="l">
              <a:defRPr>
                <a:solidFill>
                  <a:schemeClr val="tx1"/>
                </a:solidFill>
                <a:latin typeface="Arial" pitchFamily="34" charset="0"/>
              </a:defRPr>
            </a:lvl3pPr>
            <a:lvl4pPr marL="1714500" indent="-342900" algn="l">
              <a:defRPr>
                <a:solidFill>
                  <a:schemeClr val="tx1"/>
                </a:solidFill>
                <a:latin typeface="Arial" pitchFamily="34" charset="0"/>
              </a:defRPr>
            </a:lvl4pPr>
            <a:lvl5pPr marL="2171700" indent="-342900" algn="l">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eaLnBrk="1" hangingPunct="1">
              <a:lnSpc>
                <a:spcPct val="90000"/>
              </a:lnSpc>
              <a:spcBef>
                <a:spcPct val="30000"/>
              </a:spcBef>
              <a:buFontTx/>
              <a:buChar char="•"/>
            </a:pPr>
            <a:r>
              <a:rPr lang="en-US" sz="1800" dirty="0">
                <a:solidFill>
                  <a:schemeClr val="bg1"/>
                </a:solidFill>
                <a:latin typeface="+mn-lt"/>
              </a:rPr>
              <a:t>Curved solenoid:</a:t>
            </a:r>
          </a:p>
          <a:p>
            <a:pPr lvl="1" eaLnBrk="1" hangingPunct="1">
              <a:lnSpc>
                <a:spcPct val="90000"/>
              </a:lnSpc>
              <a:spcBef>
                <a:spcPct val="30000"/>
              </a:spcBef>
              <a:buFontTx/>
              <a:buAutoNum type="arabicPeriod"/>
            </a:pPr>
            <a:r>
              <a:rPr lang="en-US" sz="1800" dirty="0">
                <a:solidFill>
                  <a:schemeClr val="bg1"/>
                </a:solidFill>
                <a:latin typeface="+mn-lt"/>
              </a:rPr>
              <a:t>separates charges by charge sign</a:t>
            </a:r>
          </a:p>
          <a:p>
            <a:pPr lvl="1" eaLnBrk="1" hangingPunct="1">
              <a:lnSpc>
                <a:spcPct val="90000"/>
              </a:lnSpc>
              <a:spcBef>
                <a:spcPct val="30000"/>
              </a:spcBef>
              <a:buFontTx/>
              <a:buAutoNum type="arabicPeriod"/>
            </a:pPr>
            <a:r>
              <a:rPr lang="en-US" sz="1800" dirty="0">
                <a:solidFill>
                  <a:schemeClr val="bg1"/>
                </a:solidFill>
                <a:latin typeface="+mn-lt"/>
              </a:rPr>
              <a:t>reduces line-of-sight transport of neutrals</a:t>
            </a:r>
          </a:p>
          <a:p>
            <a:pPr eaLnBrk="1" hangingPunct="1">
              <a:lnSpc>
                <a:spcPct val="90000"/>
              </a:lnSpc>
              <a:spcBef>
                <a:spcPct val="30000"/>
              </a:spcBef>
              <a:buFontTx/>
              <a:buChar char="•"/>
            </a:pPr>
            <a:r>
              <a:rPr lang="en-US" sz="1800" dirty="0">
                <a:solidFill>
                  <a:schemeClr val="bg1"/>
                </a:solidFill>
                <a:latin typeface="+mn-lt"/>
              </a:rPr>
              <a:t>Collimators eliminate wrong-sign particles and particles with too large momentum</a:t>
            </a:r>
          </a:p>
        </p:txBody>
      </p:sp>
      <p:pic>
        <p:nvPicPr>
          <p:cNvPr id="586756" name="Picture 4" descr="ps_w_mu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2890838"/>
            <a:ext cx="8226425" cy="3500437"/>
          </a:xfrm>
          <a:prstGeom prst="rect">
            <a:avLst/>
          </a:prstGeom>
          <a:noFill/>
          <a:extLst>
            <a:ext uri="{909E8E84-426E-40DD-AFC4-6F175D3DCCD1}">
              <a14:hiddenFill xmlns:a14="http://schemas.microsoft.com/office/drawing/2010/main">
                <a:solidFill>
                  <a:srgbClr val="FFFFFF"/>
                </a:solidFill>
              </a14:hiddenFill>
            </a:ext>
          </a:extLst>
        </p:spPr>
      </p:pic>
      <p:pic>
        <p:nvPicPr>
          <p:cNvPr id="586757" name="Picture 5" descr="Collimator_03_cutaway_s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817563"/>
            <a:ext cx="4570413" cy="2305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Grp="1" noRot="1" noChangeArrowheads="1"/>
          </p:cNvSpPr>
          <p:nvPr>
            <p:ph type="title"/>
          </p:nvPr>
        </p:nvSpPr>
        <p:spPr/>
        <p:txBody>
          <a:bodyPr/>
          <a:lstStyle/>
          <a:p>
            <a:r>
              <a:rPr lang="en-US"/>
              <a:t>What we get at the Stopping Target</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9" name="Footer Placeholder 3"/>
          <p:cNvSpPr>
            <a:spLocks noGrp="1"/>
          </p:cNvSpPr>
          <p:nvPr>
            <p:ph type="ftr" sz="quarter" idx="11"/>
          </p:nvPr>
        </p:nvSpPr>
        <p:spPr/>
        <p:txBody>
          <a:bodyPr/>
          <a:lstStyle/>
          <a:p>
            <a:r>
              <a:rPr lang="en-US" smtClean="0"/>
              <a:t>BCVSPIN:  Rare Decays at Fermilab</a:t>
            </a:r>
            <a:endParaRPr lang="en-US" baseline="30000"/>
          </a:p>
        </p:txBody>
      </p:sp>
      <p:sp>
        <p:nvSpPr>
          <p:cNvPr id="3" name="Slide Number Placeholder 2"/>
          <p:cNvSpPr>
            <a:spLocks noGrp="1"/>
          </p:cNvSpPr>
          <p:nvPr>
            <p:ph type="sldNum" sz="quarter" idx="12"/>
          </p:nvPr>
        </p:nvSpPr>
        <p:spPr/>
        <p:txBody>
          <a:bodyPr/>
          <a:lstStyle/>
          <a:p>
            <a:fld id="{7705845C-8431-413C-B8C1-E296749C8453}" type="slidenum">
              <a:rPr lang="en-US" smtClean="0"/>
              <a:pPr/>
              <a:t>48</a:t>
            </a:fld>
            <a:endParaRPr lang="en-US"/>
          </a:p>
        </p:txBody>
      </p:sp>
      <p:pic>
        <p:nvPicPr>
          <p:cNvPr id="562179" name="Picture 3" descr="mus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0950" y="3360738"/>
            <a:ext cx="3354388" cy="3197225"/>
          </a:xfrm>
          <a:prstGeom prst="rect">
            <a:avLst/>
          </a:prstGeom>
          <a:noFill/>
          <a:extLst>
            <a:ext uri="{909E8E84-426E-40DD-AFC4-6F175D3DCCD1}">
              <a14:hiddenFill xmlns:a14="http://schemas.microsoft.com/office/drawing/2010/main">
                <a:solidFill>
                  <a:srgbClr val="FFFFFF"/>
                </a:solidFill>
              </a14:hiddenFill>
            </a:ext>
          </a:extLst>
        </p:spPr>
      </p:pic>
      <p:sp>
        <p:nvSpPr>
          <p:cNvPr id="562180" name="Text Box 4"/>
          <p:cNvSpPr txBox="1">
            <a:spLocks noChangeArrowheads="1"/>
          </p:cNvSpPr>
          <p:nvPr/>
        </p:nvSpPr>
        <p:spPr bwMode="auto">
          <a:xfrm>
            <a:off x="136525" y="2138363"/>
            <a:ext cx="3840163" cy="1473200"/>
          </a:xfrm>
          <a:prstGeom prst="rect">
            <a:avLst/>
          </a:prstGeom>
          <a:solidFill>
            <a:srgbClr val="FFFF99"/>
          </a:solidFill>
          <a:ln w="38100" algn="ctr">
            <a:solidFill>
              <a:srgbClr val="FF0000"/>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5888" indent="-115888"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eaLnBrk="1" hangingPunct="1">
              <a:lnSpc>
                <a:spcPct val="80000"/>
              </a:lnSpc>
              <a:spcBef>
                <a:spcPct val="30000"/>
              </a:spcBef>
              <a:buFontTx/>
              <a:buChar char="•"/>
            </a:pPr>
            <a:r>
              <a:rPr lang="en-US" sz="1800" dirty="0">
                <a:latin typeface="+mn-lt"/>
              </a:rPr>
              <a:t>1/230 incident protons produce a </a:t>
            </a:r>
            <a:r>
              <a:rPr lang="en-US" sz="1800" dirty="0" err="1">
                <a:latin typeface="+mn-lt"/>
              </a:rPr>
              <a:t>muon</a:t>
            </a:r>
            <a:r>
              <a:rPr lang="en-US" sz="1800" dirty="0">
                <a:latin typeface="+mn-lt"/>
              </a:rPr>
              <a:t> at the stopping target</a:t>
            </a:r>
          </a:p>
          <a:p>
            <a:pPr eaLnBrk="1" hangingPunct="1">
              <a:lnSpc>
                <a:spcPct val="80000"/>
              </a:lnSpc>
              <a:spcBef>
                <a:spcPct val="30000"/>
              </a:spcBef>
              <a:buFontTx/>
              <a:buChar char="•"/>
            </a:pPr>
            <a:r>
              <a:rPr lang="en-US" sz="1800" dirty="0">
                <a:latin typeface="+mn-lt"/>
              </a:rPr>
              <a:t>58% of </a:t>
            </a:r>
            <a:r>
              <a:rPr lang="en-US" sz="1800" dirty="0" err="1">
                <a:latin typeface="+mn-lt"/>
              </a:rPr>
              <a:t>muons</a:t>
            </a:r>
            <a:r>
              <a:rPr lang="en-US" sz="1800" dirty="0">
                <a:latin typeface="+mn-lt"/>
              </a:rPr>
              <a:t> stop in target</a:t>
            </a:r>
          </a:p>
          <a:p>
            <a:pPr eaLnBrk="1" hangingPunct="1">
              <a:lnSpc>
                <a:spcPct val="80000"/>
              </a:lnSpc>
              <a:spcBef>
                <a:spcPct val="30000"/>
              </a:spcBef>
              <a:buFontTx/>
              <a:buChar char="•"/>
            </a:pPr>
            <a:r>
              <a:rPr lang="en-US" sz="1800" dirty="0">
                <a:latin typeface="+mn-lt"/>
              </a:rPr>
              <a:t>50x10</a:t>
            </a:r>
            <a:r>
              <a:rPr lang="en-US" sz="1800" baseline="30000" dirty="0">
                <a:latin typeface="+mn-lt"/>
              </a:rPr>
              <a:t>9</a:t>
            </a:r>
            <a:r>
              <a:rPr lang="en-US" sz="1800" dirty="0">
                <a:latin typeface="+mn-lt"/>
              </a:rPr>
              <a:t> </a:t>
            </a:r>
            <a:r>
              <a:rPr lang="en-US" sz="1800" dirty="0">
                <a:latin typeface="Symbol" pitchFamily="18" charset="2"/>
              </a:rPr>
              <a:t>m</a:t>
            </a:r>
            <a:r>
              <a:rPr lang="en-US" sz="1800" dirty="0">
                <a:latin typeface="+mn-lt"/>
              </a:rPr>
              <a:t> stops per spill second</a:t>
            </a:r>
          </a:p>
          <a:p>
            <a:pPr eaLnBrk="1" hangingPunct="1">
              <a:lnSpc>
                <a:spcPct val="80000"/>
              </a:lnSpc>
              <a:spcBef>
                <a:spcPct val="30000"/>
              </a:spcBef>
              <a:buFontTx/>
              <a:buChar char="•"/>
            </a:pPr>
            <a:r>
              <a:rPr lang="en-US" sz="1800" dirty="0">
                <a:latin typeface="+mn-lt"/>
              </a:rPr>
              <a:t>85,000 </a:t>
            </a:r>
            <a:r>
              <a:rPr lang="en-US" sz="1800" dirty="0">
                <a:latin typeface="Symbol" pitchFamily="18" charset="2"/>
              </a:rPr>
              <a:t>m</a:t>
            </a:r>
            <a:r>
              <a:rPr lang="en-US" sz="1800" dirty="0">
                <a:latin typeface="+mn-lt"/>
              </a:rPr>
              <a:t> stops per </a:t>
            </a:r>
            <a:r>
              <a:rPr lang="en-US" sz="1800" dirty="0" err="1">
                <a:latin typeface="+mn-lt"/>
              </a:rPr>
              <a:t>microbunch</a:t>
            </a:r>
            <a:endParaRPr lang="en-US" sz="1800" dirty="0">
              <a:latin typeface="+mn-lt"/>
            </a:endParaRPr>
          </a:p>
        </p:txBody>
      </p:sp>
      <p:pic>
        <p:nvPicPr>
          <p:cNvPr id="562181" name="Picture 5" descr="transported_particle_momentu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950" y="3692525"/>
            <a:ext cx="3025775" cy="2927350"/>
          </a:xfrm>
          <a:prstGeom prst="rect">
            <a:avLst/>
          </a:prstGeom>
          <a:noFill/>
          <a:extLst>
            <a:ext uri="{909E8E84-426E-40DD-AFC4-6F175D3DCCD1}">
              <a14:hiddenFill xmlns:a14="http://schemas.microsoft.com/office/drawing/2010/main">
                <a:solidFill>
                  <a:srgbClr val="FFFFFF"/>
                </a:solidFill>
              </a14:hiddenFill>
            </a:ext>
          </a:extLst>
        </p:spPr>
      </p:pic>
      <p:pic>
        <p:nvPicPr>
          <p:cNvPr id="562182" name="Picture 6" descr="Stopping_Target_muon_to_electron_blow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4675" y="900113"/>
            <a:ext cx="4570413" cy="23987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2183" name="Text Box 7"/>
          <p:cNvSpPr txBox="1">
            <a:spLocks noChangeArrowheads="1"/>
          </p:cNvSpPr>
          <p:nvPr/>
        </p:nvSpPr>
        <p:spPr bwMode="auto">
          <a:xfrm>
            <a:off x="136525" y="800100"/>
            <a:ext cx="3840163" cy="1254125"/>
          </a:xfrm>
          <a:prstGeom prst="rect">
            <a:avLst/>
          </a:prstGeom>
          <a:solidFill>
            <a:srgbClr val="FFFF99"/>
          </a:solidFill>
          <a:ln w="38100" algn="ctr">
            <a:solidFill>
              <a:srgbClr val="FF0000"/>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5888" indent="-115888"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eaLnBrk="1" hangingPunct="1">
              <a:lnSpc>
                <a:spcPct val="80000"/>
              </a:lnSpc>
              <a:spcBef>
                <a:spcPct val="30000"/>
              </a:spcBef>
              <a:buFontTx/>
              <a:buChar char="•"/>
            </a:pPr>
            <a:r>
              <a:rPr lang="en-US" sz="1800" dirty="0">
                <a:latin typeface="+mn-lt"/>
              </a:rPr>
              <a:t>17 Al disks</a:t>
            </a:r>
          </a:p>
          <a:p>
            <a:pPr eaLnBrk="1" hangingPunct="1">
              <a:lnSpc>
                <a:spcPct val="80000"/>
              </a:lnSpc>
              <a:spcBef>
                <a:spcPct val="30000"/>
              </a:spcBef>
              <a:buFontTx/>
              <a:buChar char="•"/>
            </a:pPr>
            <a:r>
              <a:rPr lang="en-US" sz="1800" dirty="0">
                <a:latin typeface="+mn-lt"/>
              </a:rPr>
              <a:t>each 200 </a:t>
            </a:r>
            <a:r>
              <a:rPr lang="en-US" sz="1800" dirty="0">
                <a:latin typeface="Symbol" pitchFamily="18" charset="2"/>
              </a:rPr>
              <a:t>m</a:t>
            </a:r>
            <a:r>
              <a:rPr lang="en-US" sz="1800" dirty="0">
                <a:latin typeface="+mn-lt"/>
              </a:rPr>
              <a:t>m thick</a:t>
            </a:r>
          </a:p>
          <a:p>
            <a:pPr eaLnBrk="1" hangingPunct="1">
              <a:lnSpc>
                <a:spcPct val="80000"/>
              </a:lnSpc>
              <a:spcBef>
                <a:spcPct val="30000"/>
              </a:spcBef>
              <a:buFontTx/>
              <a:buChar char="•"/>
            </a:pPr>
            <a:r>
              <a:rPr lang="en-US" sz="1800" dirty="0">
                <a:latin typeface="+mn-lt"/>
              </a:rPr>
              <a:t>83 mm to 65 mm radius</a:t>
            </a:r>
          </a:p>
          <a:p>
            <a:pPr eaLnBrk="1" hangingPunct="1">
              <a:lnSpc>
                <a:spcPct val="80000"/>
              </a:lnSpc>
              <a:spcBef>
                <a:spcPct val="30000"/>
              </a:spcBef>
              <a:buFontTx/>
              <a:buChar char="•"/>
            </a:pPr>
            <a:r>
              <a:rPr lang="en-US" sz="1800" dirty="0">
                <a:latin typeface="+mn-lt"/>
              </a:rPr>
              <a:t>in graded magnetic field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1" name="Rectangle 3"/>
          <p:cNvSpPr>
            <a:spLocks noGrp="1" noRot="1" noChangeArrowheads="1"/>
          </p:cNvSpPr>
          <p:nvPr>
            <p:ph type="title"/>
          </p:nvPr>
        </p:nvSpPr>
        <p:spPr/>
        <p:txBody>
          <a:bodyPr/>
          <a:lstStyle/>
          <a:p>
            <a:r>
              <a:rPr lang="en-US"/>
              <a:t>Choice of StoppingTarget Material</a:t>
            </a:r>
          </a:p>
        </p:txBody>
      </p:sp>
      <p:sp>
        <p:nvSpPr>
          <p:cNvPr id="2" name="Date Placeholder 1"/>
          <p:cNvSpPr>
            <a:spLocks noGrp="1"/>
          </p:cNvSpPr>
          <p:nvPr>
            <p:ph type="dt" sz="half" idx="10"/>
          </p:nvPr>
        </p:nvSpPr>
        <p:spPr/>
        <p:txBody>
          <a:bodyPr/>
          <a:lstStyle/>
          <a:p>
            <a:r>
              <a:rPr lang="en-US" smtClean="0"/>
              <a:t>Craig Dukes / Virginia</a:t>
            </a:r>
            <a:endParaRPr lang="en-US"/>
          </a:p>
        </p:txBody>
      </p:sp>
      <p:sp>
        <p:nvSpPr>
          <p:cNvPr id="12" name="Footer Placeholder 5"/>
          <p:cNvSpPr>
            <a:spLocks noGrp="1"/>
          </p:cNvSpPr>
          <p:nvPr>
            <p:ph type="ftr" sz="quarter" idx="11"/>
          </p:nvPr>
        </p:nvSpPr>
        <p:spPr/>
        <p:txBody>
          <a:bodyPr/>
          <a:lstStyle/>
          <a:p>
            <a:r>
              <a:rPr lang="en-US" smtClean="0"/>
              <a:t>BCVSPIN:  Rare Decays at Fermilab</a:t>
            </a:r>
            <a:endParaRPr lang="en-US" baseline="30000"/>
          </a:p>
        </p:txBody>
      </p:sp>
      <p:sp>
        <p:nvSpPr>
          <p:cNvPr id="3" name="Slide Number Placeholder 2"/>
          <p:cNvSpPr>
            <a:spLocks noGrp="1"/>
          </p:cNvSpPr>
          <p:nvPr>
            <p:ph type="sldNum" sz="quarter" idx="12"/>
          </p:nvPr>
        </p:nvSpPr>
        <p:spPr/>
        <p:txBody>
          <a:bodyPr/>
          <a:lstStyle/>
          <a:p>
            <a:fld id="{53824759-6E56-4D9B-992B-388AC8E7F6AA}" type="slidenum">
              <a:rPr lang="en-US" smtClean="0"/>
              <a:pPr/>
              <a:t>49</a:t>
            </a:fld>
            <a:endParaRPr lang="en-US"/>
          </a:p>
        </p:txBody>
      </p:sp>
      <p:graphicFrame>
        <p:nvGraphicFramePr>
          <p:cNvPr id="560132" name="Object 4"/>
          <p:cNvGraphicFramePr>
            <a:graphicFrameLocks noGrp="1" noChangeAspect="1"/>
          </p:cNvGraphicFramePr>
          <p:nvPr>
            <p:ph sz="half" idx="4294967295"/>
          </p:nvPr>
        </p:nvGraphicFramePr>
        <p:xfrm>
          <a:off x="0" y="2292350"/>
          <a:ext cx="1465263" cy="2436813"/>
        </p:xfrm>
        <a:graphic>
          <a:graphicData uri="http://schemas.openxmlformats.org/presentationml/2006/ole">
            <mc:AlternateContent xmlns:mc="http://schemas.openxmlformats.org/markup-compatibility/2006">
              <mc:Choice xmlns:v="urn:schemas-microsoft-com:vml" Requires="v">
                <p:oleObj spid="_x0000_s10324"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92350"/>
                        <a:ext cx="1465263" cy="2436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60130" name="Picture 2" descr="muon_lifetime_vs_z"/>
          <p:cNvPicPr>
            <a:picLocks noChangeAspect="1" noChangeArrowheads="1"/>
          </p:cNvPicPr>
          <p:nvPr/>
        </p:nvPicPr>
        <p:blipFill>
          <a:blip r:embed="rId6" cstate="print">
            <a:extLst>
              <a:ext uri="{28A0092B-C50C-407E-A947-70E740481C1C}">
                <a14:useLocalDpi xmlns:a14="http://schemas.microsoft.com/office/drawing/2010/main" val="0"/>
              </a:ext>
            </a:extLst>
          </a:blip>
          <a:srcRect l="-1083" t="-1440" r="-1083" b="-1440"/>
          <a:stretch>
            <a:fillRect/>
          </a:stretch>
        </p:blipFill>
        <p:spPr bwMode="auto">
          <a:xfrm>
            <a:off x="471488" y="3597275"/>
            <a:ext cx="3857625" cy="2922588"/>
          </a:xfrm>
          <a:prstGeom prst="rect">
            <a:avLst/>
          </a:prstGeom>
          <a:solidFill>
            <a:schemeClr val="bg1"/>
          </a:solidFill>
          <a:ln w="38100">
            <a:solidFill>
              <a:srgbClr val="FF0000"/>
            </a:solidFill>
            <a:miter lim="800000"/>
            <a:headEnd/>
            <a:tailEnd/>
          </a:ln>
        </p:spPr>
      </p:pic>
      <p:pic>
        <p:nvPicPr>
          <p:cNvPr id="560133" name="Picture 5" descr="rate_vs_target_z"/>
          <p:cNvPicPr>
            <a:picLocks noChangeAspect="1" noChangeArrowheads="1"/>
          </p:cNvPicPr>
          <p:nvPr/>
        </p:nvPicPr>
        <p:blipFill>
          <a:blip r:embed="rId7" cstate="print">
            <a:extLst>
              <a:ext uri="{28A0092B-C50C-407E-A947-70E740481C1C}">
                <a14:useLocalDpi xmlns:a14="http://schemas.microsoft.com/office/drawing/2010/main" val="0"/>
              </a:ext>
            </a:extLst>
          </a:blip>
          <a:srcRect l="-885" t="-1263" r="-885" b="-1263"/>
          <a:stretch>
            <a:fillRect/>
          </a:stretch>
        </p:blipFill>
        <p:spPr bwMode="auto">
          <a:xfrm>
            <a:off x="4651375" y="676275"/>
            <a:ext cx="3884613" cy="2744788"/>
          </a:xfrm>
          <a:prstGeom prst="rect">
            <a:avLst/>
          </a:prstGeom>
          <a:solidFill>
            <a:schemeClr val="bg1"/>
          </a:solidFill>
          <a:ln w="38100">
            <a:solidFill>
              <a:srgbClr val="FF0000"/>
            </a:solidFill>
            <a:miter lim="800000"/>
            <a:headEnd/>
            <a:tailEnd/>
          </a:ln>
        </p:spPr>
      </p:pic>
      <p:sp>
        <p:nvSpPr>
          <p:cNvPr id="560134" name="Text Box 6"/>
          <p:cNvSpPr txBox="1">
            <a:spLocks noChangeArrowheads="1"/>
          </p:cNvSpPr>
          <p:nvPr/>
        </p:nvSpPr>
        <p:spPr bwMode="auto">
          <a:xfrm>
            <a:off x="117475" y="661988"/>
            <a:ext cx="4568825" cy="2601912"/>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1125" indent="-111125" algn="l">
              <a:defRPr>
                <a:solidFill>
                  <a:schemeClr val="tx1"/>
                </a:solidFill>
                <a:latin typeface="Arial" pitchFamily="34" charset="0"/>
              </a:defRPr>
            </a:lvl1pPr>
            <a:lvl2pPr marL="346075" indent="-111125"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eaLnBrk="1" hangingPunct="1">
              <a:lnSpc>
                <a:spcPct val="85000"/>
              </a:lnSpc>
              <a:spcBef>
                <a:spcPct val="25000"/>
              </a:spcBef>
              <a:buFontTx/>
              <a:buChar char="•"/>
            </a:pPr>
            <a:r>
              <a:rPr lang="en-US" sz="1800" dirty="0">
                <a:solidFill>
                  <a:srgbClr val="FFFF00"/>
                </a:solidFill>
                <a:latin typeface="+mn-lt"/>
              </a:rPr>
              <a:t>Large Z: </a:t>
            </a:r>
            <a:r>
              <a:rPr lang="en-US" sz="1800" dirty="0">
                <a:latin typeface="+mn-lt"/>
              </a:rPr>
              <a:t> </a:t>
            </a:r>
            <a:endParaRPr lang="en-US" sz="1800" dirty="0">
              <a:solidFill>
                <a:schemeClr val="bg1"/>
              </a:solidFill>
              <a:latin typeface="+mn-lt"/>
            </a:endParaRPr>
          </a:p>
          <a:p>
            <a:pPr lvl="1" eaLnBrk="1" hangingPunct="1">
              <a:lnSpc>
                <a:spcPct val="85000"/>
              </a:lnSpc>
              <a:spcBef>
                <a:spcPct val="25000"/>
              </a:spcBef>
              <a:buFontTx/>
              <a:buChar char="•"/>
            </a:pPr>
            <a:r>
              <a:rPr lang="en-US" sz="1800" dirty="0">
                <a:solidFill>
                  <a:schemeClr val="bg1"/>
                </a:solidFill>
                <a:latin typeface="+mn-lt"/>
              </a:rPr>
              <a:t>rate </a:t>
            </a:r>
            <a:r>
              <a:rPr lang="en-US" sz="1800" dirty="0">
                <a:solidFill>
                  <a:schemeClr val="bg1"/>
                </a:solidFill>
                <a:latin typeface="+mn-lt"/>
                <a:sym typeface="Symbol" pitchFamily="18" charset="2"/>
              </a:rPr>
              <a:t></a:t>
            </a:r>
            <a:r>
              <a:rPr lang="en-US" sz="1800" dirty="0">
                <a:solidFill>
                  <a:schemeClr val="bg1"/>
                </a:solidFill>
                <a:latin typeface="+mn-lt"/>
              </a:rPr>
              <a:t>Z|F</a:t>
            </a:r>
            <a:r>
              <a:rPr lang="en-US" sz="1800" baseline="-25000" dirty="0">
                <a:solidFill>
                  <a:schemeClr val="bg1"/>
                </a:solidFill>
                <a:latin typeface="+mn-lt"/>
              </a:rPr>
              <a:t>n</a:t>
            </a:r>
            <a:r>
              <a:rPr lang="en-US" sz="1800" dirty="0">
                <a:solidFill>
                  <a:schemeClr val="bg1"/>
                </a:solidFill>
                <a:latin typeface="+mn-lt"/>
              </a:rPr>
              <a:t>|</a:t>
            </a:r>
            <a:r>
              <a:rPr lang="en-US" sz="1800" baseline="30000" dirty="0">
                <a:solidFill>
                  <a:schemeClr val="bg1"/>
                </a:solidFill>
                <a:latin typeface="+mn-lt"/>
              </a:rPr>
              <a:t>2</a:t>
            </a:r>
            <a:r>
              <a:rPr lang="en-US" sz="1800" dirty="0">
                <a:solidFill>
                  <a:schemeClr val="bg1"/>
                </a:solidFill>
                <a:latin typeface="+mn-lt"/>
              </a:rPr>
              <a:t> (</a:t>
            </a:r>
            <a:r>
              <a:rPr lang="en-US" sz="1800" dirty="0" err="1">
                <a:solidFill>
                  <a:schemeClr val="bg1"/>
                </a:solidFill>
                <a:latin typeface="+mn-lt"/>
              </a:rPr>
              <a:t>F</a:t>
            </a:r>
            <a:r>
              <a:rPr lang="en-US" sz="1800" baseline="-25000" dirty="0" err="1">
                <a:solidFill>
                  <a:schemeClr val="bg1"/>
                </a:solidFill>
                <a:latin typeface="+mn-lt"/>
              </a:rPr>
              <a:t>n</a:t>
            </a:r>
            <a:r>
              <a:rPr lang="en-US" sz="1800" dirty="0">
                <a:solidFill>
                  <a:schemeClr val="bg1"/>
                </a:solidFill>
                <a:latin typeface="+mn-lt"/>
              </a:rPr>
              <a:t> is the form factor)</a:t>
            </a:r>
          </a:p>
          <a:p>
            <a:pPr lvl="1" eaLnBrk="1" hangingPunct="1">
              <a:lnSpc>
                <a:spcPct val="85000"/>
              </a:lnSpc>
              <a:spcBef>
                <a:spcPct val="25000"/>
              </a:spcBef>
              <a:buFontTx/>
              <a:buChar char="•"/>
            </a:pPr>
            <a:r>
              <a:rPr lang="en-US" sz="1800" dirty="0">
                <a:solidFill>
                  <a:schemeClr val="bg1"/>
                </a:solidFill>
                <a:latin typeface="+mn-lt"/>
              </a:rPr>
              <a:t>can reveal nature of interaction</a:t>
            </a:r>
          </a:p>
          <a:p>
            <a:pPr eaLnBrk="1" hangingPunct="1">
              <a:lnSpc>
                <a:spcPct val="85000"/>
              </a:lnSpc>
              <a:spcBef>
                <a:spcPct val="25000"/>
              </a:spcBef>
              <a:buFontTx/>
              <a:buChar char="•"/>
            </a:pPr>
            <a:r>
              <a:rPr lang="en-US" sz="1800" dirty="0">
                <a:solidFill>
                  <a:srgbClr val="FFFF00"/>
                </a:solidFill>
                <a:latin typeface="+mn-lt"/>
              </a:rPr>
              <a:t>Small Z:  </a:t>
            </a:r>
          </a:p>
          <a:p>
            <a:pPr lvl="1" eaLnBrk="1" hangingPunct="1">
              <a:lnSpc>
                <a:spcPct val="85000"/>
              </a:lnSpc>
              <a:spcBef>
                <a:spcPct val="25000"/>
              </a:spcBef>
              <a:buFontTx/>
              <a:buChar char="•"/>
            </a:pPr>
            <a:r>
              <a:rPr lang="en-US" sz="1800" dirty="0">
                <a:solidFill>
                  <a:schemeClr val="bg1"/>
                </a:solidFill>
                <a:latin typeface="+mn-lt"/>
              </a:rPr>
              <a:t>longer lifetime</a:t>
            </a:r>
          </a:p>
          <a:p>
            <a:pPr lvl="1" eaLnBrk="1" hangingPunct="1">
              <a:lnSpc>
                <a:spcPct val="85000"/>
              </a:lnSpc>
              <a:spcBef>
                <a:spcPct val="25000"/>
              </a:spcBef>
              <a:buFontTx/>
              <a:buChar char="•"/>
            </a:pPr>
            <a:r>
              <a:rPr lang="en-US" sz="1800" dirty="0">
                <a:solidFill>
                  <a:schemeClr val="bg1"/>
                </a:solidFill>
                <a:latin typeface="+mn-lt"/>
              </a:rPr>
              <a:t>higher endpoint energy</a:t>
            </a:r>
          </a:p>
          <a:p>
            <a:pPr eaLnBrk="1" hangingPunct="1">
              <a:lnSpc>
                <a:spcPct val="85000"/>
              </a:lnSpc>
              <a:spcBef>
                <a:spcPct val="25000"/>
              </a:spcBef>
              <a:buFontTx/>
              <a:buChar char="•"/>
            </a:pPr>
            <a:r>
              <a:rPr lang="en-US" sz="1800" dirty="0">
                <a:solidFill>
                  <a:srgbClr val="FF0000"/>
                </a:solidFill>
                <a:latin typeface="+mn-lt"/>
              </a:rPr>
              <a:t>Note:</a:t>
            </a:r>
            <a:r>
              <a:rPr lang="en-US" sz="1800" dirty="0">
                <a:latin typeface="+mn-lt"/>
              </a:rPr>
              <a:t> </a:t>
            </a:r>
            <a:r>
              <a:rPr lang="en-US" sz="1800" dirty="0">
                <a:solidFill>
                  <a:schemeClr val="bg1"/>
                </a:solidFill>
                <a:latin typeface="+mn-lt"/>
              </a:rPr>
              <a:t>Need</a:t>
            </a:r>
            <a:r>
              <a:rPr lang="en-US" sz="1800" dirty="0">
                <a:latin typeface="+mn-lt"/>
              </a:rPr>
              <a:t> </a:t>
            </a:r>
            <a:r>
              <a:rPr lang="en-US" sz="1800" dirty="0">
                <a:solidFill>
                  <a:srgbClr val="FFFF00"/>
                </a:solidFill>
                <a:latin typeface="+mn-lt"/>
              </a:rPr>
              <a:t>m</a:t>
            </a:r>
            <a:r>
              <a:rPr lang="en-US" sz="1800" baseline="-25000" dirty="0">
                <a:solidFill>
                  <a:srgbClr val="FFFF00"/>
                </a:solidFill>
                <a:latin typeface="+mn-lt"/>
              </a:rPr>
              <a:t>Z-1</a:t>
            </a:r>
            <a:r>
              <a:rPr lang="en-US" sz="1800" dirty="0">
                <a:solidFill>
                  <a:srgbClr val="FFFF00"/>
                </a:solidFill>
                <a:latin typeface="+mn-lt"/>
              </a:rPr>
              <a:t> &gt; </a:t>
            </a:r>
            <a:r>
              <a:rPr lang="en-US" sz="1800" dirty="0" err="1">
                <a:solidFill>
                  <a:srgbClr val="FFFF00"/>
                </a:solidFill>
                <a:latin typeface="+mn-lt"/>
              </a:rPr>
              <a:t>m</a:t>
            </a:r>
            <a:r>
              <a:rPr lang="en-US" sz="1800" baseline="-25000" dirty="0" err="1">
                <a:solidFill>
                  <a:srgbClr val="FFFF00"/>
                </a:solidFill>
                <a:latin typeface="+mn-lt"/>
              </a:rPr>
              <a:t>Z</a:t>
            </a:r>
            <a:r>
              <a:rPr lang="en-US" sz="1800" dirty="0">
                <a:latin typeface="+mn-lt"/>
              </a:rPr>
              <a:t> </a:t>
            </a:r>
            <a:r>
              <a:rPr lang="en-US" sz="1800" dirty="0">
                <a:solidFill>
                  <a:schemeClr val="bg1"/>
                </a:solidFill>
                <a:latin typeface="+mn-lt"/>
              </a:rPr>
              <a:t>to place max. energy of </a:t>
            </a:r>
            <a:r>
              <a:rPr lang="en-US" sz="1800" dirty="0" err="1">
                <a:solidFill>
                  <a:schemeClr val="bg1"/>
                </a:solidFill>
                <a:latin typeface="+mn-lt"/>
              </a:rPr>
              <a:t>radiative</a:t>
            </a:r>
            <a:r>
              <a:rPr lang="en-US" sz="1800" dirty="0">
                <a:solidFill>
                  <a:schemeClr val="bg1"/>
                </a:solidFill>
                <a:latin typeface="+mn-lt"/>
              </a:rPr>
              <a:t> capture </a:t>
            </a:r>
            <a:r>
              <a:rPr lang="en-US" sz="1800" dirty="0" err="1">
                <a:solidFill>
                  <a:schemeClr val="bg1"/>
                </a:solidFill>
                <a:latin typeface="+mn-lt"/>
              </a:rPr>
              <a:t>muons</a:t>
            </a:r>
            <a:r>
              <a:rPr lang="en-US" sz="1800" dirty="0">
                <a:solidFill>
                  <a:schemeClr val="bg1"/>
                </a:solidFill>
                <a:latin typeface="+mn-lt"/>
              </a:rPr>
              <a:t> below signal electrons</a:t>
            </a:r>
          </a:p>
        </p:txBody>
      </p:sp>
      <p:sp>
        <p:nvSpPr>
          <p:cNvPr id="560135" name="Oval 7"/>
          <p:cNvSpPr>
            <a:spLocks noChangeArrowheads="1"/>
          </p:cNvSpPr>
          <p:nvPr/>
        </p:nvSpPr>
        <p:spPr bwMode="auto">
          <a:xfrm>
            <a:off x="5626100" y="2520950"/>
            <a:ext cx="2457450" cy="960438"/>
          </a:xfrm>
          <a:prstGeom prst="ellipse">
            <a:avLst/>
          </a:prstGeom>
          <a:solidFill>
            <a:srgbClr val="FFFF99">
              <a:alpha val="50000"/>
            </a:srgbClr>
          </a:solidFill>
          <a:ln w="38100" algn="ctr">
            <a:solidFill>
              <a:srgbClr val="FF0000"/>
            </a:solidFill>
            <a:round/>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1800"/>
              <a:t>S, V, D dependence </a:t>
            </a:r>
          </a:p>
          <a:p>
            <a:pPr eaLnBrk="1" hangingPunct="1"/>
            <a:r>
              <a:rPr lang="en-US" sz="1800"/>
              <a:t>unique to </a:t>
            </a:r>
            <a:r>
              <a:rPr lang="en-US" sz="1800">
                <a:latin typeface="Symbol" pitchFamily="18" charset="2"/>
              </a:rPr>
              <a:t>m</a:t>
            </a:r>
            <a:r>
              <a:rPr lang="en-US" sz="1800"/>
              <a:t>N</a:t>
            </a:r>
            <a:r>
              <a:rPr lang="en-US" sz="1800">
                <a:latin typeface="Century Gothic" pitchFamily="34" charset="0"/>
              </a:rPr>
              <a:t>→</a:t>
            </a:r>
            <a:r>
              <a:rPr lang="en-US" sz="1800"/>
              <a:t>eN</a:t>
            </a:r>
            <a:endParaRPr lang="en-US" sz="1800">
              <a:latin typeface="Century Gothic" pitchFamily="34" charset="0"/>
            </a:endParaRPr>
          </a:p>
        </p:txBody>
      </p:sp>
      <p:sp>
        <p:nvSpPr>
          <p:cNvPr id="560136" name="Oval 8"/>
          <p:cNvSpPr>
            <a:spLocks noChangeArrowheads="1"/>
          </p:cNvSpPr>
          <p:nvPr/>
        </p:nvSpPr>
        <p:spPr bwMode="auto">
          <a:xfrm>
            <a:off x="1763713" y="4902200"/>
            <a:ext cx="1081087" cy="331788"/>
          </a:xfrm>
          <a:prstGeom prst="ellipse">
            <a:avLst/>
          </a:prstGeom>
          <a:noFill/>
          <a:ln w="38100" algn="ctr">
            <a:solidFill>
              <a:srgbClr val="FF0000"/>
            </a:solidFill>
            <a:round/>
            <a:headEnd type="none" w="lg" len="lg"/>
            <a:tailEnd type="none" w="lg" len="lg"/>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60137" name="Picture 9" descr="muon_decay_in_orbit_endpoint"/>
          <p:cNvPicPr>
            <a:picLocks noChangeAspect="1" noChangeArrowheads="1"/>
          </p:cNvPicPr>
          <p:nvPr/>
        </p:nvPicPr>
        <p:blipFill>
          <a:blip r:embed="rId8" cstate="print">
            <a:extLst>
              <a:ext uri="{28A0092B-C50C-407E-A947-70E740481C1C}">
                <a14:useLocalDpi xmlns:a14="http://schemas.microsoft.com/office/drawing/2010/main" val="0"/>
              </a:ext>
            </a:extLst>
          </a:blip>
          <a:srcRect l="-1134" t="-1453" r="-1134" b="-1453"/>
          <a:stretch>
            <a:fillRect/>
          </a:stretch>
        </p:blipFill>
        <p:spPr bwMode="auto">
          <a:xfrm>
            <a:off x="4641850" y="3595688"/>
            <a:ext cx="3721100" cy="2924175"/>
          </a:xfrm>
          <a:prstGeom prst="rect">
            <a:avLst/>
          </a:prstGeom>
          <a:solidFill>
            <a:schemeClr val="bg1"/>
          </a:solidFill>
          <a:ln w="38100">
            <a:solidFill>
              <a:srgbClr val="FF0000"/>
            </a:solidFill>
            <a:miter lim="800000"/>
            <a:headEnd/>
            <a:tailEnd/>
          </a:ln>
        </p:spPr>
      </p:pic>
      <p:sp>
        <p:nvSpPr>
          <p:cNvPr id="560138" name="Text Box 10"/>
          <p:cNvSpPr txBox="1">
            <a:spLocks noChangeArrowheads="1"/>
          </p:cNvSpPr>
          <p:nvPr/>
        </p:nvSpPr>
        <p:spPr bwMode="auto">
          <a:xfrm>
            <a:off x="2308225" y="4573588"/>
            <a:ext cx="1851025" cy="366712"/>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38100" algn="ctr">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solidFill>
                  <a:srgbClr val="FF0000"/>
                </a:solidFill>
              </a:rPr>
              <a:t>Initial Choice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0135"/>
                                        </p:tgtEl>
                                        <p:attrNameLst>
                                          <p:attrName>style.visibility</p:attrName>
                                        </p:attrNameLst>
                                      </p:cBhvr>
                                      <p:to>
                                        <p:strVal val="visible"/>
                                      </p:to>
                                    </p:set>
                                    <p:animEffect transition="in" filter="fade">
                                      <p:cBhvr>
                                        <p:cTn id="7" dur="1000"/>
                                        <p:tgtEl>
                                          <p:spTgt spid="5601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60130"/>
                                        </p:tgtEl>
                                        <p:attrNameLst>
                                          <p:attrName>style.visibility</p:attrName>
                                        </p:attrNameLst>
                                      </p:cBhvr>
                                      <p:to>
                                        <p:strVal val="visible"/>
                                      </p:to>
                                    </p:set>
                                    <p:animEffect transition="in" filter="fade">
                                      <p:cBhvr>
                                        <p:cTn id="12" dur="1000"/>
                                        <p:tgtEl>
                                          <p:spTgt spid="560130"/>
                                        </p:tgtEl>
                                      </p:cBhvr>
                                    </p:animEffect>
                                  </p:childTnLst>
                                </p:cTn>
                              </p:par>
                              <p:par>
                                <p:cTn id="13" presetID="10" presetClass="entr" presetSubtype="0" fill="hold" nodeType="withEffect">
                                  <p:stCondLst>
                                    <p:cond delay="0"/>
                                  </p:stCondLst>
                                  <p:childTnLst>
                                    <p:set>
                                      <p:cBhvr>
                                        <p:cTn id="14" dur="1" fill="hold">
                                          <p:stCondLst>
                                            <p:cond delay="0"/>
                                          </p:stCondLst>
                                        </p:cTn>
                                        <p:tgtEl>
                                          <p:spTgt spid="560137"/>
                                        </p:tgtEl>
                                        <p:attrNameLst>
                                          <p:attrName>style.visibility</p:attrName>
                                        </p:attrNameLst>
                                      </p:cBhvr>
                                      <p:to>
                                        <p:strVal val="visible"/>
                                      </p:to>
                                    </p:set>
                                    <p:animEffect transition="in" filter="fade">
                                      <p:cBhvr>
                                        <p:cTn id="15" dur="1000"/>
                                        <p:tgtEl>
                                          <p:spTgt spid="56013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60136"/>
                                        </p:tgtEl>
                                        <p:attrNameLst>
                                          <p:attrName>style.visibility</p:attrName>
                                        </p:attrNameLst>
                                      </p:cBhvr>
                                      <p:to>
                                        <p:strVal val="visible"/>
                                      </p:to>
                                    </p:set>
                                    <p:animEffect transition="in" filter="fade">
                                      <p:cBhvr>
                                        <p:cTn id="20" dur="1000"/>
                                        <p:tgtEl>
                                          <p:spTgt spid="56013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60138"/>
                                        </p:tgtEl>
                                        <p:attrNameLst>
                                          <p:attrName>style.visibility</p:attrName>
                                        </p:attrNameLst>
                                      </p:cBhvr>
                                      <p:to>
                                        <p:strVal val="visible"/>
                                      </p:to>
                                    </p:set>
                                    <p:animEffect transition="in" filter="fade">
                                      <p:cBhvr>
                                        <p:cTn id="23" dur="1000"/>
                                        <p:tgtEl>
                                          <p:spTgt spid="560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5" grpId="0" animBg="1"/>
      <p:bldP spid="560136" grpId="0" animBg="1"/>
      <p:bldP spid="5601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oter Placeholder 4"/>
          <p:cNvSpPr>
            <a:spLocks noGrp="1"/>
          </p:cNvSpPr>
          <p:nvPr>
            <p:ph type="ftr" sz="quarter" idx="11"/>
          </p:nvPr>
        </p:nvSpPr>
        <p:spPr/>
        <p:txBody>
          <a:bodyPr/>
          <a:lstStyle/>
          <a:p>
            <a:r>
              <a:rPr lang="en-US" smtClean="0"/>
              <a:t>BCVSPIN:  Rare Decays at Fermilab</a:t>
            </a:r>
            <a:endParaRPr lang="en-US" baseline="30000"/>
          </a:p>
        </p:txBody>
      </p:sp>
      <p:sp>
        <p:nvSpPr>
          <p:cNvPr id="335874" name="Rectangle 2"/>
          <p:cNvSpPr>
            <a:spLocks noGrp="1" noRot="1" noChangeArrowheads="1"/>
          </p:cNvSpPr>
          <p:nvPr>
            <p:ph type="title"/>
          </p:nvPr>
        </p:nvSpPr>
        <p:spPr/>
        <p:txBody>
          <a:bodyPr/>
          <a:lstStyle/>
          <a:p>
            <a:r>
              <a:rPr lang="en-US"/>
              <a:t>The Cause of our Excitement</a:t>
            </a:r>
          </a:p>
        </p:txBody>
      </p:sp>
      <p:grpSp>
        <p:nvGrpSpPr>
          <p:cNvPr id="4" name="Group 3"/>
          <p:cNvGrpSpPr/>
          <p:nvPr/>
        </p:nvGrpSpPr>
        <p:grpSpPr>
          <a:xfrm>
            <a:off x="247264" y="839788"/>
            <a:ext cx="5050224" cy="1828800"/>
            <a:chOff x="247264" y="839788"/>
            <a:chExt cx="5050224" cy="1828800"/>
          </a:xfrm>
        </p:grpSpPr>
        <p:sp>
          <p:nvSpPr>
            <p:cNvPr id="335893" name="Rectangle 21"/>
            <p:cNvSpPr>
              <a:spLocks noChangeArrowheads="1"/>
            </p:cNvSpPr>
            <p:nvPr/>
          </p:nvSpPr>
          <p:spPr bwMode="auto">
            <a:xfrm>
              <a:off x="685799" y="839788"/>
              <a:ext cx="4572000" cy="1828800"/>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5883" name="Text Box 11"/>
            <p:cNvSpPr txBox="1">
              <a:spLocks noChangeArrowheads="1"/>
            </p:cNvSpPr>
            <p:nvPr/>
          </p:nvSpPr>
          <p:spPr bwMode="auto">
            <a:xfrm>
              <a:off x="685800" y="839788"/>
              <a:ext cx="4611688" cy="17414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3363" indent="-233363"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50000"/>
                </a:spcBef>
                <a:buFontTx/>
                <a:buChar char="•"/>
              </a:pPr>
              <a:r>
                <a:rPr lang="en-US" sz="1800" dirty="0">
                  <a:latin typeface="+mn-lt"/>
                </a:rPr>
                <a:t>Understanding of the electromagnetic and weak interactions </a:t>
              </a:r>
              <a:r>
                <a:rPr lang="en-US" sz="1800" dirty="0">
                  <a:latin typeface="+mn-lt"/>
                  <a:sym typeface="Wingdings" pitchFamily="2" charset="2"/>
                </a:rPr>
                <a:t> Higgs?</a:t>
              </a:r>
            </a:p>
            <a:p>
              <a:pPr>
                <a:spcBef>
                  <a:spcPct val="50000"/>
                </a:spcBef>
                <a:buFontTx/>
                <a:buChar char="•"/>
              </a:pPr>
              <a:r>
                <a:rPr lang="en-US" sz="1800" dirty="0">
                  <a:latin typeface="+mn-lt"/>
                  <a:sym typeface="Wingdings" pitchFamily="2" charset="2"/>
                </a:rPr>
                <a:t>Origin of neutrino mass hierarchy</a:t>
              </a:r>
            </a:p>
            <a:p>
              <a:pPr>
                <a:spcBef>
                  <a:spcPct val="50000"/>
                </a:spcBef>
                <a:buFontTx/>
                <a:buChar char="•"/>
              </a:pPr>
              <a:r>
                <a:rPr lang="en-US" sz="1800" dirty="0">
                  <a:latin typeface="+mn-lt"/>
                  <a:sym typeface="Wingdings" pitchFamily="2" charset="2"/>
                </a:rPr>
                <a:t>Solution to hierarchy problem  </a:t>
              </a:r>
              <a:r>
                <a:rPr lang="en-US" sz="1800" dirty="0" err="1">
                  <a:latin typeface="+mn-lt"/>
                  <a:sym typeface="Wingdings" pitchFamily="2" charset="2"/>
                </a:rPr>
                <a:t>supersymmetry</a:t>
              </a:r>
              <a:r>
                <a:rPr lang="en-US" sz="1800" dirty="0">
                  <a:latin typeface="+mn-lt"/>
                  <a:sym typeface="Wingdings" pitchFamily="2" charset="2"/>
                </a:rPr>
                <a:t>?</a:t>
              </a:r>
            </a:p>
          </p:txBody>
        </p:sp>
        <p:sp>
          <p:nvSpPr>
            <p:cNvPr id="335886" name="Text Box 14"/>
            <p:cNvSpPr txBox="1">
              <a:spLocks noChangeArrowheads="1"/>
            </p:cNvSpPr>
            <p:nvPr/>
          </p:nvSpPr>
          <p:spPr bwMode="auto">
            <a:xfrm rot="10800000">
              <a:off x="247264" y="839788"/>
              <a:ext cx="457200" cy="1828800"/>
            </a:xfrm>
            <a:prstGeom prst="rect">
              <a:avLst/>
            </a:prstGeom>
            <a:solidFill>
              <a:schemeClr val="tx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lnSpc>
                  <a:spcPct val="70000"/>
                </a:lnSpc>
              </a:pPr>
              <a:r>
                <a:rPr lang="en-US" sz="2400" dirty="0">
                  <a:solidFill>
                    <a:schemeClr val="bg1"/>
                  </a:solidFill>
                </a:rPr>
                <a:t>Theory</a:t>
              </a:r>
            </a:p>
          </p:txBody>
        </p:sp>
      </p:grpSp>
      <p:grpSp>
        <p:nvGrpSpPr>
          <p:cNvPr id="6" name="Group 5"/>
          <p:cNvGrpSpPr/>
          <p:nvPr/>
        </p:nvGrpSpPr>
        <p:grpSpPr>
          <a:xfrm>
            <a:off x="838200" y="4658156"/>
            <a:ext cx="5029200" cy="1834718"/>
            <a:chOff x="1228725" y="4658156"/>
            <a:chExt cx="5029200" cy="1834718"/>
          </a:xfrm>
        </p:grpSpPr>
        <p:sp>
          <p:nvSpPr>
            <p:cNvPr id="335902" name="Rectangle 30"/>
            <p:cNvSpPr>
              <a:spLocks noChangeArrowheads="1"/>
            </p:cNvSpPr>
            <p:nvPr/>
          </p:nvSpPr>
          <p:spPr bwMode="auto">
            <a:xfrm>
              <a:off x="1685925" y="4664074"/>
              <a:ext cx="4572000" cy="1828800"/>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5903" name="Text Box 31"/>
            <p:cNvSpPr txBox="1">
              <a:spLocks noChangeArrowheads="1"/>
            </p:cNvSpPr>
            <p:nvPr/>
          </p:nvSpPr>
          <p:spPr bwMode="auto">
            <a:xfrm rot="-10800000">
              <a:off x="1228725" y="4658156"/>
              <a:ext cx="457200" cy="1828800"/>
            </a:xfrm>
            <a:prstGeom prst="rect">
              <a:avLst/>
            </a:prstGeom>
            <a:solidFill>
              <a:schemeClr val="tx1"/>
            </a:solidFill>
            <a:ln w="25400">
              <a:solidFill>
                <a:srgbClr val="FF0000"/>
              </a:solidFill>
            </a:ln>
            <a:effectLst/>
            <a:extLst/>
          </p:spPr>
          <p:txBody>
            <a:bodyPr vert="eaVert" wrap="square">
              <a:spAutoFit/>
            </a:bodyPr>
            <a:lstStyle/>
            <a:p>
              <a:pPr algn="ctr">
                <a:lnSpc>
                  <a:spcPct val="70000"/>
                </a:lnSpc>
              </a:pPr>
              <a:r>
                <a:rPr lang="en-US" sz="2400" dirty="0">
                  <a:solidFill>
                    <a:schemeClr val="bg1"/>
                  </a:solidFill>
                </a:rPr>
                <a:t>Experiment</a:t>
              </a:r>
            </a:p>
          </p:txBody>
        </p:sp>
        <p:sp>
          <p:nvSpPr>
            <p:cNvPr id="335904" name="Text Box 32"/>
            <p:cNvSpPr txBox="1">
              <a:spLocks noChangeArrowheads="1"/>
            </p:cNvSpPr>
            <p:nvPr/>
          </p:nvSpPr>
          <p:spPr bwMode="auto">
            <a:xfrm>
              <a:off x="1692275" y="4687888"/>
              <a:ext cx="4473575" cy="17414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3363" indent="-233363"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50000"/>
                </a:spcBef>
                <a:buFontTx/>
                <a:buChar char="•"/>
              </a:pPr>
              <a:r>
                <a:rPr lang="en-US" sz="1800" dirty="0">
                  <a:latin typeface="+mn-lt"/>
                </a:rPr>
                <a:t>Neutrino mass </a:t>
              </a:r>
              <a:r>
                <a:rPr lang="en-US" sz="1800" dirty="0">
                  <a:latin typeface="+mn-lt"/>
                  <a:sym typeface="Wingdings" pitchFamily="2" charset="2"/>
                </a:rPr>
                <a:t> first evidence of physics beyond the standard model</a:t>
              </a:r>
            </a:p>
            <a:p>
              <a:pPr>
                <a:spcBef>
                  <a:spcPct val="50000"/>
                </a:spcBef>
                <a:buFontTx/>
                <a:buChar char="•"/>
              </a:pPr>
              <a:r>
                <a:rPr lang="en-US" sz="1800" dirty="0">
                  <a:latin typeface="+mn-lt"/>
                  <a:sym typeface="Symbol" pitchFamily="18" charset="2"/>
                </a:rPr>
                <a:t>Weak interaction studies </a:t>
              </a:r>
              <a:r>
                <a:rPr lang="en-US" sz="1800" dirty="0">
                  <a:latin typeface="+mn-lt"/>
                  <a:sym typeface="Wingdings" pitchFamily="2" charset="2"/>
                </a:rPr>
                <a:t> Higgs?</a:t>
              </a:r>
            </a:p>
            <a:p>
              <a:pPr>
                <a:spcBef>
                  <a:spcPct val="50000"/>
                </a:spcBef>
                <a:buFontTx/>
                <a:buChar char="•"/>
              </a:pPr>
              <a:r>
                <a:rPr lang="en-US" sz="1800" dirty="0">
                  <a:latin typeface="+mn-lt"/>
                  <a:sym typeface="Symbol" pitchFamily="18" charset="2"/>
                </a:rPr>
                <a:t>Other hints, </a:t>
              </a:r>
              <a:r>
                <a:rPr lang="en-US" sz="1800" dirty="0" err="1">
                  <a:latin typeface="+mn-lt"/>
                  <a:sym typeface="Symbol" pitchFamily="18" charset="2"/>
                </a:rPr>
                <a:t>muon</a:t>
              </a:r>
              <a:r>
                <a:rPr lang="en-US" sz="1800" dirty="0">
                  <a:latin typeface="+mn-lt"/>
                  <a:sym typeface="Symbol" pitchFamily="18" charset="2"/>
                </a:rPr>
                <a:t> g-2, </a:t>
              </a:r>
              <a:r>
                <a:rPr lang="en-US" sz="1800" dirty="0" err="1">
                  <a:latin typeface="+mn-lt"/>
                  <a:sym typeface="Symbol" pitchFamily="18" charset="2"/>
                </a:rPr>
                <a:t>NuTeV</a:t>
              </a:r>
              <a:r>
                <a:rPr lang="en-US" sz="1800" dirty="0">
                  <a:latin typeface="+mn-lt"/>
                  <a:sym typeface="Symbol" pitchFamily="18" charset="2"/>
                </a:rPr>
                <a:t>, CP phases in </a:t>
              </a:r>
              <a:r>
                <a:rPr lang="en-US" sz="1800" dirty="0" err="1">
                  <a:latin typeface="+mn-lt"/>
                  <a:sym typeface="Symbol" pitchFamily="18" charset="2"/>
                </a:rPr>
                <a:t>B</a:t>
              </a:r>
              <a:r>
                <a:rPr lang="en-US" sz="1800" baseline="-25000" dirty="0" err="1">
                  <a:latin typeface="+mn-lt"/>
                  <a:sym typeface="Symbol" pitchFamily="18" charset="2"/>
                </a:rPr>
                <a:t>s</a:t>
              </a:r>
              <a:r>
                <a:rPr lang="en-US" sz="1800" dirty="0">
                  <a:latin typeface="+mn-lt"/>
                  <a:sym typeface="Symbol" pitchFamily="18" charset="2"/>
                </a:rPr>
                <a:t> mixing, D</a:t>
              </a:r>
              <a:r>
                <a:rPr lang="en-US" sz="1800" baseline="-25000" dirty="0">
                  <a:latin typeface="+mn-lt"/>
                  <a:sym typeface="Symbol" pitchFamily="18" charset="2"/>
                </a:rPr>
                <a:t>s</a:t>
              </a:r>
              <a:r>
                <a:rPr lang="en-US" sz="1800" dirty="0">
                  <a:latin typeface="+mn-lt"/>
                  <a:sym typeface="Symbol" pitchFamily="18" charset="2"/>
                </a:rPr>
                <a:t> decay </a:t>
              </a:r>
              <a:r>
                <a:rPr lang="en-US" sz="1800" dirty="0" smtClean="0">
                  <a:latin typeface="+mn-lt"/>
                  <a:sym typeface="Symbol" pitchFamily="18" charset="2"/>
                </a:rPr>
                <a:t>rates, </a:t>
              </a:r>
              <a:r>
                <a:rPr lang="en-US" sz="1800" dirty="0" err="1" smtClean="0">
                  <a:latin typeface="+mn-lt"/>
                  <a:sym typeface="Symbol" pitchFamily="18" charset="2"/>
                </a:rPr>
                <a:t>W+jets</a:t>
              </a:r>
              <a:r>
                <a:rPr lang="en-US" sz="1800" dirty="0" smtClean="0">
                  <a:latin typeface="+mn-lt"/>
                  <a:sym typeface="Symbol" pitchFamily="18" charset="2"/>
                </a:rPr>
                <a:t>, Top AFB</a:t>
              </a:r>
              <a:endParaRPr lang="en-US" sz="1800" dirty="0">
                <a:latin typeface="+mn-lt"/>
                <a:sym typeface="Symbol" pitchFamily="18" charset="2"/>
              </a:endParaRPr>
            </a:p>
          </p:txBody>
        </p:sp>
      </p:grpSp>
      <p:sp>
        <p:nvSpPr>
          <p:cNvPr id="335907" name="Text Box 35"/>
          <p:cNvSpPr txBox="1">
            <a:spLocks noChangeArrowheads="1"/>
          </p:cNvSpPr>
          <p:nvPr/>
        </p:nvSpPr>
        <p:spPr bwMode="auto">
          <a:xfrm>
            <a:off x="1692275" y="1828800"/>
            <a:ext cx="6583363" cy="13112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8000" dirty="0">
                <a:solidFill>
                  <a:srgbClr val="FF0000"/>
                </a:solidFill>
                <a:latin typeface="Britannic Bold" pitchFamily="34" charset="0"/>
              </a:rPr>
              <a:t>New Physics!</a:t>
            </a:r>
          </a:p>
        </p:txBody>
      </p:sp>
      <p:grpSp>
        <p:nvGrpSpPr>
          <p:cNvPr id="5" name="Group 4"/>
          <p:cNvGrpSpPr/>
          <p:nvPr/>
        </p:nvGrpSpPr>
        <p:grpSpPr>
          <a:xfrm>
            <a:off x="533400" y="2743199"/>
            <a:ext cx="5022849" cy="1828800"/>
            <a:chOff x="731838" y="2743199"/>
            <a:chExt cx="5022849" cy="1828800"/>
          </a:xfrm>
        </p:grpSpPr>
        <p:sp>
          <p:nvSpPr>
            <p:cNvPr id="335899" name="Rectangle 27"/>
            <p:cNvSpPr>
              <a:spLocks noChangeArrowheads="1"/>
            </p:cNvSpPr>
            <p:nvPr/>
          </p:nvSpPr>
          <p:spPr bwMode="auto">
            <a:xfrm>
              <a:off x="1182687" y="2743199"/>
              <a:ext cx="4572000" cy="1828800"/>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5891" name="Text Box 19"/>
            <p:cNvSpPr txBox="1">
              <a:spLocks noChangeArrowheads="1"/>
            </p:cNvSpPr>
            <p:nvPr/>
          </p:nvSpPr>
          <p:spPr bwMode="auto">
            <a:xfrm rot="10800000">
              <a:off x="731838" y="2743199"/>
              <a:ext cx="457200" cy="1828800"/>
            </a:xfrm>
            <a:prstGeom prst="rect">
              <a:avLst/>
            </a:prstGeom>
            <a:solidFill>
              <a:schemeClr val="tx1"/>
            </a:solidFill>
            <a:ln w="25400">
              <a:solidFill>
                <a:srgbClr val="FF0000"/>
              </a:solidFill>
            </a:ln>
            <a:effectLst/>
            <a:extLst/>
          </p:spPr>
          <p:txBody>
            <a:bodyPr vert="eaVert" wrap="square">
              <a:spAutoFit/>
            </a:bodyPr>
            <a:lstStyle/>
            <a:p>
              <a:pPr algn="ctr">
                <a:lnSpc>
                  <a:spcPct val="70000"/>
                </a:lnSpc>
              </a:pPr>
              <a:r>
                <a:rPr lang="en-US" sz="2400" dirty="0">
                  <a:solidFill>
                    <a:schemeClr val="bg1"/>
                  </a:solidFill>
                </a:rPr>
                <a:t>Cosmology</a:t>
              </a:r>
            </a:p>
          </p:txBody>
        </p:sp>
        <p:sp>
          <p:nvSpPr>
            <p:cNvPr id="335890" name="Text Box 18"/>
            <p:cNvSpPr txBox="1">
              <a:spLocks noChangeArrowheads="1"/>
            </p:cNvSpPr>
            <p:nvPr/>
          </p:nvSpPr>
          <p:spPr bwMode="auto">
            <a:xfrm>
              <a:off x="1189038" y="2874963"/>
              <a:ext cx="4473575" cy="14668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3363" indent="-233363"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50000"/>
                </a:spcBef>
                <a:buFontTx/>
                <a:buChar char="•"/>
              </a:pPr>
              <a:r>
                <a:rPr lang="en-US" sz="1800" dirty="0">
                  <a:latin typeface="+mn-lt"/>
                </a:rPr>
                <a:t>Matter-antimatter asymmetry in the universe</a:t>
              </a:r>
              <a:endParaRPr lang="en-US" sz="1800" dirty="0">
                <a:latin typeface="+mn-lt"/>
                <a:sym typeface="Wingdings" pitchFamily="2" charset="2"/>
              </a:endParaRPr>
            </a:p>
            <a:p>
              <a:pPr>
                <a:spcBef>
                  <a:spcPct val="50000"/>
                </a:spcBef>
                <a:buFontTx/>
                <a:buChar char="•"/>
              </a:pPr>
              <a:r>
                <a:rPr lang="en-US" sz="1800" dirty="0">
                  <a:latin typeface="+mn-lt"/>
                  <a:sym typeface="Wingdings" pitchFamily="2" charset="2"/>
                </a:rPr>
                <a:t>Dark matter</a:t>
              </a:r>
            </a:p>
            <a:p>
              <a:pPr>
                <a:spcBef>
                  <a:spcPct val="50000"/>
                </a:spcBef>
                <a:buFontTx/>
                <a:buChar char="•"/>
              </a:pPr>
              <a:r>
                <a:rPr lang="en-US" sz="1800" dirty="0">
                  <a:latin typeface="+mn-lt"/>
                  <a:sym typeface="Wingdings" pitchFamily="2" charset="2"/>
                </a:rPr>
                <a:t>Dark energy</a:t>
              </a:r>
            </a:p>
          </p:txBody>
        </p:sp>
        <p:pic>
          <p:nvPicPr>
            <p:cNvPr id="335911" name="Picture 39" descr="louis_dick_off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7238" y="3424238"/>
              <a:ext cx="7937" cy="9525"/>
            </a:xfrm>
            <a:prstGeom prst="rect">
              <a:avLst/>
            </a:prstGeom>
            <a:noFill/>
            <a:extLst>
              <a:ext uri="{909E8E84-426E-40DD-AFC4-6F175D3DCCD1}">
                <a14:hiddenFill xmlns:a14="http://schemas.microsoft.com/office/drawing/2010/main">
                  <a:solidFill>
                    <a:srgbClr val="FFFFFF"/>
                  </a:solidFill>
                </a14:hiddenFill>
              </a:ext>
            </a:extLst>
          </p:spPr>
        </p:pic>
        <p:pic>
          <p:nvPicPr>
            <p:cNvPr id="335912" name="Picture 40" descr="louis_dick_off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7238" y="3424238"/>
              <a:ext cx="7937" cy="9525"/>
            </a:xfrm>
            <a:prstGeom prst="rect">
              <a:avLst/>
            </a:prstGeom>
            <a:noFill/>
            <a:extLst>
              <a:ext uri="{909E8E84-426E-40DD-AFC4-6F175D3DCCD1}">
                <a14:hiddenFill xmlns:a14="http://schemas.microsoft.com/office/drawing/2010/main">
                  <a:solidFill>
                    <a:srgbClr val="FFFFFF"/>
                  </a:solidFill>
                </a14:hiddenFill>
              </a:ext>
            </a:extLst>
          </p:spPr>
        </p:pic>
        <p:pic>
          <p:nvPicPr>
            <p:cNvPr id="335913" name="Picture 41" descr="louis_dick_off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7238" y="3424238"/>
              <a:ext cx="7937" cy="9525"/>
            </a:xfrm>
            <a:prstGeom prst="rect">
              <a:avLst/>
            </a:prstGeom>
            <a:noFill/>
            <a:extLst>
              <a:ext uri="{909E8E84-426E-40DD-AFC4-6F175D3DCCD1}">
                <a14:hiddenFill xmlns:a14="http://schemas.microsoft.com/office/drawing/2010/main">
                  <a:solidFill>
                    <a:srgbClr val="FFFFFF"/>
                  </a:solidFill>
                </a14:hiddenFill>
              </a:ext>
            </a:extLst>
          </p:spPr>
        </p:pic>
      </p:grpSp>
      <p:pic>
        <p:nvPicPr>
          <p:cNvPr id="335914" name="Picture 42" descr="louis_dick_off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4471" y="839788"/>
            <a:ext cx="231778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5916" name="Picture 44" descr="dark_matter_p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743199"/>
            <a:ext cx="343124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5917" name="Picture 4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7197" y="4658156"/>
            <a:ext cx="2654446" cy="18288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5879" name="AutoShape 7"/>
          <p:cNvSpPr>
            <a:spLocks noChangeArrowheads="1"/>
          </p:cNvSpPr>
          <p:nvPr/>
        </p:nvSpPr>
        <p:spPr bwMode="auto">
          <a:xfrm>
            <a:off x="2011363" y="1611561"/>
            <a:ext cx="4572000" cy="4317504"/>
          </a:xfrm>
          <a:prstGeom prst="star32">
            <a:avLst>
              <a:gd name="adj" fmla="val 37500"/>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400" dirty="0">
                <a:solidFill>
                  <a:srgbClr val="FFFF00"/>
                </a:solidFill>
              </a:rPr>
              <a:t>Some of this New Physics may appear</a:t>
            </a:r>
          </a:p>
          <a:p>
            <a:pPr algn="ctr"/>
            <a:r>
              <a:rPr lang="en-US" sz="2400" dirty="0">
                <a:solidFill>
                  <a:srgbClr val="FFFF00"/>
                </a:solidFill>
              </a:rPr>
              <a:t>at energies too high</a:t>
            </a:r>
          </a:p>
          <a:p>
            <a:pPr algn="ctr"/>
            <a:r>
              <a:rPr lang="en-US" sz="2400" dirty="0">
                <a:solidFill>
                  <a:srgbClr val="FFFF00"/>
                </a:solidFill>
              </a:rPr>
              <a:t>for the LHC</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Slide Number Placeholder 2"/>
          <p:cNvSpPr>
            <a:spLocks noGrp="1"/>
          </p:cNvSpPr>
          <p:nvPr>
            <p:ph type="sldNum" sz="quarter" idx="12"/>
          </p:nvPr>
        </p:nvSpPr>
        <p:spPr/>
        <p:txBody>
          <a:bodyPr/>
          <a:lstStyle/>
          <a:p>
            <a:fld id="{C95F3207-39C2-4B35-9EBF-195B2F555FC9}" type="slidenum">
              <a:rPr lang="en-US" smtClean="0"/>
              <a:t>5</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335907"/>
                                        </p:tgtEl>
                                      </p:cBhvr>
                                    </p:animEffect>
                                    <p:set>
                                      <p:cBhvr>
                                        <p:cTn id="7" dur="1" fill="hold">
                                          <p:stCondLst>
                                            <p:cond delay="1999"/>
                                          </p:stCondLst>
                                        </p:cTn>
                                        <p:tgtEl>
                                          <p:spTgt spid="33590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35914"/>
                                        </p:tgtEl>
                                        <p:attrNameLst>
                                          <p:attrName>style.visibility</p:attrName>
                                        </p:attrNameLst>
                                      </p:cBhvr>
                                      <p:to>
                                        <p:strVal val="visible"/>
                                      </p:to>
                                    </p:set>
                                    <p:animEffect transition="in" filter="fade">
                                      <p:cBhvr>
                                        <p:cTn id="10" dur="2000"/>
                                        <p:tgtEl>
                                          <p:spTgt spid="335914"/>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335916"/>
                                        </p:tgtEl>
                                        <p:attrNameLst>
                                          <p:attrName>style.visibility</p:attrName>
                                        </p:attrNameLst>
                                      </p:cBhvr>
                                      <p:to>
                                        <p:strVal val="visible"/>
                                      </p:to>
                                    </p:set>
                                    <p:animEffect transition="in" filter="fade">
                                      <p:cBhvr>
                                        <p:cTn id="21" dur="2000"/>
                                        <p:tgtEl>
                                          <p:spTgt spid="3359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335917"/>
                                        </p:tgtEl>
                                        <p:attrNameLst>
                                          <p:attrName>style.visibility</p:attrName>
                                        </p:attrNameLst>
                                      </p:cBhvr>
                                      <p:to>
                                        <p:strVal val="visible"/>
                                      </p:to>
                                    </p:set>
                                    <p:animEffect transition="in" filter="fade">
                                      <p:cBhvr>
                                        <p:cTn id="29" dur="2000"/>
                                        <p:tgtEl>
                                          <p:spTgt spid="3359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5879"/>
                                        </p:tgtEl>
                                        <p:attrNameLst>
                                          <p:attrName>style.visibility</p:attrName>
                                        </p:attrNameLst>
                                      </p:cBhvr>
                                      <p:to>
                                        <p:strVal val="visible"/>
                                      </p:to>
                                    </p:set>
                                    <p:animEffect transition="in" filter="fade">
                                      <p:cBhvr>
                                        <p:cTn id="34" dur="2000"/>
                                        <p:tgtEl>
                                          <p:spTgt spid="335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907" grpId="0"/>
      <p:bldP spid="33587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19" y="2446338"/>
            <a:ext cx="8686800" cy="3334743"/>
          </a:xfrm>
          <a:prstGeom prst="rect">
            <a:avLst/>
          </a:prstGeom>
        </p:spPr>
      </p:pic>
      <p:sp>
        <p:nvSpPr>
          <p:cNvPr id="608258" name="Rectangle 2"/>
          <p:cNvSpPr>
            <a:spLocks noGrp="1" noRot="1" noChangeArrowheads="1"/>
          </p:cNvSpPr>
          <p:nvPr>
            <p:ph type="title"/>
          </p:nvPr>
        </p:nvSpPr>
        <p:spPr/>
        <p:txBody>
          <a:bodyPr/>
          <a:lstStyle/>
          <a:p>
            <a:r>
              <a:rPr lang="en-US" dirty="0"/>
              <a:t>Mu2e </a:t>
            </a:r>
            <a:r>
              <a:rPr lang="en-US" dirty="0" smtClean="0"/>
              <a:t>Spectrometer</a:t>
            </a:r>
            <a:endParaRPr lang="en-US" dirty="0"/>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16" name="Footer Placeholder 3"/>
          <p:cNvSpPr>
            <a:spLocks noGrp="1"/>
          </p:cNvSpPr>
          <p:nvPr>
            <p:ph type="ftr" sz="quarter" idx="11"/>
          </p:nvPr>
        </p:nvSpPr>
        <p:spPr/>
        <p:txBody>
          <a:bodyPr/>
          <a:lstStyle/>
          <a:p>
            <a:r>
              <a:rPr lang="en-US" smtClean="0"/>
              <a:t>BCVSPIN:  Rare Decays at Fermilab</a:t>
            </a:r>
            <a:endParaRPr lang="en-US" baseline="30000"/>
          </a:p>
        </p:txBody>
      </p:sp>
      <p:sp>
        <p:nvSpPr>
          <p:cNvPr id="3" name="Slide Number Placeholder 2"/>
          <p:cNvSpPr>
            <a:spLocks noGrp="1"/>
          </p:cNvSpPr>
          <p:nvPr>
            <p:ph type="sldNum" sz="quarter" idx="12"/>
          </p:nvPr>
        </p:nvSpPr>
        <p:spPr/>
        <p:txBody>
          <a:bodyPr/>
          <a:lstStyle/>
          <a:p>
            <a:fld id="{7705845C-8431-413C-B8C1-E296749C8453}" type="slidenum">
              <a:rPr lang="en-US" smtClean="0"/>
              <a:pPr/>
              <a:t>50</a:t>
            </a:fld>
            <a:endParaRPr lang="en-US"/>
          </a:p>
        </p:txBody>
      </p:sp>
      <p:sp>
        <p:nvSpPr>
          <p:cNvPr id="608260" name="AutoShape 4"/>
          <p:cNvSpPr>
            <a:spLocks noChangeArrowheads="1"/>
          </p:cNvSpPr>
          <p:nvPr/>
        </p:nvSpPr>
        <p:spPr bwMode="auto">
          <a:xfrm>
            <a:off x="319548" y="2446338"/>
            <a:ext cx="2073275" cy="500062"/>
          </a:xfrm>
          <a:prstGeom prst="wedgeRoundRectCallout">
            <a:avLst>
              <a:gd name="adj1" fmla="val 78087"/>
              <a:gd name="adj2" fmla="val 327076"/>
              <a:gd name="adj3" fmla="val 16667"/>
            </a:avLst>
          </a:prstGeom>
          <a:solidFill>
            <a:srgbClr val="FFFF99">
              <a:alpha val="50000"/>
            </a:srgbClr>
          </a:solidFill>
          <a:ln w="38100" algn="ctr">
            <a:solidFill>
              <a:srgbClr val="FF0000"/>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2000" dirty="0">
                <a:solidFill>
                  <a:srgbClr val="FFFF00"/>
                </a:solidFill>
              </a:rPr>
              <a:t>Stopping target</a:t>
            </a:r>
          </a:p>
        </p:txBody>
      </p:sp>
      <p:sp>
        <p:nvSpPr>
          <p:cNvPr id="608261" name="AutoShape 5"/>
          <p:cNvSpPr>
            <a:spLocks noChangeArrowheads="1"/>
          </p:cNvSpPr>
          <p:nvPr/>
        </p:nvSpPr>
        <p:spPr bwMode="auto">
          <a:xfrm>
            <a:off x="4114800" y="5911032"/>
            <a:ext cx="2147888" cy="461962"/>
          </a:xfrm>
          <a:prstGeom prst="wedgeRoundRectCallout">
            <a:avLst>
              <a:gd name="adj1" fmla="val 7106"/>
              <a:gd name="adj2" fmla="val -326823"/>
              <a:gd name="adj3" fmla="val 16667"/>
            </a:avLst>
          </a:prstGeom>
          <a:solidFill>
            <a:srgbClr val="FFFF99">
              <a:alpha val="50000"/>
            </a:srgbClr>
          </a:solidFill>
          <a:ln w="38100" algn="ctr">
            <a:solidFill>
              <a:srgbClr val="FF0000"/>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sz="2000" dirty="0">
                <a:solidFill>
                  <a:srgbClr val="FFFF00"/>
                </a:solidFill>
              </a:rPr>
              <a:t>Straw tracker</a:t>
            </a:r>
          </a:p>
        </p:txBody>
      </p:sp>
      <p:sp>
        <p:nvSpPr>
          <p:cNvPr id="608262" name="AutoShape 6"/>
          <p:cNvSpPr>
            <a:spLocks noChangeArrowheads="1"/>
          </p:cNvSpPr>
          <p:nvPr/>
        </p:nvSpPr>
        <p:spPr bwMode="auto">
          <a:xfrm>
            <a:off x="6774657" y="5816136"/>
            <a:ext cx="2189162" cy="737063"/>
          </a:xfrm>
          <a:prstGeom prst="wedgeRoundRectCallout">
            <a:avLst>
              <a:gd name="adj1" fmla="val -36581"/>
              <a:gd name="adj2" fmla="val -292766"/>
              <a:gd name="adj3" fmla="val 16667"/>
            </a:avLst>
          </a:prstGeom>
          <a:solidFill>
            <a:srgbClr val="FFFF99">
              <a:alpha val="50000"/>
            </a:srgbClr>
          </a:solidFill>
          <a:ln w="38100" algn="ctr">
            <a:solidFill>
              <a:srgbClr val="FF0000"/>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sz="2000" dirty="0">
                <a:solidFill>
                  <a:srgbClr val="FFFF00"/>
                </a:solidFill>
              </a:rPr>
              <a:t>Electromagnetic calorimeter</a:t>
            </a:r>
          </a:p>
        </p:txBody>
      </p:sp>
      <p:sp>
        <p:nvSpPr>
          <p:cNvPr id="608264" name="Oval 8"/>
          <p:cNvSpPr>
            <a:spLocks noChangeArrowheads="1"/>
          </p:cNvSpPr>
          <p:nvPr/>
        </p:nvSpPr>
        <p:spPr bwMode="auto">
          <a:xfrm>
            <a:off x="5915025" y="4673600"/>
            <a:ext cx="77788" cy="77788"/>
          </a:xfrm>
          <a:prstGeom prst="ellipse">
            <a:avLst/>
          </a:prstGeom>
          <a:solidFill>
            <a:srgbClr val="0000FF">
              <a:alpha val="50000"/>
            </a:srgbClr>
          </a:solidFill>
          <a:ln w="38100" algn="ctr">
            <a:solidFill>
              <a:srgbClr val="0000FF"/>
            </a:solidFill>
            <a:round/>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8265" name="Oval 9"/>
          <p:cNvSpPr>
            <a:spLocks noChangeArrowheads="1"/>
          </p:cNvSpPr>
          <p:nvPr/>
        </p:nvSpPr>
        <p:spPr bwMode="auto">
          <a:xfrm>
            <a:off x="319548" y="4090047"/>
            <a:ext cx="728663" cy="498475"/>
          </a:xfrm>
          <a:prstGeom prst="ellipse">
            <a:avLst/>
          </a:prstGeom>
          <a:solidFill>
            <a:srgbClr val="FFFF99">
              <a:alpha val="50000"/>
            </a:srgbClr>
          </a:solidFill>
          <a:ln w="38100" algn="ctr">
            <a:solidFill>
              <a:srgbClr val="FF0000"/>
            </a:solidFill>
            <a:round/>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400" dirty="0">
                <a:solidFill>
                  <a:schemeClr val="accent1">
                    <a:lumMod val="40000"/>
                    <a:lumOff val="60000"/>
                  </a:schemeClr>
                </a:solidFill>
              </a:rPr>
              <a:t>2T</a:t>
            </a:r>
          </a:p>
        </p:txBody>
      </p:sp>
      <p:sp>
        <p:nvSpPr>
          <p:cNvPr id="608266" name="Oval 10"/>
          <p:cNvSpPr>
            <a:spLocks noChangeArrowheads="1"/>
          </p:cNvSpPr>
          <p:nvPr/>
        </p:nvSpPr>
        <p:spPr bwMode="auto">
          <a:xfrm>
            <a:off x="8272463" y="4463256"/>
            <a:ext cx="728662" cy="498475"/>
          </a:xfrm>
          <a:prstGeom prst="ellipse">
            <a:avLst/>
          </a:prstGeom>
          <a:solidFill>
            <a:srgbClr val="FFFF99">
              <a:alpha val="50000"/>
            </a:srgbClr>
          </a:solidFill>
          <a:ln w="38100" algn="ctr">
            <a:solidFill>
              <a:srgbClr val="FF0000"/>
            </a:solidFill>
            <a:round/>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400" dirty="0">
                <a:solidFill>
                  <a:schemeClr val="accent1">
                    <a:lumMod val="40000"/>
                    <a:lumOff val="60000"/>
                  </a:schemeClr>
                </a:solidFill>
              </a:rPr>
              <a:t>1T</a:t>
            </a:r>
          </a:p>
        </p:txBody>
      </p:sp>
      <p:sp>
        <p:nvSpPr>
          <p:cNvPr id="608267" name="AutoShape 11"/>
          <p:cNvSpPr>
            <a:spLocks noChangeArrowheads="1"/>
          </p:cNvSpPr>
          <p:nvPr/>
        </p:nvSpPr>
        <p:spPr bwMode="auto">
          <a:xfrm>
            <a:off x="2247900" y="5844357"/>
            <a:ext cx="1690687" cy="595312"/>
          </a:xfrm>
          <a:prstGeom prst="wedgeRoundRectCallout">
            <a:avLst>
              <a:gd name="adj1" fmla="val 51961"/>
              <a:gd name="adj2" fmla="val -287159"/>
              <a:gd name="adj3" fmla="val 16667"/>
            </a:avLst>
          </a:prstGeom>
          <a:solidFill>
            <a:srgbClr val="FFFF99">
              <a:alpha val="50000"/>
            </a:srgbClr>
          </a:solidFill>
          <a:ln w="38100" algn="ctr">
            <a:solidFill>
              <a:srgbClr val="FF0000"/>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lnSpc>
                <a:spcPct val="80000"/>
              </a:lnSpc>
            </a:pPr>
            <a:r>
              <a:rPr lang="en-US" sz="2000" dirty="0">
                <a:solidFill>
                  <a:srgbClr val="FFFF00"/>
                </a:solidFill>
              </a:rPr>
              <a:t>Proton absorber</a:t>
            </a:r>
          </a:p>
        </p:txBody>
      </p:sp>
      <p:sp>
        <p:nvSpPr>
          <p:cNvPr id="608268" name="Text Box 12"/>
          <p:cNvSpPr txBox="1">
            <a:spLocks noChangeArrowheads="1"/>
          </p:cNvSpPr>
          <p:nvPr/>
        </p:nvSpPr>
        <p:spPr bwMode="auto">
          <a:xfrm>
            <a:off x="57150" y="703263"/>
            <a:ext cx="5829300" cy="1640449"/>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38100" algn="ctr">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2713" indent="-112713"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eaLnBrk="1" hangingPunct="1">
              <a:lnSpc>
                <a:spcPct val="80000"/>
              </a:lnSpc>
              <a:spcBef>
                <a:spcPct val="50000"/>
              </a:spcBef>
            </a:pPr>
            <a:r>
              <a:rPr lang="en-US" sz="2000" b="1" dirty="0">
                <a:solidFill>
                  <a:srgbClr val="FF0000"/>
                </a:solidFill>
                <a:latin typeface="+mn-lt"/>
              </a:rPr>
              <a:t>Salient Features</a:t>
            </a:r>
          </a:p>
          <a:p>
            <a:pPr eaLnBrk="1" hangingPunct="1">
              <a:lnSpc>
                <a:spcPct val="80000"/>
              </a:lnSpc>
              <a:spcBef>
                <a:spcPct val="50000"/>
              </a:spcBef>
              <a:buFontTx/>
              <a:buChar char="•"/>
            </a:pPr>
            <a:r>
              <a:rPr lang="en-US" sz="1800" dirty="0">
                <a:solidFill>
                  <a:schemeClr val="bg1"/>
                </a:solidFill>
                <a:latin typeface="+mn-lt"/>
              </a:rPr>
              <a:t>No detector element in region of transported beam</a:t>
            </a:r>
          </a:p>
          <a:p>
            <a:pPr eaLnBrk="1" hangingPunct="1">
              <a:lnSpc>
                <a:spcPct val="80000"/>
              </a:lnSpc>
              <a:spcBef>
                <a:spcPct val="50000"/>
              </a:spcBef>
              <a:buFontTx/>
              <a:buChar char="•"/>
            </a:pPr>
            <a:r>
              <a:rPr lang="en-US" sz="1800" dirty="0">
                <a:solidFill>
                  <a:schemeClr val="bg1"/>
                </a:solidFill>
                <a:latin typeface="+mn-lt"/>
              </a:rPr>
              <a:t>Small acceptance for DIO electrons</a:t>
            </a:r>
          </a:p>
          <a:p>
            <a:pPr eaLnBrk="1" hangingPunct="1">
              <a:lnSpc>
                <a:spcPct val="80000"/>
              </a:lnSpc>
              <a:spcBef>
                <a:spcPct val="50000"/>
              </a:spcBef>
              <a:buFontTx/>
              <a:buChar char="•"/>
            </a:pPr>
            <a:r>
              <a:rPr lang="en-US" sz="1800" dirty="0">
                <a:solidFill>
                  <a:schemeClr val="bg1"/>
                </a:solidFill>
                <a:latin typeface="+mn-lt"/>
              </a:rPr>
              <a:t>Minimal amount of material </a:t>
            </a:r>
            <a:r>
              <a:rPr lang="en-US" sz="1800" dirty="0">
                <a:solidFill>
                  <a:schemeClr val="bg1"/>
                </a:solidFill>
                <a:latin typeface="+mn-lt"/>
                <a:sym typeface="Wingdings" pitchFamily="2" charset="2"/>
              </a:rPr>
              <a:t> detector elements in vacuum</a:t>
            </a:r>
          </a:p>
        </p:txBody>
      </p:sp>
      <p:sp>
        <p:nvSpPr>
          <p:cNvPr id="608269" name="Line 13"/>
          <p:cNvSpPr>
            <a:spLocks noChangeShapeType="1"/>
          </p:cNvSpPr>
          <p:nvPr/>
        </p:nvSpPr>
        <p:spPr bwMode="auto">
          <a:xfrm flipH="1">
            <a:off x="3214837" y="2305051"/>
            <a:ext cx="2700187" cy="2034234"/>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08270" name="Picture 14" descr="Stopping_Target_muon_to_electr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915025" y="854075"/>
            <a:ext cx="3086100" cy="14859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bwMode="auto">
          <a:xfrm>
            <a:off x="3093243" y="4339285"/>
            <a:ext cx="91440" cy="91440"/>
          </a:xfrm>
          <a:prstGeom prst="ellipse">
            <a:avLst/>
          </a:prstGeom>
          <a:solidFill>
            <a:srgbClr val="FF0000"/>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26104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0" presetClass="path" presetSubtype="0" repeatCount="indefinite" fill="hold" grpId="1" nodeType="withEffect">
                                  <p:stCondLst>
                                    <p:cond delay="0"/>
                                  </p:stCondLst>
                                  <p:endCondLst>
                                    <p:cond evt="onNext" delay="0">
                                      <p:tgtEl>
                                        <p:sldTgt/>
                                      </p:tgtEl>
                                    </p:cond>
                                  </p:endCondLst>
                                  <p:childTnLst>
                                    <p:animMotion origin="layout" path="M -3.88889E-6 1.32084E-6 C 0.0059 0.00254 0.00903 0.0148 0.01042 0.02244 C 0.01129 0.02729 0.01354 0.03655 0.01354 0.03655 C 0.0132 0.04349 0.01337 0.05066 0.0125 0.0576 C 0.01163 0.06454 0.00261 0.06939 -0.00208 0.07148 C -0.00885 0.07101 -0.0158 0.07263 -0.02222 0.07009 C -0.02465 0.06916 -0.025 0.06454 -0.02639 0.06176 C -0.02917 0.05598 -0.03055 0.04487 -0.0316 0.03793 C -0.03073 0.01989 -0.03507 0.01341 -0.0243 0.00971 C -0.01771 0.01272 -0.01632 0.01966 -0.01476 0.02799 C -0.01597 0.05297 -0.01493 0.05343 -0.02639 0.0687 C -0.02812 0.07587 -0.03229 0.07888 -0.03698 0.08281 C -0.04479 0.08073 -0.04062 0.08281 -0.04844 0.07564 C -0.05052 0.07379 -0.05486 0.07009 -0.05486 0.07009 C -0.05608 0.06546 -0.05816 0.06222 -0.05903 0.0576 C -0.05972 0.0539 -0.06111 0.04626 -0.06111 0.04626 C -0.06007 0.03169 -0.06059 0.0229 -0.04948 0.01827 C -0.04948 0.01827 -0.04271 0.02035 -0.04219 0.02105 C -0.04149 0.02197 -0.04184 0.02406 -0.04114 0.02521 C -0.04028 0.0266 -0.03906 0.02706 -0.03802 0.02799 C -0.03628 0.0347 -0.03472 0.03539 -0.03264 0.04349 C -0.03229 0.04487 -0.0316 0.04765 -0.0316 0.04765 C -0.03246 0.06084 -0.03142 0.06754 -0.03802 0.07703 C -0.03958 0.07934 -0.04028 0.08258 -0.04219 0.0842 C -0.0441 0.08582 -0.04844 0.08697 -0.04844 0.08697 C -0.05121 0.08327 -0.0533 0.07911 -0.05486 0.07425 C -0.05573 0.07148 -0.05694 0.06592 -0.05694 0.06592 C -0.0566 0.05621 -0.05642 0.04626 -0.0559 0.03655 C -0.05503 0.02313 -0.04028 0.01827 -0.03264 0.01688 C -0.02743 0.01735 -0.02205 0.01665 -0.01684 0.01827 C -0.01545 0.01873 -0.01493 0.02128 -0.01371 0.02244 C -0.01076 0.02498 -0.00729 0.02683 -0.00434 0.02938 C -0.00139 0.03192 0.00035 0.03724 0.00208 0.04071 C 0.00347 0.04349 0.00625 0.04904 0.00625 0.04904 C 0.00538 0.05945 0.00608 0.06199 -3.88889E-6 0.06731 C -0.00694 0.0613 -0.00573 0.0495 -0.00104 0.04071 C 0.0007 0.034 0.00538 0.03099 0.00938 0.0266 C 0.01406 0.02128 0.0184 0.01365 0.02413 0.0111 C 0.03108 0.00185 0.04236 0.00231 0.05156 1.32084E-6 C 0.06875 0.00162 0.06302 -0.00023 0.07257 0.00833 C 0.07448 0.01226 0.07674 0.02105 0.07674 0.02105 C 0.0757 0.03655 0.0783 0.03817 0.06945 0.0421 C 0.06667 0.04164 0.06354 0.0421 0.06094 0.04071 C 0.05764 0.03909 0.05677 0.02799 0.05677 0.02799 C 0.05695 0.02429 0.05677 0.01272 0.05886 0.00694 C 0.06129 0.00023 0.06597 -0.00116 0.07049 -0.00417 C 0.08056 -0.01087 0.08872 -0.01296 0.1 -0.01411 C 0.11337 -0.01319 0.11945 -0.01689 0.1283 -0.00833 C 0.13056 -0.0037 0.13333 -0.00023 0.13576 0.00416 C 0.13837 0.01434 0.13733 0.00971 0.13889 0.01827 C 0.13785 0.03007 0.13854 0.03308 0.13038 0.03655 C 0.12708 0.03562 0.12465 0.03655 0.12309 0.03215 C 0.12205 0.02961 0.12101 0.02382 0.12101 0.02382 C 0.12118 0.02151 0.12153 0.01203 0.12309 0.00833 C 0.12795 -0.00324 0.12743 0.00254 0.13368 -0.00417 C 0.14219 -0.01342 0.15139 -0.02059 0.16198 -0.02522 C 0.16701 -0.02753 0.17257 -0.02684 0.17778 -0.02799 C 0.1882 -0.02684 0.18802 -0.02892 0.19462 -0.02383 C 0.19688 -0.02221 0.20104 -0.01828 0.20104 -0.01828 C 0.20313 -0.01411 0.20833 -0.00694 0.20833 -0.00694 C 0.21094 0.00324 0.2099 -0.00139 0.21146 0.00694 C 0.21111 0.00971 0.21163 0.01318 0.21042 0.0155 C 0.20833 0.0192 0.2 0.01411 0.2 0.01411 C 0.19757 0.01064 0.19688 0.0074 0.19566 0.00277 C 0.19688 -0.01296 0.19653 -0.01319 0.20521 -0.02105 C 0.21024 -0.031 0.22517 -0.04118 0.23368 -0.04627 C 0.23576 -0.04742 0.23785 -0.04835 0.23993 -0.04904 C 0.24271 -0.04997 0.24844 -0.05182 0.24844 -0.05182 C 0.25955 -0.05112 0.27066 -0.05459 0.27986 -0.04627 C 0.28333 -0.03956 0.28646 -0.03308 0.28837 -0.02522 C 0.2875 -0.01596 0.28802 -0.0081 0.28212 -0.00278 C 0.26875 -0.00417 0.26858 -0.00208 0.26198 -0.01411 C 0.26007 -0.02198 0.2592 -0.02637 0.26094 -0.03516 C 0.26302 -0.04511 0.2809 -0.05783 0.28837 -0.06038 C 0.29045 -0.06107 0.30625 -0.06292 0.30729 -0.06315 C 0.31719 -0.0657 0.32535 -0.062 0.33472 -0.05899 C 0.33681 -0.05714 0.33889 -0.05506 0.34097 -0.05321 C 0.34201 -0.05228 0.3441 -0.05043 0.3441 -0.05043 C 0.34601 -0.04673 0.34913 -0.04349 0.35052 -0.03933 C 0.35122 -0.03655 0.35261 -0.03077 0.35261 -0.03077 C 0.35017 -0.01781 0.34514 -0.02267 0.33472 -0.02383 C 0.33142 -0.02822 0.33073 -0.03077 0.32934 -0.03655 C 0.33021 -0.05274 0.33073 -0.06824 0.3441 -0.07426 C 0.35087 -0.08397 0.37101 -0.0923 0.38108 -0.09392 C 0.3908 -0.09322 0.40017 -0.09507 0.40729 -0.08559 " pathEditMode="relative" ptsTypes="ffffffffffffffffffffffffffffffffffffffffffffffffffffffffffffffffffffffffffffffffffffA">
                                      <p:cBhvr>
                                        <p:cTn id="9" dur="3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8" y="3943987"/>
            <a:ext cx="5486400" cy="260921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026226"/>
            <a:ext cx="5486400" cy="2707574"/>
          </a:xfrm>
          <a:prstGeom prst="rect">
            <a:avLst/>
          </a:prstGeom>
        </p:spPr>
      </p:pic>
      <p:sp>
        <p:nvSpPr>
          <p:cNvPr id="6" name="Title 5"/>
          <p:cNvSpPr>
            <a:spLocks noGrp="1"/>
          </p:cNvSpPr>
          <p:nvPr>
            <p:ph type="title"/>
          </p:nvPr>
        </p:nvSpPr>
        <p:spPr/>
        <p:txBody>
          <a:bodyPr/>
          <a:lstStyle/>
          <a:p>
            <a:r>
              <a:rPr lang="en-US" dirty="0" smtClean="0"/>
              <a:t>Helical Proton Absorber</a:t>
            </a:r>
            <a:endParaRPr lang="en-US" dirty="0"/>
          </a:p>
        </p:txBody>
      </p:sp>
      <p:sp>
        <p:nvSpPr>
          <p:cNvPr id="3" name="Date Placeholder 2"/>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Rare Decays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51</a:t>
            </a:fld>
            <a:endParaRPr lang="en-US" dirty="0"/>
          </a:p>
        </p:txBody>
      </p:sp>
      <p:sp>
        <p:nvSpPr>
          <p:cNvPr id="9" name="TextBox 8"/>
          <p:cNvSpPr txBox="1"/>
          <p:nvPr/>
        </p:nvSpPr>
        <p:spPr>
          <a:xfrm>
            <a:off x="5587988" y="685800"/>
            <a:ext cx="3403612" cy="4247317"/>
          </a:xfrm>
          <a:prstGeom prst="rect">
            <a:avLst/>
          </a:prstGeom>
          <a:noFill/>
        </p:spPr>
        <p:txBody>
          <a:bodyPr wrap="square" rtlCol="0">
            <a:spAutoFit/>
          </a:bodyPr>
          <a:lstStyle/>
          <a:p>
            <a:pPr marL="223838" indent="-223838">
              <a:buFont typeface="Arial" pitchFamily="34" charset="0"/>
              <a:buChar char="•"/>
            </a:pPr>
            <a:r>
              <a:rPr lang="en-US" dirty="0" smtClean="0">
                <a:solidFill>
                  <a:schemeClr val="bg1"/>
                </a:solidFill>
              </a:rPr>
              <a:t>Needed to beat down rate of </a:t>
            </a:r>
            <a:r>
              <a:rPr lang="en-US" dirty="0" err="1" smtClean="0">
                <a:solidFill>
                  <a:schemeClr val="bg1"/>
                </a:solidFill>
              </a:rPr>
              <a:t>muon</a:t>
            </a:r>
            <a:r>
              <a:rPr lang="en-US" dirty="0" smtClean="0">
                <a:solidFill>
                  <a:schemeClr val="bg1"/>
                </a:solidFill>
              </a:rPr>
              <a:t> capture protons:  ~0.1 per capture:  ~3 x 10</a:t>
            </a:r>
            <a:r>
              <a:rPr lang="en-US" baseline="30000" dirty="0" smtClean="0">
                <a:solidFill>
                  <a:schemeClr val="bg1"/>
                </a:solidFill>
              </a:rPr>
              <a:t>9</a:t>
            </a:r>
            <a:r>
              <a:rPr lang="en-US" dirty="0" smtClean="0">
                <a:solidFill>
                  <a:schemeClr val="bg1"/>
                </a:solidFill>
              </a:rPr>
              <a:t>/s</a:t>
            </a:r>
          </a:p>
          <a:p>
            <a:pPr marL="223838" indent="-223838">
              <a:buFont typeface="Arial" pitchFamily="34" charset="0"/>
              <a:buChar char="•"/>
            </a:pPr>
            <a:r>
              <a:rPr lang="en-US" dirty="0" smtClean="0">
                <a:solidFill>
                  <a:schemeClr val="bg1"/>
                </a:solidFill>
              </a:rPr>
              <a:t>Note:  capture proton s not relativistic:  KE and momentum not the same!</a:t>
            </a:r>
          </a:p>
          <a:p>
            <a:pPr marL="223838" indent="-223838">
              <a:buFont typeface="Arial" pitchFamily="34" charset="0"/>
              <a:buChar char="•"/>
            </a:pPr>
            <a:r>
              <a:rPr lang="en-US" dirty="0" smtClean="0">
                <a:solidFill>
                  <a:schemeClr val="bg1"/>
                </a:solidFill>
              </a:rPr>
              <a:t>Geometry exploits different helical trajectories of protons and electrons</a:t>
            </a:r>
          </a:p>
          <a:p>
            <a:pPr marL="223838" indent="-223838">
              <a:buFont typeface="Arial" pitchFamily="34" charset="0"/>
              <a:buChar char="•"/>
            </a:pPr>
            <a:r>
              <a:rPr lang="en-US" dirty="0" smtClean="0">
                <a:solidFill>
                  <a:schemeClr val="bg1"/>
                </a:solidFill>
              </a:rPr>
              <a:t>Material:  0.5 mm polyethylene</a:t>
            </a:r>
          </a:p>
          <a:p>
            <a:pPr marL="223838" indent="-223838">
              <a:buFont typeface="Arial" pitchFamily="34" charset="0"/>
              <a:buChar char="•"/>
            </a:pPr>
            <a:r>
              <a:rPr lang="en-US" dirty="0" smtClean="0">
                <a:solidFill>
                  <a:schemeClr val="bg1"/>
                </a:solidFill>
              </a:rPr>
              <a:t>Absorbers  93% of protons from </a:t>
            </a:r>
            <a:r>
              <a:rPr lang="en-US" dirty="0" err="1" smtClean="0">
                <a:solidFill>
                  <a:schemeClr val="bg1"/>
                </a:solidFill>
              </a:rPr>
              <a:t>muon</a:t>
            </a:r>
            <a:r>
              <a:rPr lang="en-US" dirty="0" smtClean="0">
                <a:solidFill>
                  <a:schemeClr val="bg1"/>
                </a:solidFill>
              </a:rPr>
              <a:t> capture </a:t>
            </a:r>
          </a:p>
          <a:p>
            <a:pPr marL="223838" indent="-223838">
              <a:buFont typeface="Arial" pitchFamily="34" charset="0"/>
              <a:buChar char="•"/>
            </a:pPr>
            <a:r>
              <a:rPr lang="en-US" dirty="0" smtClean="0">
                <a:solidFill>
                  <a:schemeClr val="bg1"/>
                </a:solidFill>
              </a:rPr>
              <a:t>Only 13% of the electrons impact absorber</a:t>
            </a:r>
          </a:p>
          <a:p>
            <a:pPr marL="223838" indent="-223838">
              <a:buFont typeface="Arial" pitchFamily="34" charset="0"/>
              <a:buChar char="•"/>
            </a:pPr>
            <a:r>
              <a:rPr lang="en-US" dirty="0" smtClean="0">
                <a:solidFill>
                  <a:schemeClr val="bg1"/>
                </a:solidFill>
              </a:rPr>
              <a:t>FWHM energy loss:  0.33 MeV</a:t>
            </a:r>
            <a:endParaRPr lang="en-US" dirty="0">
              <a:solidFill>
                <a:schemeClr val="bg1"/>
              </a:solidFill>
            </a:endParaRPr>
          </a:p>
        </p:txBody>
      </p:sp>
      <p:sp>
        <p:nvSpPr>
          <p:cNvPr id="10" name="TextBox 9"/>
          <p:cNvSpPr txBox="1"/>
          <p:nvPr/>
        </p:nvSpPr>
        <p:spPr>
          <a:xfrm>
            <a:off x="4451915" y="3264069"/>
            <a:ext cx="1143000" cy="461665"/>
          </a:xfrm>
          <a:prstGeom prst="rect">
            <a:avLst/>
          </a:prstGeom>
          <a:noFill/>
        </p:spPr>
        <p:txBody>
          <a:bodyPr wrap="square" rtlCol="0" anchor="ctr">
            <a:spAutoFit/>
          </a:bodyPr>
          <a:lstStyle/>
          <a:p>
            <a:pPr algn="ctr"/>
            <a:r>
              <a:rPr lang="en-US" sz="2400" dirty="0" smtClean="0">
                <a:solidFill>
                  <a:schemeClr val="bg1"/>
                </a:solidFill>
              </a:rPr>
              <a:t>Protons</a:t>
            </a:r>
            <a:endParaRPr lang="en-US" sz="2400" dirty="0">
              <a:solidFill>
                <a:schemeClr val="bg1"/>
              </a:solidFill>
            </a:endParaRPr>
          </a:p>
        </p:txBody>
      </p:sp>
      <p:sp>
        <p:nvSpPr>
          <p:cNvPr id="11" name="TextBox 10"/>
          <p:cNvSpPr txBox="1"/>
          <p:nvPr/>
        </p:nvSpPr>
        <p:spPr>
          <a:xfrm>
            <a:off x="4202533" y="6090534"/>
            <a:ext cx="1371600" cy="461665"/>
          </a:xfrm>
          <a:prstGeom prst="rect">
            <a:avLst/>
          </a:prstGeom>
          <a:noFill/>
        </p:spPr>
        <p:txBody>
          <a:bodyPr wrap="square" rtlCol="0" anchor="ctr">
            <a:spAutoFit/>
          </a:bodyPr>
          <a:lstStyle/>
          <a:p>
            <a:pPr algn="ctr"/>
            <a:r>
              <a:rPr lang="en-US" sz="2400" dirty="0" smtClean="0">
                <a:solidFill>
                  <a:schemeClr val="bg1"/>
                </a:solidFill>
              </a:rPr>
              <a:t>Electrons</a:t>
            </a:r>
            <a:endParaRPr lang="en-US" sz="2400" dirty="0">
              <a:solidFill>
                <a:schemeClr val="bg1"/>
              </a:solidFill>
            </a:endParaRPr>
          </a:p>
        </p:txBody>
      </p:sp>
      <p:sp>
        <p:nvSpPr>
          <p:cNvPr id="14" name="TextBox 13"/>
          <p:cNvSpPr txBox="1"/>
          <p:nvPr/>
        </p:nvSpPr>
        <p:spPr>
          <a:xfrm>
            <a:off x="290519" y="990600"/>
            <a:ext cx="3034145" cy="646331"/>
          </a:xfrm>
          <a:prstGeom prst="rect">
            <a:avLst/>
          </a:prstGeom>
          <a:noFill/>
        </p:spPr>
        <p:txBody>
          <a:bodyPr wrap="square" rtlCol="0">
            <a:spAutoFit/>
          </a:bodyPr>
          <a:lstStyle/>
          <a:p>
            <a:r>
              <a:rPr lang="en-US" dirty="0" smtClean="0">
                <a:solidFill>
                  <a:schemeClr val="bg1"/>
                </a:solidFill>
              </a:rPr>
              <a:t>Note: alternative tracker design shown</a:t>
            </a:r>
            <a:endParaRPr lang="en-US" dirty="0">
              <a:solidFill>
                <a:schemeClr val="bg1"/>
              </a:solidFill>
            </a:endParaRPr>
          </a:p>
        </p:txBody>
      </p:sp>
      <p:cxnSp>
        <p:nvCxnSpPr>
          <p:cNvPr id="16" name="Straight Arrow Connector 15"/>
          <p:cNvCxnSpPr/>
          <p:nvPr/>
        </p:nvCxnSpPr>
        <p:spPr>
          <a:xfrm>
            <a:off x="2486464" y="1371600"/>
            <a:ext cx="990600" cy="76200"/>
          </a:xfrm>
          <a:prstGeom prst="straightConnector1">
            <a:avLst/>
          </a:prstGeom>
          <a:ln w="28575">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85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9507" y="763588"/>
            <a:ext cx="5768080" cy="5715000"/>
          </a:xfrm>
          <a:prstGeom prst="rect">
            <a:avLst/>
          </a:prstGeom>
        </p:spPr>
      </p:pic>
      <p:sp>
        <p:nvSpPr>
          <p:cNvPr id="606210" name="Rectangle 2"/>
          <p:cNvSpPr>
            <a:spLocks noGrp="1" noRot="1" noChangeArrowheads="1"/>
          </p:cNvSpPr>
          <p:nvPr>
            <p:ph type="title"/>
          </p:nvPr>
        </p:nvSpPr>
        <p:spPr/>
        <p:txBody>
          <a:bodyPr/>
          <a:lstStyle/>
          <a:p>
            <a:r>
              <a:rPr lang="en-US" dirty="0"/>
              <a:t>Heart of the Spectrometer: </a:t>
            </a:r>
            <a:r>
              <a:rPr lang="en-US" dirty="0" smtClean="0"/>
              <a:t> Straw </a:t>
            </a:r>
            <a:r>
              <a:rPr lang="en-US" dirty="0"/>
              <a:t>Tracker</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46" name="Footer Placeholder 3"/>
          <p:cNvSpPr>
            <a:spLocks noGrp="1"/>
          </p:cNvSpPr>
          <p:nvPr>
            <p:ph type="ftr" sz="quarter" idx="11"/>
          </p:nvPr>
        </p:nvSpPr>
        <p:spPr/>
        <p:txBody>
          <a:bodyPr/>
          <a:lstStyle/>
          <a:p>
            <a:r>
              <a:rPr lang="en-US" smtClean="0"/>
              <a:t>BCVSPIN:  Rare Decays at Fermilab</a:t>
            </a:r>
            <a:endParaRPr lang="en-US" baseline="30000"/>
          </a:p>
        </p:txBody>
      </p:sp>
      <p:sp>
        <p:nvSpPr>
          <p:cNvPr id="4" name="Slide Number Placeholder 3"/>
          <p:cNvSpPr>
            <a:spLocks noGrp="1"/>
          </p:cNvSpPr>
          <p:nvPr>
            <p:ph type="sldNum" sz="quarter" idx="12"/>
          </p:nvPr>
        </p:nvSpPr>
        <p:spPr/>
        <p:txBody>
          <a:bodyPr/>
          <a:lstStyle/>
          <a:p>
            <a:fld id="{7705845C-8431-413C-B8C1-E296749C8453}" type="slidenum">
              <a:rPr lang="en-US" smtClean="0"/>
              <a:pPr/>
              <a:t>52</a:t>
            </a:fld>
            <a:endParaRPr lang="en-US"/>
          </a:p>
        </p:txBody>
      </p:sp>
      <p:sp>
        <p:nvSpPr>
          <p:cNvPr id="3" name="Content Placeholder 2"/>
          <p:cNvSpPr>
            <a:spLocks noGrp="1"/>
          </p:cNvSpPr>
          <p:nvPr>
            <p:ph idx="4294967295"/>
          </p:nvPr>
        </p:nvSpPr>
        <p:spPr>
          <a:xfrm>
            <a:off x="152401" y="685800"/>
            <a:ext cx="4190999" cy="2660222"/>
          </a:xfrm>
          <a:solidFill>
            <a:srgbClr val="FF0000"/>
          </a:solidFill>
        </p:spPr>
        <p:txBody>
          <a:bodyPr>
            <a:noAutofit/>
          </a:bodyPr>
          <a:lstStyle/>
          <a:p>
            <a:pPr marL="174625" indent="-174625">
              <a:lnSpc>
                <a:spcPts val="1600"/>
              </a:lnSpc>
              <a:spcBef>
                <a:spcPts val="0"/>
              </a:spcBef>
              <a:spcAft>
                <a:spcPts val="100"/>
              </a:spcAft>
            </a:pPr>
            <a:r>
              <a:rPr lang="en-US" dirty="0">
                <a:effectLst/>
              </a:rPr>
              <a:t>Octagonal vane geometry optimized for reconstruction of 105 MeV </a:t>
            </a:r>
            <a:r>
              <a:rPr lang="en-US" dirty="0" smtClean="0">
                <a:effectLst/>
              </a:rPr>
              <a:t>helical </a:t>
            </a:r>
            <a:r>
              <a:rPr lang="en-US" dirty="0">
                <a:effectLst/>
              </a:rPr>
              <a:t>trajectories</a:t>
            </a:r>
          </a:p>
          <a:p>
            <a:pPr marL="174625" indent="-174625">
              <a:lnSpc>
                <a:spcPts val="1600"/>
              </a:lnSpc>
              <a:spcAft>
                <a:spcPts val="100"/>
              </a:spcAft>
            </a:pPr>
            <a:r>
              <a:rPr lang="en-US" dirty="0">
                <a:effectLst/>
              </a:rPr>
              <a:t>Center beam region </a:t>
            </a:r>
            <a:r>
              <a:rPr lang="en-US" dirty="0" smtClean="0">
                <a:effectLst/>
              </a:rPr>
              <a:t>empty:</a:t>
            </a:r>
            <a:endParaRPr lang="en-US" dirty="0">
              <a:effectLst/>
            </a:endParaRPr>
          </a:p>
          <a:p>
            <a:pPr marL="511175" lvl="2" indent="-285750">
              <a:lnSpc>
                <a:spcPts val="1600"/>
              </a:lnSpc>
              <a:spcAft>
                <a:spcPts val="100"/>
              </a:spcAft>
            </a:pPr>
            <a:r>
              <a:rPr lang="en-US" dirty="0" smtClean="0"/>
              <a:t>Intense </a:t>
            </a:r>
            <a:r>
              <a:rPr lang="en-US" dirty="0" err="1" smtClean="0"/>
              <a:t>muon</a:t>
            </a:r>
            <a:r>
              <a:rPr lang="en-US" dirty="0" smtClean="0"/>
              <a:t> b</a:t>
            </a:r>
            <a:r>
              <a:rPr lang="en-US" dirty="0" smtClean="0">
                <a:effectLst/>
              </a:rPr>
              <a:t>eam </a:t>
            </a:r>
            <a:r>
              <a:rPr lang="en-US" dirty="0">
                <a:effectLst/>
              </a:rPr>
              <a:t>passes freely through</a:t>
            </a:r>
          </a:p>
          <a:p>
            <a:pPr marL="511175" lvl="2" indent="-285750">
              <a:lnSpc>
                <a:spcPts val="1600"/>
              </a:lnSpc>
              <a:spcAft>
                <a:spcPts val="100"/>
              </a:spcAft>
            </a:pPr>
            <a:r>
              <a:rPr lang="en-US" dirty="0">
                <a:solidFill>
                  <a:srgbClr val="FFFF66"/>
                </a:solidFill>
                <a:effectLst/>
              </a:rPr>
              <a:t>Acceptance for DIO tracks &lt; </a:t>
            </a:r>
            <a:r>
              <a:rPr lang="en-US" dirty="0" smtClean="0">
                <a:solidFill>
                  <a:srgbClr val="FFFF66"/>
                </a:solidFill>
                <a:effectLst/>
              </a:rPr>
              <a:t>10</a:t>
            </a:r>
            <a:r>
              <a:rPr lang="en-US" baseline="30000" dirty="0" smtClean="0">
                <a:solidFill>
                  <a:srgbClr val="FFFF66"/>
                </a:solidFill>
                <a:effectLst/>
              </a:rPr>
              <a:t>-3</a:t>
            </a:r>
          </a:p>
          <a:p>
            <a:pPr marL="174625" indent="-174625">
              <a:lnSpc>
                <a:spcPts val="1600"/>
              </a:lnSpc>
              <a:spcAft>
                <a:spcPts val="100"/>
              </a:spcAft>
            </a:pPr>
            <a:r>
              <a:rPr lang="en-US" dirty="0" smtClean="0"/>
              <a:t>Severe operating environment:</a:t>
            </a:r>
          </a:p>
          <a:p>
            <a:pPr marL="511175" lvl="1">
              <a:lnSpc>
                <a:spcPts val="1600"/>
              </a:lnSpc>
              <a:spcAft>
                <a:spcPts val="100"/>
              </a:spcAft>
              <a:buFont typeface="Arial" pitchFamily="34" charset="0"/>
              <a:buChar char="•"/>
            </a:pPr>
            <a:r>
              <a:rPr lang="en-US" dirty="0"/>
              <a:t>R</a:t>
            </a:r>
            <a:r>
              <a:rPr lang="en-US" dirty="0" smtClean="0"/>
              <a:t>ates up to 200 kHz</a:t>
            </a:r>
          </a:p>
          <a:p>
            <a:pPr marL="511175" lvl="1">
              <a:lnSpc>
                <a:spcPts val="1600"/>
              </a:lnSpc>
              <a:spcAft>
                <a:spcPts val="100"/>
              </a:spcAft>
              <a:buFont typeface="Arial" pitchFamily="34" charset="0"/>
              <a:buChar char="•"/>
            </a:pPr>
            <a:r>
              <a:rPr lang="en-US" dirty="0" smtClean="0">
                <a:latin typeface="Calibri" pitchFamily="34" charset="0"/>
                <a:cs typeface="Calibri" pitchFamily="34" charset="0"/>
              </a:rPr>
              <a:t>Operation in vacuum:  &lt; </a:t>
            </a:r>
            <a:r>
              <a:rPr lang="en-US" dirty="0">
                <a:latin typeface="Calibri" pitchFamily="34" charset="0"/>
                <a:cs typeface="Calibri" pitchFamily="34" charset="0"/>
              </a:rPr>
              <a:t>10</a:t>
            </a:r>
            <a:r>
              <a:rPr lang="en-US" baseline="30000" dirty="0">
                <a:latin typeface="Calibri" pitchFamily="34" charset="0"/>
                <a:cs typeface="Calibri" pitchFamily="34" charset="0"/>
              </a:rPr>
              <a:t>-3</a:t>
            </a:r>
            <a:r>
              <a:rPr lang="en-US" dirty="0">
                <a:latin typeface="Calibri" pitchFamily="34" charset="0"/>
                <a:cs typeface="Calibri" pitchFamily="34" charset="0"/>
              </a:rPr>
              <a:t> </a:t>
            </a:r>
            <a:r>
              <a:rPr lang="en-US" dirty="0" err="1" smtClean="0">
                <a:latin typeface="Calibri" pitchFamily="34" charset="0"/>
                <a:cs typeface="Calibri" pitchFamily="34" charset="0"/>
              </a:rPr>
              <a:t>Torr</a:t>
            </a:r>
            <a:endParaRPr lang="en-US" dirty="0" smtClean="0"/>
          </a:p>
        </p:txBody>
      </p:sp>
      <p:sp>
        <p:nvSpPr>
          <p:cNvPr id="39" name="TextBox 38"/>
          <p:cNvSpPr txBox="1">
            <a:spLocks noChangeArrowheads="1"/>
          </p:cNvSpPr>
          <p:nvPr/>
        </p:nvSpPr>
        <p:spPr bwMode="auto">
          <a:xfrm>
            <a:off x="5427663" y="2491772"/>
            <a:ext cx="1270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hangingPunct="1"/>
            <a:r>
              <a:rPr lang="en-US" sz="1800" dirty="0">
                <a:solidFill>
                  <a:schemeClr val="bg1"/>
                </a:solidFill>
                <a:latin typeface="Calibri" pitchFamily="34" charset="0"/>
              </a:rPr>
              <a:t>Trajectories</a:t>
            </a:r>
          </a:p>
          <a:p>
            <a:pPr eaLnBrk="1" hangingPunct="1"/>
            <a:r>
              <a:rPr lang="en-US" sz="1800" dirty="0" err="1">
                <a:solidFill>
                  <a:schemeClr val="bg1"/>
                </a:solidFill>
                <a:latin typeface="Calibri" pitchFamily="34" charset="0"/>
              </a:rPr>
              <a:t>P</a:t>
            </a:r>
            <a:r>
              <a:rPr lang="en-US" sz="1800" baseline="-25000" dirty="0" err="1">
                <a:solidFill>
                  <a:schemeClr val="bg1"/>
                </a:solidFill>
                <a:latin typeface="Calibri" pitchFamily="34" charset="0"/>
              </a:rPr>
              <a:t>t</a:t>
            </a:r>
            <a:r>
              <a:rPr lang="en-US" sz="1800" dirty="0">
                <a:solidFill>
                  <a:schemeClr val="bg1"/>
                </a:solidFill>
                <a:latin typeface="Calibri" pitchFamily="34" charset="0"/>
              </a:rPr>
              <a:t> &gt; 90MeV</a:t>
            </a:r>
          </a:p>
        </p:txBody>
      </p:sp>
      <p:pic>
        <p:nvPicPr>
          <p:cNvPr id="606253" name="Picture 45" descr="muon_decay_in_orbit_spectrum_lin_57_line_colors"/>
          <p:cNvPicPr>
            <a:picLocks noChangeAspect="1" noChangeArrowheads="1"/>
          </p:cNvPicPr>
          <p:nvPr/>
        </p:nvPicPr>
        <p:blipFill>
          <a:blip r:embed="rId4" cstate="print">
            <a:extLst>
              <a:ext uri="{28A0092B-C50C-407E-A947-70E740481C1C}">
                <a14:useLocalDpi xmlns:a14="http://schemas.microsoft.com/office/drawing/2010/main" val="0"/>
              </a:ext>
            </a:extLst>
          </a:blip>
          <a:srcRect l="-1170" t="-1419" r="-1170" b="-1419"/>
          <a:stretch>
            <a:fillRect/>
          </a:stretch>
        </p:blipFill>
        <p:spPr bwMode="auto">
          <a:xfrm>
            <a:off x="156440" y="3455988"/>
            <a:ext cx="3656013" cy="3030537"/>
          </a:xfrm>
          <a:prstGeom prst="rect">
            <a:avLst/>
          </a:prstGeom>
          <a:solidFill>
            <a:schemeClr val="bg1"/>
          </a:solidFill>
          <a:ln w="38100">
            <a:solidFill>
              <a:srgbClr val="FF0000"/>
            </a:solidFill>
            <a:miter lim="800000"/>
            <a:headEnd/>
            <a:tailEnd/>
          </a:ln>
        </p:spPr>
      </p:pic>
      <p:pic>
        <p:nvPicPr>
          <p:cNvPr id="606254" name="Picture 46" descr="muon_decay_in_orbit_spectrum_log_57_line_colors"/>
          <p:cNvPicPr>
            <a:picLocks noChangeAspect="1" noChangeArrowheads="1"/>
          </p:cNvPicPr>
          <p:nvPr/>
        </p:nvPicPr>
        <p:blipFill>
          <a:blip r:embed="rId5" cstate="print">
            <a:extLst>
              <a:ext uri="{28A0092B-C50C-407E-A947-70E740481C1C}">
                <a14:useLocalDpi xmlns:a14="http://schemas.microsoft.com/office/drawing/2010/main" val="0"/>
              </a:ext>
            </a:extLst>
          </a:blip>
          <a:srcRect l="-1202" t="-1431" r="-1202" b="-1431"/>
          <a:stretch>
            <a:fillRect/>
          </a:stretch>
        </p:blipFill>
        <p:spPr bwMode="auto">
          <a:xfrm>
            <a:off x="129898" y="3429000"/>
            <a:ext cx="3656013" cy="3084512"/>
          </a:xfrm>
          <a:prstGeom prst="rect">
            <a:avLst/>
          </a:prstGeom>
          <a:solidFill>
            <a:schemeClr val="bg1"/>
          </a:solidFill>
          <a:ln w="38100">
            <a:solidFill>
              <a:srgbClr val="FF0000"/>
            </a:solidFill>
            <a:miter lim="800000"/>
            <a:headEnd/>
            <a:tailEnd/>
          </a:ln>
        </p:spPr>
      </p:pic>
      <p:sp>
        <p:nvSpPr>
          <p:cNvPr id="606259" name="Text Box 51"/>
          <p:cNvSpPr txBox="1">
            <a:spLocks noChangeArrowheads="1"/>
          </p:cNvSpPr>
          <p:nvPr/>
        </p:nvSpPr>
        <p:spPr bwMode="auto">
          <a:xfrm>
            <a:off x="6205138" y="4048125"/>
            <a:ext cx="761719" cy="33855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1600" dirty="0">
                <a:solidFill>
                  <a:srgbClr val="336600"/>
                </a:solidFill>
              </a:rPr>
              <a:t>38 cm</a:t>
            </a:r>
          </a:p>
        </p:txBody>
      </p:sp>
      <p:sp>
        <p:nvSpPr>
          <p:cNvPr id="37" name="TextBox 36"/>
          <p:cNvSpPr txBox="1">
            <a:spLocks noChangeArrowheads="1"/>
          </p:cNvSpPr>
          <p:nvPr/>
        </p:nvSpPr>
        <p:spPr bwMode="auto">
          <a:xfrm>
            <a:off x="5789697" y="3192035"/>
            <a:ext cx="1006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hangingPunct="1"/>
            <a:r>
              <a:rPr lang="en-US" sz="1400" dirty="0">
                <a:solidFill>
                  <a:srgbClr val="FFFF00"/>
                </a:solidFill>
                <a:latin typeface="Calibri" pitchFamily="34" charset="0"/>
              </a:rPr>
              <a:t>Target Foils</a:t>
            </a:r>
          </a:p>
        </p:txBody>
      </p:sp>
      <p:sp>
        <p:nvSpPr>
          <p:cNvPr id="21" name="Oval 20"/>
          <p:cNvSpPr/>
          <p:nvPr/>
        </p:nvSpPr>
        <p:spPr bwMode="auto">
          <a:xfrm>
            <a:off x="6020988" y="3472750"/>
            <a:ext cx="368300" cy="368300"/>
          </a:xfrm>
          <a:prstGeom prst="ellipse">
            <a:avLst/>
          </a:prstGeom>
          <a:solidFill>
            <a:srgbClr val="FFFF00"/>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606258" name="Line 50"/>
          <p:cNvSpPr>
            <a:spLocks noChangeShapeType="1"/>
          </p:cNvSpPr>
          <p:nvPr/>
        </p:nvSpPr>
        <p:spPr bwMode="auto">
          <a:xfrm>
            <a:off x="6195312" y="3687051"/>
            <a:ext cx="9825" cy="1191338"/>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 name="Group 26"/>
          <p:cNvGrpSpPr/>
          <p:nvPr/>
        </p:nvGrpSpPr>
        <p:grpSpPr>
          <a:xfrm>
            <a:off x="4974101" y="3137884"/>
            <a:ext cx="2024227" cy="1433744"/>
            <a:chOff x="4974101" y="3137884"/>
            <a:chExt cx="2024227" cy="1433744"/>
          </a:xfrm>
        </p:grpSpPr>
        <p:sp>
          <p:nvSpPr>
            <p:cNvPr id="23" name="Oval 22"/>
            <p:cNvSpPr>
              <a:spLocks noChangeAspect="1"/>
            </p:cNvSpPr>
            <p:nvPr/>
          </p:nvSpPr>
          <p:spPr bwMode="auto">
            <a:xfrm>
              <a:off x="5134695" y="3565788"/>
              <a:ext cx="1005840" cy="1005840"/>
            </a:xfrm>
            <a:prstGeom prst="ellipse">
              <a:avLst/>
            </a:prstGeom>
            <a:noFill/>
            <a:ln w="25400" cap="flat" cmpd="sng" algn="ctr">
              <a:solidFill>
                <a:schemeClr val="bg1">
                  <a:lumMod val="20000"/>
                  <a:lumOff val="80000"/>
                </a:schemeClr>
              </a:solidFill>
              <a:prstDash val="sysDash"/>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25" name="TextBox 24"/>
            <p:cNvSpPr txBox="1"/>
            <p:nvPr/>
          </p:nvSpPr>
          <p:spPr>
            <a:xfrm>
              <a:off x="5178873" y="3909625"/>
              <a:ext cx="935536"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R=57 MeV</a:t>
              </a:r>
              <a:endParaRPr lang="en-US" sz="1200" dirty="0">
                <a:solidFill>
                  <a:schemeClr val="bg1"/>
                </a:solidFill>
                <a:latin typeface="Arial" pitchFamily="34" charset="0"/>
                <a:cs typeface="Arial" pitchFamily="34" charset="0"/>
              </a:endParaRPr>
            </a:p>
          </p:txBody>
        </p:sp>
        <p:sp>
          <p:nvSpPr>
            <p:cNvPr id="53" name="TextBox 52"/>
            <p:cNvSpPr txBox="1"/>
            <p:nvPr/>
          </p:nvSpPr>
          <p:spPr>
            <a:xfrm>
              <a:off x="4974101" y="3137884"/>
              <a:ext cx="1050374" cy="461665"/>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Low energy DIO tracks</a:t>
              </a:r>
              <a:endParaRPr lang="en-US" sz="1200" dirty="0">
                <a:solidFill>
                  <a:schemeClr val="bg1"/>
                </a:solidFill>
                <a:latin typeface="Arial" pitchFamily="34" charset="0"/>
                <a:cs typeface="Arial" pitchFamily="34" charset="0"/>
              </a:endParaRPr>
            </a:p>
          </p:txBody>
        </p:sp>
        <p:sp>
          <p:nvSpPr>
            <p:cNvPr id="54" name="Oval 53"/>
            <p:cNvSpPr>
              <a:spLocks noChangeAspect="1"/>
            </p:cNvSpPr>
            <p:nvPr/>
          </p:nvSpPr>
          <p:spPr bwMode="auto">
            <a:xfrm>
              <a:off x="6266808" y="3466528"/>
              <a:ext cx="731520" cy="731520"/>
            </a:xfrm>
            <a:prstGeom prst="ellipse">
              <a:avLst/>
            </a:prstGeom>
            <a:noFill/>
            <a:ln w="25400" cap="flat" cmpd="sng" algn="ctr">
              <a:solidFill>
                <a:schemeClr val="bg1">
                  <a:lumMod val="20000"/>
                  <a:lumOff val="80000"/>
                </a:schemeClr>
              </a:solidFill>
              <a:prstDash val="sysDash"/>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grpSp>
        <p:nvGrpSpPr>
          <p:cNvPr id="30" name="Group 29"/>
          <p:cNvGrpSpPr/>
          <p:nvPr/>
        </p:nvGrpSpPr>
        <p:grpSpPr>
          <a:xfrm>
            <a:off x="5313067" y="2147653"/>
            <a:ext cx="2071802" cy="2883664"/>
            <a:chOff x="5313067" y="2147653"/>
            <a:chExt cx="2071802" cy="2883664"/>
          </a:xfrm>
        </p:grpSpPr>
        <p:sp>
          <p:nvSpPr>
            <p:cNvPr id="38" name="TextBox 37"/>
            <p:cNvSpPr txBox="1">
              <a:spLocks noChangeArrowheads="1"/>
            </p:cNvSpPr>
            <p:nvPr/>
          </p:nvSpPr>
          <p:spPr bwMode="auto">
            <a:xfrm>
              <a:off x="6062663" y="2638016"/>
              <a:ext cx="842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hangingPunct="1"/>
              <a:r>
                <a:rPr lang="en-US" sz="1400" dirty="0">
                  <a:solidFill>
                    <a:schemeClr val="bg1"/>
                  </a:solidFill>
                  <a:latin typeface="Calibri" pitchFamily="34" charset="0"/>
                </a:rPr>
                <a:t>DIO Tail</a:t>
              </a:r>
            </a:p>
            <a:p>
              <a:pPr eaLnBrk="1" hangingPunct="1"/>
              <a:r>
                <a:rPr lang="en-US" sz="1400" dirty="0">
                  <a:solidFill>
                    <a:schemeClr val="bg1"/>
                  </a:solidFill>
                  <a:latin typeface="Calibri" pitchFamily="34" charset="0"/>
                </a:rPr>
                <a:t>&gt; 57MeV</a:t>
              </a:r>
            </a:p>
          </p:txBody>
        </p:sp>
        <p:sp>
          <p:nvSpPr>
            <p:cNvPr id="28" name="Oval 27"/>
            <p:cNvSpPr/>
            <p:nvPr/>
          </p:nvSpPr>
          <p:spPr bwMode="auto">
            <a:xfrm>
              <a:off x="5880267" y="2147653"/>
              <a:ext cx="1504602" cy="1504602"/>
            </a:xfrm>
            <a:prstGeom prst="ellipse">
              <a:avLst/>
            </a:prstGeom>
            <a:noFill/>
            <a:ln w="31750" cap="flat" cmpd="sng" algn="ctr">
              <a:solidFill>
                <a:srgbClr val="C00000"/>
              </a:solidFill>
              <a:prstDash val="sysDash"/>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57" name="Oval 56"/>
            <p:cNvSpPr>
              <a:spLocks noChangeAspect="1"/>
            </p:cNvSpPr>
            <p:nvPr/>
          </p:nvSpPr>
          <p:spPr bwMode="auto">
            <a:xfrm>
              <a:off x="5313067" y="3751157"/>
              <a:ext cx="1280160" cy="1280160"/>
            </a:xfrm>
            <a:prstGeom prst="ellipse">
              <a:avLst/>
            </a:prstGeom>
            <a:noFill/>
            <a:ln w="31750" cap="flat" cmpd="sng" algn="ctr">
              <a:solidFill>
                <a:srgbClr val="C00000"/>
              </a:solidFill>
              <a:prstDash val="sysDash"/>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sp>
        <p:nvSpPr>
          <p:cNvPr id="31" name="Oval 30"/>
          <p:cNvSpPr>
            <a:spLocks noChangeAspect="1"/>
          </p:cNvSpPr>
          <p:nvPr/>
        </p:nvSpPr>
        <p:spPr bwMode="auto">
          <a:xfrm>
            <a:off x="6024475" y="3137884"/>
            <a:ext cx="1920240" cy="1920240"/>
          </a:xfrm>
          <a:prstGeom prst="ellipse">
            <a:avLst/>
          </a:prstGeom>
          <a:noFill/>
          <a:ln w="3175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5" name="TextBox 4"/>
          <p:cNvSpPr txBox="1"/>
          <p:nvPr/>
        </p:nvSpPr>
        <p:spPr>
          <a:xfrm>
            <a:off x="7461070" y="757535"/>
            <a:ext cx="1606730" cy="461665"/>
          </a:xfrm>
          <a:prstGeom prst="rect">
            <a:avLst/>
          </a:prstGeom>
          <a:noFill/>
        </p:spPr>
        <p:txBody>
          <a:bodyPr wrap="square" rtlCol="0">
            <a:spAutoFit/>
          </a:bodyPr>
          <a:lstStyle/>
          <a:p>
            <a:pPr algn="ctr"/>
            <a:r>
              <a:rPr lang="en-US" sz="2400" dirty="0" smtClean="0">
                <a:solidFill>
                  <a:schemeClr val="bg1"/>
                </a:solidFill>
              </a:rPr>
              <a:t>Front View</a:t>
            </a:r>
            <a:endParaRPr lang="en-US" sz="2400" dirty="0">
              <a:solidFill>
                <a:schemeClr val="bg1"/>
              </a:solidFill>
            </a:endParaRPr>
          </a:p>
        </p:txBody>
      </p:sp>
    </p:spTree>
    <p:extLst>
      <p:ext uri="{BB962C8B-B14F-4D97-AF65-F5344CB8AC3E}">
        <p14:creationId xmlns:p14="http://schemas.microsoft.com/office/powerpoint/2010/main" val="324498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6253"/>
                                        </p:tgtEl>
                                        <p:attrNameLst>
                                          <p:attrName>style.visibility</p:attrName>
                                        </p:attrNameLst>
                                      </p:cBhvr>
                                      <p:to>
                                        <p:strVal val="visible"/>
                                      </p:to>
                                    </p:set>
                                    <p:animEffect transition="in" filter="fade">
                                      <p:cBhvr>
                                        <p:cTn id="7" dur="2000"/>
                                        <p:tgtEl>
                                          <p:spTgt spid="606253"/>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2000"/>
                                        <p:tgtEl>
                                          <p:spTgt spid="27"/>
                                        </p:tgtEl>
                                      </p:cBhvr>
                                    </p:animEffect>
                                  </p:childTnLst>
                                </p:cTn>
                              </p:par>
                              <p:par>
                                <p:cTn id="11" presetID="10" presetClass="exit" presetSubtype="0" fill="hold" grpId="0" nodeType="withEffect">
                                  <p:stCondLst>
                                    <p:cond delay="0"/>
                                  </p:stCondLst>
                                  <p:childTnLst>
                                    <p:animEffect transition="out" filter="fade">
                                      <p:cBhvr>
                                        <p:cTn id="12" dur="2000"/>
                                        <p:tgtEl>
                                          <p:spTgt spid="37"/>
                                        </p:tgtEl>
                                      </p:cBhvr>
                                    </p:animEffect>
                                    <p:set>
                                      <p:cBhvr>
                                        <p:cTn id="13" dur="1" fill="hold">
                                          <p:stCondLst>
                                            <p:cond delay="1999"/>
                                          </p:stCondLst>
                                        </p:cTn>
                                        <p:tgtEl>
                                          <p:spTgt spid="3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606258"/>
                                        </p:tgtEl>
                                      </p:cBhvr>
                                    </p:animEffect>
                                    <p:set>
                                      <p:cBhvr>
                                        <p:cTn id="16" dur="1" fill="hold">
                                          <p:stCondLst>
                                            <p:cond delay="1999"/>
                                          </p:stCondLst>
                                        </p:cTn>
                                        <p:tgtEl>
                                          <p:spTgt spid="60625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606259"/>
                                        </p:tgtEl>
                                      </p:cBhvr>
                                    </p:animEffect>
                                    <p:set>
                                      <p:cBhvr>
                                        <p:cTn id="19" dur="1" fill="hold">
                                          <p:stCondLst>
                                            <p:cond delay="1999"/>
                                          </p:stCondLst>
                                        </p:cTn>
                                        <p:tgtEl>
                                          <p:spTgt spid="60625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2000"/>
                                        <p:tgtEl>
                                          <p:spTgt spid="606253"/>
                                        </p:tgtEl>
                                      </p:cBhvr>
                                    </p:animEffect>
                                    <p:set>
                                      <p:cBhvr>
                                        <p:cTn id="24" dur="1" fill="hold">
                                          <p:stCondLst>
                                            <p:cond delay="1999"/>
                                          </p:stCondLst>
                                        </p:cTn>
                                        <p:tgtEl>
                                          <p:spTgt spid="606253"/>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2000"/>
                                        <p:tgtEl>
                                          <p:spTgt spid="27"/>
                                        </p:tgtEl>
                                      </p:cBhvr>
                                    </p:animEffect>
                                    <p:set>
                                      <p:cBhvr>
                                        <p:cTn id="27" dur="1" fill="hold">
                                          <p:stCondLst>
                                            <p:cond delay="1999"/>
                                          </p:stCondLst>
                                        </p:cTn>
                                        <p:tgtEl>
                                          <p:spTgt spid="27"/>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606254"/>
                                        </p:tgtEl>
                                        <p:attrNameLst>
                                          <p:attrName>style.visibility</p:attrName>
                                        </p:attrNameLst>
                                      </p:cBhvr>
                                      <p:to>
                                        <p:strVal val="visible"/>
                                      </p:to>
                                    </p:set>
                                    <p:animEffect transition="in" filter="fade">
                                      <p:cBhvr>
                                        <p:cTn id="30" dur="2000"/>
                                        <p:tgtEl>
                                          <p:spTgt spid="606254"/>
                                        </p:tgtEl>
                                      </p:cBhvr>
                                    </p:animEffect>
                                  </p:childTnLst>
                                </p:cTn>
                              </p:par>
                              <p:par>
                                <p:cTn id="31" presetID="10"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0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2000"/>
                                        <p:tgtEl>
                                          <p:spTgt spid="30"/>
                                        </p:tgtEl>
                                      </p:cBhvr>
                                    </p:animEffect>
                                    <p:set>
                                      <p:cBhvr>
                                        <p:cTn id="38" dur="1" fill="hold">
                                          <p:stCondLst>
                                            <p:cond delay="1999"/>
                                          </p:stCondLst>
                                        </p:cTn>
                                        <p:tgtEl>
                                          <p:spTgt spid="30"/>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2000"/>
                                        <p:tgtEl>
                                          <p:spTgt spid="3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2000"/>
                                        <p:tgtEl>
                                          <p:spTgt spid="31"/>
                                        </p:tgtEl>
                                      </p:cBhvr>
                                    </p:animEffect>
                                  </p:childTnLst>
                                </p:cTn>
                              </p:par>
                              <p:par>
                                <p:cTn id="45" presetID="10" presetClass="exit" presetSubtype="0" fill="hold" nodeType="withEffect">
                                  <p:stCondLst>
                                    <p:cond delay="0"/>
                                  </p:stCondLst>
                                  <p:childTnLst>
                                    <p:animEffect transition="out" filter="fade">
                                      <p:cBhvr>
                                        <p:cTn id="46" dur="500"/>
                                        <p:tgtEl>
                                          <p:spTgt spid="606254"/>
                                        </p:tgtEl>
                                      </p:cBhvr>
                                    </p:animEffect>
                                    <p:set>
                                      <p:cBhvr>
                                        <p:cTn id="47" dur="1" fill="hold">
                                          <p:stCondLst>
                                            <p:cond delay="499"/>
                                          </p:stCondLst>
                                        </p:cTn>
                                        <p:tgtEl>
                                          <p:spTgt spid="6062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606259" grpId="0"/>
      <p:bldP spid="37" grpId="0"/>
      <p:bldP spid="606258" grpId="0" animBg="1"/>
      <p:bldP spid="3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Tracker Performance</a:t>
            </a:r>
            <a:endParaRPr lang="en-US" dirty="0"/>
          </a:p>
        </p:txBody>
      </p:sp>
      <p:sp>
        <p:nvSpPr>
          <p:cNvPr id="6" name="Date Placeholder 5"/>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Rare Decays at Fermilab</a:t>
            </a:r>
            <a:endParaRPr lang="en-US" baseline="30000"/>
          </a:p>
        </p:txBody>
      </p:sp>
      <p:sp>
        <p:nvSpPr>
          <p:cNvPr id="7" name="Slide Number Placeholder 6"/>
          <p:cNvSpPr>
            <a:spLocks noGrp="1"/>
          </p:cNvSpPr>
          <p:nvPr>
            <p:ph type="sldNum" sz="quarter" idx="12"/>
          </p:nvPr>
        </p:nvSpPr>
        <p:spPr/>
        <p:txBody>
          <a:bodyPr/>
          <a:lstStyle/>
          <a:p>
            <a:fld id="{7705845C-8431-413C-B8C1-E296749C8453}" type="slidenum">
              <a:rPr lang="en-US" smtClean="0"/>
              <a:pPr/>
              <a:t>53</a:t>
            </a:fld>
            <a:endParaRPr lang="en-US"/>
          </a:p>
        </p:txBody>
      </p:sp>
      <p:sp>
        <p:nvSpPr>
          <p:cNvPr id="8" name="TextBox 7"/>
          <p:cNvSpPr txBox="1"/>
          <p:nvPr/>
        </p:nvSpPr>
        <p:spPr>
          <a:xfrm>
            <a:off x="302791" y="1151966"/>
            <a:ext cx="4019205" cy="2031325"/>
          </a:xfrm>
          <a:prstGeom prst="rect">
            <a:avLst/>
          </a:prstGeom>
          <a:noFill/>
        </p:spPr>
        <p:txBody>
          <a:bodyPr wrap="square" rtlCol="0">
            <a:spAutoFit/>
          </a:bodyPr>
          <a:lstStyle/>
          <a:p>
            <a:pPr marL="176213" indent="-168275" algn="l">
              <a:buFont typeface="Arial" pitchFamily="34" charset="0"/>
              <a:buChar char="•"/>
            </a:pPr>
            <a:r>
              <a:rPr lang="en-US" sz="1800" dirty="0" smtClean="0">
                <a:solidFill>
                  <a:schemeClr val="bg1"/>
                </a:solidFill>
              </a:rPr>
              <a:t>5 mm diam. Straws</a:t>
            </a:r>
          </a:p>
          <a:p>
            <a:pPr marL="176213" indent="-168275" algn="l">
              <a:buFont typeface="Arial" pitchFamily="34" charset="0"/>
              <a:buChar char="•"/>
            </a:pPr>
            <a:r>
              <a:rPr lang="en-US" sz="1800" dirty="0" smtClean="0">
                <a:solidFill>
                  <a:schemeClr val="bg1"/>
                </a:solidFill>
              </a:rPr>
              <a:t>18 stations:  </a:t>
            </a:r>
          </a:p>
          <a:p>
            <a:pPr marL="633413" lvl="1" indent="-168275" algn="l">
              <a:buFont typeface="Arial" pitchFamily="34" charset="0"/>
              <a:buChar char="•"/>
            </a:pPr>
            <a:r>
              <a:rPr lang="en-US" sz="1800" dirty="0" smtClean="0">
                <a:solidFill>
                  <a:schemeClr val="bg1"/>
                </a:solidFill>
              </a:rPr>
              <a:t>24 planes each</a:t>
            </a:r>
          </a:p>
          <a:p>
            <a:pPr marL="633413" lvl="1" indent="-168275" algn="l">
              <a:buFont typeface="Arial" pitchFamily="34" charset="0"/>
              <a:buChar char="•"/>
            </a:pPr>
            <a:r>
              <a:rPr lang="en-US" sz="1800" dirty="0" smtClean="0">
                <a:solidFill>
                  <a:schemeClr val="bg1"/>
                </a:solidFill>
              </a:rPr>
              <a:t>50 straws/plane</a:t>
            </a:r>
          </a:p>
          <a:p>
            <a:pPr marL="176213" indent="-168275" algn="l">
              <a:buFont typeface="Arial" pitchFamily="34" charset="0"/>
              <a:buChar char="•"/>
            </a:pPr>
            <a:r>
              <a:rPr lang="en-US" sz="1800" dirty="0" smtClean="0">
                <a:solidFill>
                  <a:schemeClr val="bg1"/>
                </a:solidFill>
              </a:rPr>
              <a:t>21,600 straws total</a:t>
            </a:r>
          </a:p>
          <a:p>
            <a:pPr marL="176213" indent="-168275" algn="l">
              <a:buFont typeface="Arial" pitchFamily="34" charset="0"/>
              <a:buChar char="•"/>
            </a:pPr>
            <a:r>
              <a:rPr lang="en-US" sz="1800" dirty="0" smtClean="0">
                <a:solidFill>
                  <a:schemeClr val="bg1"/>
                </a:solidFill>
              </a:rPr>
              <a:t>ArCO</a:t>
            </a:r>
            <a:r>
              <a:rPr lang="en-US" sz="1800" baseline="-25000" dirty="0" smtClean="0">
                <a:solidFill>
                  <a:schemeClr val="bg1"/>
                </a:solidFill>
              </a:rPr>
              <a:t>2</a:t>
            </a:r>
            <a:r>
              <a:rPr lang="en-US" sz="1800" dirty="0" smtClean="0">
                <a:solidFill>
                  <a:schemeClr val="bg1"/>
                </a:solidFill>
              </a:rPr>
              <a:t> 80:20</a:t>
            </a:r>
          </a:p>
          <a:p>
            <a:pPr marL="176213" indent="-168275" algn="l">
              <a:buFont typeface="Arial" pitchFamily="34" charset="0"/>
              <a:buChar char="•"/>
            </a:pPr>
            <a:r>
              <a:rPr lang="en-US" sz="1800" dirty="0" smtClean="0">
                <a:solidFill>
                  <a:schemeClr val="bg1"/>
                </a:solidFill>
              </a:rPr>
              <a:t>ADC/TDC readout:  100 </a:t>
            </a:r>
            <a:r>
              <a:rPr lang="en-US" sz="1800" dirty="0" smtClean="0">
                <a:solidFill>
                  <a:schemeClr val="bg1"/>
                </a:solidFill>
                <a:latin typeface="Symbol" pitchFamily="18" charset="2"/>
              </a:rPr>
              <a:t>m</a:t>
            </a:r>
            <a:r>
              <a:rPr lang="en-US" sz="1800" dirty="0" smtClean="0">
                <a:solidFill>
                  <a:schemeClr val="bg1"/>
                </a:solidFill>
              </a:rPr>
              <a:t>m resolution</a:t>
            </a:r>
            <a:endParaRPr lang="en-US" sz="1800" dirty="0">
              <a:solidFill>
                <a:schemeClr val="bg1"/>
              </a:solidFill>
            </a:endParaRPr>
          </a:p>
        </p:txBody>
      </p:sp>
      <p:pic>
        <p:nvPicPr>
          <p:cNvPr id="11" name="Picture 10" descr="C:\Documents and Settings\aseet\Desktop\mom_res.tiff"/>
          <p:cNvPicPr>
            <a:picLocks noChangeAspect="1"/>
          </p:cNvPicPr>
          <p:nvPr/>
        </p:nvPicPr>
        <p:blipFill>
          <a:blip r:embed="rId2"/>
          <a:srcRect/>
          <a:stretch>
            <a:fillRect/>
          </a:stretch>
        </p:blipFill>
        <p:spPr bwMode="auto">
          <a:xfrm>
            <a:off x="4855728" y="1600200"/>
            <a:ext cx="4114800" cy="3471863"/>
          </a:xfrm>
          <a:prstGeom prst="rect">
            <a:avLst/>
          </a:prstGeom>
          <a:noFill/>
          <a:ln w="9525">
            <a:noFill/>
            <a:miter lim="800000"/>
            <a:headEnd/>
            <a:tailEnd/>
          </a:ln>
        </p:spPr>
      </p:pic>
      <p:sp>
        <p:nvSpPr>
          <p:cNvPr id="3" name="TextBox 2"/>
          <p:cNvSpPr txBox="1"/>
          <p:nvPr/>
        </p:nvSpPr>
        <p:spPr>
          <a:xfrm>
            <a:off x="4713864" y="798023"/>
            <a:ext cx="4398528" cy="707886"/>
          </a:xfrm>
          <a:prstGeom prst="rect">
            <a:avLst/>
          </a:prstGeom>
          <a:solidFill>
            <a:srgbClr val="C00000"/>
          </a:solidFill>
        </p:spPr>
        <p:txBody>
          <a:bodyPr wrap="square" rtlCol="0">
            <a:spAutoFit/>
          </a:bodyPr>
          <a:lstStyle/>
          <a:p>
            <a:pPr marL="0" lvl="1"/>
            <a:r>
              <a:rPr lang="en-US" sz="2000" dirty="0">
                <a:solidFill>
                  <a:srgbClr val="FFFF00"/>
                </a:solidFill>
              </a:rPr>
              <a:t>Large acceptance:  50% (</a:t>
            </a:r>
            <a:r>
              <a:rPr lang="en-US" sz="2000" dirty="0">
                <a:solidFill>
                  <a:srgbClr val="FFFF00"/>
                </a:solidFill>
                <a:latin typeface="Calibri" pitchFamily="34" charset="0"/>
                <a:cs typeface="Calibri" pitchFamily="34" charset="0"/>
              </a:rPr>
              <a:t>90°±30°)</a:t>
            </a:r>
          </a:p>
          <a:p>
            <a:r>
              <a:rPr lang="en-US" sz="2000" dirty="0" smtClean="0">
                <a:solidFill>
                  <a:srgbClr val="FFFF00"/>
                </a:solidFill>
              </a:rPr>
              <a:t>Intrinsic energy resolution:</a:t>
            </a:r>
            <a:r>
              <a:rPr lang="en-US" sz="2000" dirty="0" smtClean="0">
                <a:solidFill>
                  <a:srgbClr val="FFFF00"/>
                </a:solidFill>
                <a:latin typeface="Symbol" pitchFamily="18" charset="2"/>
              </a:rPr>
              <a:t>  s</a:t>
            </a:r>
            <a:r>
              <a:rPr lang="en-US" sz="2000" dirty="0" smtClean="0">
                <a:solidFill>
                  <a:srgbClr val="FFFF00"/>
                </a:solidFill>
              </a:rPr>
              <a:t> = 140 </a:t>
            </a:r>
            <a:r>
              <a:rPr lang="en-US" sz="2000" dirty="0" err="1" smtClean="0">
                <a:solidFill>
                  <a:srgbClr val="FFFF00"/>
                </a:solidFill>
              </a:rPr>
              <a:t>keV</a:t>
            </a:r>
            <a:endParaRPr lang="en-US" sz="2000" dirty="0">
              <a:solidFill>
                <a:srgbClr val="FFFF00"/>
              </a:solidFill>
            </a:endParaRPr>
          </a:p>
        </p:txBody>
      </p:sp>
      <p:sp>
        <p:nvSpPr>
          <p:cNvPr id="5" name="TextBox 4"/>
          <p:cNvSpPr txBox="1"/>
          <p:nvPr/>
        </p:nvSpPr>
        <p:spPr>
          <a:xfrm>
            <a:off x="5791200" y="5360001"/>
            <a:ext cx="2438400" cy="400110"/>
          </a:xfrm>
          <a:prstGeom prst="rect">
            <a:avLst/>
          </a:prstGeom>
          <a:noFill/>
        </p:spPr>
        <p:txBody>
          <a:bodyPr wrap="square" rtlCol="0">
            <a:spAutoFit/>
          </a:bodyPr>
          <a:lstStyle/>
          <a:p>
            <a:pPr algn="ctr"/>
            <a:r>
              <a:rPr lang="en-US" sz="2000" dirty="0" smtClean="0">
                <a:solidFill>
                  <a:schemeClr val="bg1"/>
                </a:solidFill>
              </a:rPr>
              <a:t>No high-side tail!</a:t>
            </a:r>
            <a:endParaRPr lang="en-US" sz="2000" dirty="0">
              <a:solidFill>
                <a:schemeClr val="bg1"/>
              </a:solidFill>
            </a:endParaRPr>
          </a:p>
        </p:txBody>
      </p:sp>
      <p:cxnSp>
        <p:nvCxnSpPr>
          <p:cNvPr id="14" name="Straight Arrow Connector 13"/>
          <p:cNvCxnSpPr/>
          <p:nvPr/>
        </p:nvCxnSpPr>
        <p:spPr bwMode="auto">
          <a:xfrm flipV="1">
            <a:off x="6913128" y="4741692"/>
            <a:ext cx="1020381" cy="618310"/>
          </a:xfrm>
          <a:prstGeom prst="straightConnector1">
            <a:avLst/>
          </a:prstGeom>
          <a:solidFill>
            <a:schemeClr val="tx1"/>
          </a:solidFill>
          <a:ln w="508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295122"/>
            <a:ext cx="5212080" cy="3022784"/>
          </a:xfrm>
          <a:prstGeom prst="rect">
            <a:avLst/>
          </a:prstGeom>
        </p:spPr>
      </p:pic>
    </p:spTree>
    <p:extLst>
      <p:ext uri="{BB962C8B-B14F-4D97-AF65-F5344CB8AC3E}">
        <p14:creationId xmlns:p14="http://schemas.microsoft.com/office/powerpoint/2010/main" val="70949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Rot="1" noChangeArrowheads="1"/>
          </p:cNvSpPr>
          <p:nvPr>
            <p:ph type="title"/>
          </p:nvPr>
        </p:nvSpPr>
        <p:spPr/>
        <p:txBody>
          <a:bodyPr/>
          <a:lstStyle/>
          <a:p>
            <a:r>
              <a:rPr lang="en-US"/>
              <a:t>Electromagnetic Calorimeter</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10" name="Footer Placeholder 3"/>
          <p:cNvSpPr>
            <a:spLocks noGrp="1"/>
          </p:cNvSpPr>
          <p:nvPr>
            <p:ph type="ftr" sz="quarter" idx="11"/>
          </p:nvPr>
        </p:nvSpPr>
        <p:spPr/>
        <p:txBody>
          <a:bodyPr/>
          <a:lstStyle/>
          <a:p>
            <a:r>
              <a:rPr lang="en-US" smtClean="0"/>
              <a:t>BCVSPIN:  Rare Decays at Fermilab</a:t>
            </a:r>
            <a:endParaRPr lang="en-US" baseline="30000"/>
          </a:p>
        </p:txBody>
      </p:sp>
      <p:sp>
        <p:nvSpPr>
          <p:cNvPr id="3" name="Slide Number Placeholder 2"/>
          <p:cNvSpPr>
            <a:spLocks noGrp="1"/>
          </p:cNvSpPr>
          <p:nvPr>
            <p:ph type="sldNum" sz="quarter" idx="12"/>
          </p:nvPr>
        </p:nvSpPr>
        <p:spPr/>
        <p:txBody>
          <a:bodyPr/>
          <a:lstStyle/>
          <a:p>
            <a:fld id="{7705845C-8431-413C-B8C1-E296749C8453}" type="slidenum">
              <a:rPr lang="en-US" smtClean="0"/>
              <a:pPr/>
              <a:t>54</a:t>
            </a:fld>
            <a:endParaRPr lang="en-US"/>
          </a:p>
        </p:txBody>
      </p:sp>
      <p:sp>
        <p:nvSpPr>
          <p:cNvPr id="632836" name="Text Box 4"/>
          <p:cNvSpPr txBox="1">
            <a:spLocks noChangeArrowheads="1"/>
          </p:cNvSpPr>
          <p:nvPr/>
        </p:nvSpPr>
        <p:spPr bwMode="auto">
          <a:xfrm>
            <a:off x="231775" y="1047750"/>
            <a:ext cx="4416425" cy="3754874"/>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38100" algn="ctr">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9538" indent="-109538" algn="l">
              <a:defRPr>
                <a:solidFill>
                  <a:schemeClr val="tx1"/>
                </a:solidFill>
                <a:latin typeface="Arial" pitchFamily="34" charset="0"/>
              </a:defRPr>
            </a:lvl1pPr>
            <a:lvl2pPr marL="344488" indent="-120650"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223838" indent="-223838" eaLnBrk="1" hangingPunct="1">
              <a:lnSpc>
                <a:spcPct val="90000"/>
              </a:lnSpc>
              <a:spcBef>
                <a:spcPct val="25000"/>
              </a:spcBef>
              <a:buFontTx/>
              <a:buChar char="•"/>
            </a:pPr>
            <a:r>
              <a:rPr lang="en-US" sz="2000" dirty="0">
                <a:solidFill>
                  <a:schemeClr val="bg1"/>
                </a:solidFill>
                <a:latin typeface="+mn-lt"/>
                <a:cs typeface="Calibri" pitchFamily="34" charset="0"/>
              </a:rPr>
              <a:t>Needed for:</a:t>
            </a:r>
          </a:p>
          <a:p>
            <a:pPr marL="458788" lvl="1" indent="-230188" eaLnBrk="1" hangingPunct="1">
              <a:lnSpc>
                <a:spcPct val="90000"/>
              </a:lnSpc>
              <a:spcBef>
                <a:spcPct val="25000"/>
              </a:spcBef>
              <a:buFontTx/>
              <a:buChar char="•"/>
            </a:pPr>
            <a:r>
              <a:rPr lang="en-US" sz="2000" dirty="0">
                <a:solidFill>
                  <a:schemeClr val="bg1"/>
                </a:solidFill>
                <a:latin typeface="+mn-lt"/>
                <a:cs typeface="Calibri" pitchFamily="34" charset="0"/>
              </a:rPr>
              <a:t>trigger:  </a:t>
            </a:r>
            <a:r>
              <a:rPr lang="en-US" sz="2000" dirty="0">
                <a:solidFill>
                  <a:srgbClr val="FFFF00"/>
                </a:solidFill>
                <a:latin typeface="+mn-lt"/>
              </a:rPr>
              <a:t>5% energy resolution → 1,000 triggers/s</a:t>
            </a:r>
          </a:p>
          <a:p>
            <a:pPr marL="458788" lvl="1" indent="-230188" eaLnBrk="1" hangingPunct="1">
              <a:lnSpc>
                <a:spcPct val="90000"/>
              </a:lnSpc>
              <a:spcBef>
                <a:spcPct val="25000"/>
              </a:spcBef>
              <a:buFontTx/>
              <a:buChar char="•"/>
            </a:pPr>
            <a:r>
              <a:rPr lang="en-US" sz="2000" dirty="0" smtClean="0">
                <a:solidFill>
                  <a:schemeClr val="bg1"/>
                </a:solidFill>
                <a:latin typeface="+mn-lt"/>
              </a:rPr>
              <a:t>Timing</a:t>
            </a:r>
            <a:endParaRPr lang="en-US" sz="2000" dirty="0">
              <a:solidFill>
                <a:schemeClr val="bg1"/>
              </a:solidFill>
              <a:latin typeface="+mn-lt"/>
            </a:endParaRPr>
          </a:p>
          <a:p>
            <a:pPr marL="458788" lvl="1" indent="-230188" eaLnBrk="1" hangingPunct="1">
              <a:lnSpc>
                <a:spcPct val="90000"/>
              </a:lnSpc>
              <a:spcBef>
                <a:spcPct val="25000"/>
              </a:spcBef>
              <a:buFontTx/>
              <a:buChar char="•"/>
            </a:pPr>
            <a:r>
              <a:rPr lang="en-US" sz="2000" dirty="0" smtClean="0">
                <a:solidFill>
                  <a:schemeClr val="bg1"/>
                </a:solidFill>
                <a:latin typeface="+mn-lt"/>
              </a:rPr>
              <a:t>Confirmation of  </a:t>
            </a:r>
            <a:r>
              <a:rPr lang="en-US" sz="2000" dirty="0">
                <a:solidFill>
                  <a:schemeClr val="bg1"/>
                </a:solidFill>
                <a:latin typeface="+mn-lt"/>
              </a:rPr>
              <a:t>the </a:t>
            </a:r>
            <a:r>
              <a:rPr lang="en-US" sz="2000" dirty="0" smtClean="0">
                <a:solidFill>
                  <a:schemeClr val="bg1"/>
                </a:solidFill>
                <a:latin typeface="+mn-lt"/>
              </a:rPr>
              <a:t>electron </a:t>
            </a:r>
            <a:r>
              <a:rPr lang="en-US" sz="2000" dirty="0">
                <a:solidFill>
                  <a:schemeClr val="bg1"/>
                </a:solidFill>
                <a:latin typeface="+mn-lt"/>
              </a:rPr>
              <a:t>energy measurements of the straws</a:t>
            </a:r>
          </a:p>
          <a:p>
            <a:pPr marL="223838" indent="-223838" eaLnBrk="1" hangingPunct="1">
              <a:lnSpc>
                <a:spcPct val="90000"/>
              </a:lnSpc>
              <a:spcBef>
                <a:spcPct val="25000"/>
              </a:spcBef>
              <a:buFontTx/>
              <a:buChar char="•"/>
            </a:pPr>
            <a:r>
              <a:rPr lang="en-US" sz="2000" dirty="0" smtClean="0">
                <a:solidFill>
                  <a:schemeClr val="bg1"/>
                </a:solidFill>
                <a:latin typeface="+mn-lt"/>
              </a:rPr>
              <a:t>Note:  must operate in 160 </a:t>
            </a:r>
            <a:r>
              <a:rPr lang="en-US" sz="2000" dirty="0" err="1" smtClean="0">
                <a:solidFill>
                  <a:schemeClr val="bg1"/>
                </a:solidFill>
                <a:latin typeface="+mn-lt"/>
              </a:rPr>
              <a:t>Gy</a:t>
            </a:r>
            <a:r>
              <a:rPr lang="en-US" sz="2000" dirty="0" smtClean="0">
                <a:solidFill>
                  <a:schemeClr val="bg1"/>
                </a:solidFill>
                <a:latin typeface="+mn-lt"/>
              </a:rPr>
              <a:t>/</a:t>
            </a:r>
            <a:r>
              <a:rPr lang="en-US" sz="2000" dirty="0" err="1" smtClean="0">
                <a:solidFill>
                  <a:schemeClr val="bg1"/>
                </a:solidFill>
                <a:latin typeface="+mn-lt"/>
              </a:rPr>
              <a:t>yr</a:t>
            </a:r>
            <a:endParaRPr lang="en-US" sz="2000" dirty="0" smtClean="0">
              <a:solidFill>
                <a:schemeClr val="bg1"/>
              </a:solidFill>
              <a:latin typeface="+mn-lt"/>
            </a:endParaRPr>
          </a:p>
          <a:p>
            <a:pPr marL="223838" indent="-223838" eaLnBrk="1" hangingPunct="1">
              <a:lnSpc>
                <a:spcPct val="90000"/>
              </a:lnSpc>
              <a:spcBef>
                <a:spcPct val="25000"/>
              </a:spcBef>
              <a:buFontTx/>
              <a:buChar char="•"/>
            </a:pPr>
            <a:r>
              <a:rPr lang="en-US" sz="2000" dirty="0" smtClean="0">
                <a:solidFill>
                  <a:schemeClr val="bg1"/>
                </a:solidFill>
                <a:latin typeface="+mn-lt"/>
              </a:rPr>
              <a:t>2112 3x3x13cm</a:t>
            </a:r>
            <a:r>
              <a:rPr lang="en-US" sz="2000" baseline="30000" dirty="0" smtClean="0">
                <a:solidFill>
                  <a:schemeClr val="bg1"/>
                </a:solidFill>
                <a:latin typeface="+mn-lt"/>
              </a:rPr>
              <a:t>3</a:t>
            </a:r>
            <a:r>
              <a:rPr lang="en-US" sz="2000" dirty="0" smtClean="0">
                <a:solidFill>
                  <a:schemeClr val="bg1"/>
                </a:solidFill>
                <a:latin typeface="+mn-lt"/>
              </a:rPr>
              <a:t> LYSO </a:t>
            </a:r>
            <a:r>
              <a:rPr lang="en-US" sz="2000" dirty="0">
                <a:solidFill>
                  <a:schemeClr val="bg1"/>
                </a:solidFill>
                <a:latin typeface="+mn-lt"/>
              </a:rPr>
              <a:t>crystals</a:t>
            </a:r>
          </a:p>
          <a:p>
            <a:pPr marL="223838" indent="-223838" eaLnBrk="1" hangingPunct="1">
              <a:lnSpc>
                <a:spcPct val="90000"/>
              </a:lnSpc>
              <a:spcBef>
                <a:spcPct val="25000"/>
              </a:spcBef>
              <a:buFontTx/>
              <a:buChar char="•"/>
            </a:pPr>
            <a:r>
              <a:rPr lang="en-US" sz="2000" dirty="0">
                <a:solidFill>
                  <a:schemeClr val="bg1"/>
                </a:solidFill>
                <a:latin typeface="+mn-lt"/>
              </a:rPr>
              <a:t>Dual APD </a:t>
            </a:r>
            <a:r>
              <a:rPr lang="en-US" sz="2000" dirty="0" smtClean="0">
                <a:solidFill>
                  <a:schemeClr val="bg1"/>
                </a:solidFill>
                <a:latin typeface="+mn-lt"/>
              </a:rPr>
              <a:t>readout</a:t>
            </a:r>
          </a:p>
          <a:p>
            <a:pPr marL="223838" indent="-223838" eaLnBrk="1" hangingPunct="1">
              <a:lnSpc>
                <a:spcPct val="90000"/>
              </a:lnSpc>
              <a:spcBef>
                <a:spcPct val="25000"/>
              </a:spcBef>
              <a:buFontTx/>
              <a:buChar char="•"/>
            </a:pPr>
            <a:r>
              <a:rPr lang="en-US" sz="2000" dirty="0" smtClean="0">
                <a:solidFill>
                  <a:srgbClr val="FFFF00"/>
                </a:solidFill>
                <a:latin typeface="+mn-lt"/>
              </a:rPr>
              <a:t> </a:t>
            </a:r>
            <a:r>
              <a:rPr lang="en-US" sz="2000" dirty="0" smtClean="0">
                <a:solidFill>
                  <a:srgbClr val="FFFF00"/>
                </a:solidFill>
                <a:latin typeface="Symbol" pitchFamily="18" charset="2"/>
              </a:rPr>
              <a:t>s</a:t>
            </a:r>
            <a:r>
              <a:rPr lang="en-US" sz="2000" dirty="0" smtClean="0">
                <a:solidFill>
                  <a:srgbClr val="FFFF00"/>
                </a:solidFill>
                <a:latin typeface="+mn-lt"/>
              </a:rPr>
              <a:t>/E ~ 2-3%</a:t>
            </a:r>
          </a:p>
          <a:p>
            <a:pPr marL="223838" indent="-223838" eaLnBrk="1" hangingPunct="1">
              <a:lnSpc>
                <a:spcPct val="90000"/>
              </a:lnSpc>
              <a:spcBef>
                <a:spcPct val="25000"/>
              </a:spcBef>
              <a:buFontTx/>
              <a:buChar char="•"/>
            </a:pPr>
            <a:r>
              <a:rPr lang="en-US" sz="2000" dirty="0" smtClean="0">
                <a:solidFill>
                  <a:srgbClr val="FFFF00"/>
                </a:solidFill>
                <a:latin typeface="+mn-lt"/>
              </a:rPr>
              <a:t> </a:t>
            </a:r>
            <a:r>
              <a:rPr lang="en-US" sz="2000" dirty="0" err="1" smtClean="0">
                <a:solidFill>
                  <a:srgbClr val="FFFF00"/>
                </a:solidFill>
                <a:latin typeface="Symbol" pitchFamily="18" charset="2"/>
              </a:rPr>
              <a:t>s</a:t>
            </a:r>
            <a:r>
              <a:rPr lang="en-US" sz="2000" baseline="-25000" dirty="0" err="1" smtClean="0">
                <a:solidFill>
                  <a:srgbClr val="FFFF00"/>
                </a:solidFill>
                <a:latin typeface="+mn-lt"/>
              </a:rPr>
              <a:t>t</a:t>
            </a:r>
            <a:r>
              <a:rPr lang="en-US" sz="2000" dirty="0" smtClean="0">
                <a:solidFill>
                  <a:srgbClr val="FFFF00"/>
                </a:solidFill>
                <a:latin typeface="+mn-lt"/>
              </a:rPr>
              <a:t> ~ 0.1 ns</a:t>
            </a:r>
          </a:p>
        </p:txBody>
      </p:sp>
      <p:sp>
        <p:nvSpPr>
          <p:cNvPr id="632839" name="Text Box 7"/>
          <p:cNvSpPr txBox="1">
            <a:spLocks noChangeArrowheads="1"/>
          </p:cNvSpPr>
          <p:nvPr/>
        </p:nvSpPr>
        <p:spPr bwMode="auto">
          <a:xfrm>
            <a:off x="6154738" y="3403600"/>
            <a:ext cx="2349500" cy="336550"/>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38100" algn="ctr">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600" dirty="0"/>
              <a:t>PWO-II (PANDA)</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914400"/>
            <a:ext cx="4114800" cy="3484721"/>
          </a:xfrm>
          <a:prstGeom prst="rect">
            <a:avLst/>
          </a:prstGeom>
        </p:spPr>
      </p:pic>
      <p:sp>
        <p:nvSpPr>
          <p:cNvPr id="8" name="Right Brace 7"/>
          <p:cNvSpPr/>
          <p:nvPr/>
        </p:nvSpPr>
        <p:spPr>
          <a:xfrm>
            <a:off x="1828800" y="4038600"/>
            <a:ext cx="439738" cy="697610"/>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2362200" y="4202810"/>
            <a:ext cx="1389062" cy="369332"/>
          </a:xfrm>
          <a:prstGeom prst="rect">
            <a:avLst/>
          </a:prstGeom>
          <a:noFill/>
        </p:spPr>
        <p:txBody>
          <a:bodyPr wrap="square" rtlCol="0">
            <a:spAutoFit/>
          </a:bodyPr>
          <a:lstStyle/>
          <a:p>
            <a:r>
              <a:rPr lang="en-US" dirty="0" smtClean="0">
                <a:solidFill>
                  <a:srgbClr val="FFFF00"/>
                </a:solidFill>
              </a:rPr>
              <a:t>@ 100 MeV</a:t>
            </a:r>
            <a:endParaRPr lang="en-US"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Cosmic Ray Veto</a:t>
            </a:r>
            <a:endParaRPr lang="en-US" dirty="0"/>
          </a:p>
        </p:txBody>
      </p:sp>
      <p:sp>
        <p:nvSpPr>
          <p:cNvPr id="8" name="Date Placeholder 7"/>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Rare Decays at Fermilab</a:t>
            </a:r>
            <a:endParaRPr lang="en-US" baseline="30000"/>
          </a:p>
        </p:txBody>
      </p:sp>
      <p:sp>
        <p:nvSpPr>
          <p:cNvPr id="11" name="Slide Number Placeholder 10"/>
          <p:cNvSpPr>
            <a:spLocks noGrp="1"/>
          </p:cNvSpPr>
          <p:nvPr>
            <p:ph type="sldNum" sz="quarter" idx="12"/>
          </p:nvPr>
        </p:nvSpPr>
        <p:spPr/>
        <p:txBody>
          <a:bodyPr/>
          <a:lstStyle/>
          <a:p>
            <a:fld id="{7705845C-8431-413C-B8C1-E296749C8453}" type="slidenum">
              <a:rPr lang="en-US" smtClean="0"/>
              <a:pPr/>
              <a:t>55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33" y="832693"/>
            <a:ext cx="5943600" cy="3128554"/>
          </a:xfrm>
          <a:prstGeom prst="rect">
            <a:avLst/>
          </a:prstGeom>
        </p:spPr>
      </p:pic>
      <p:sp>
        <p:nvSpPr>
          <p:cNvPr id="9" name="TextBox 8"/>
          <p:cNvSpPr txBox="1"/>
          <p:nvPr/>
        </p:nvSpPr>
        <p:spPr>
          <a:xfrm>
            <a:off x="6036733" y="1152931"/>
            <a:ext cx="2953783" cy="2585323"/>
          </a:xfrm>
          <a:prstGeom prst="rect">
            <a:avLst/>
          </a:prstGeom>
          <a:noFill/>
        </p:spPr>
        <p:txBody>
          <a:bodyPr wrap="square" rtlCol="0">
            <a:spAutoFit/>
          </a:bodyPr>
          <a:lstStyle/>
          <a:p>
            <a:pPr marL="122238" indent="-114300" algn="l">
              <a:buFont typeface="Arial" pitchFamily="34" charset="0"/>
              <a:buChar char="•"/>
            </a:pPr>
            <a:r>
              <a:rPr lang="en-US" sz="1800" dirty="0" smtClean="0">
                <a:solidFill>
                  <a:schemeClr val="bg1"/>
                </a:solidFill>
              </a:rPr>
              <a:t>MC studies show 416 fake 105 MeV conversion electrons from cosmic-ray </a:t>
            </a:r>
            <a:r>
              <a:rPr lang="en-US" sz="1800" dirty="0" err="1" smtClean="0">
                <a:solidFill>
                  <a:schemeClr val="bg1"/>
                </a:solidFill>
              </a:rPr>
              <a:t>muons</a:t>
            </a:r>
            <a:endParaRPr lang="en-US" sz="1800" dirty="0" smtClean="0">
              <a:solidFill>
                <a:schemeClr val="bg1"/>
              </a:solidFill>
            </a:endParaRPr>
          </a:p>
          <a:p>
            <a:pPr marL="122238" indent="-114300" algn="l">
              <a:buFont typeface="Arial" pitchFamily="34" charset="0"/>
              <a:buChar char="•"/>
            </a:pPr>
            <a:r>
              <a:rPr lang="en-US" dirty="0" smtClean="0">
                <a:solidFill>
                  <a:schemeClr val="bg1"/>
                </a:solidFill>
              </a:rPr>
              <a:t>Hence need </a:t>
            </a:r>
            <a:r>
              <a:rPr lang="en-US" sz="1800" dirty="0" smtClean="0">
                <a:solidFill>
                  <a:schemeClr val="bg1"/>
                </a:solidFill>
              </a:rPr>
              <a:t>10</a:t>
            </a:r>
            <a:r>
              <a:rPr lang="en-US" sz="1800" baseline="30000" dirty="0" smtClean="0">
                <a:solidFill>
                  <a:schemeClr val="bg1"/>
                </a:solidFill>
              </a:rPr>
              <a:t>-4</a:t>
            </a:r>
            <a:r>
              <a:rPr lang="en-US" sz="1800" dirty="0" smtClean="0">
                <a:solidFill>
                  <a:schemeClr val="bg1"/>
                </a:solidFill>
              </a:rPr>
              <a:t> Inefficiency</a:t>
            </a:r>
          </a:p>
          <a:p>
            <a:pPr marL="122238" indent="-114300" algn="l">
              <a:buFont typeface="Arial" pitchFamily="34" charset="0"/>
              <a:buChar char="•"/>
            </a:pPr>
            <a:r>
              <a:rPr lang="en-US" sz="1800" dirty="0" smtClean="0">
                <a:solidFill>
                  <a:schemeClr val="bg1"/>
                </a:solidFill>
              </a:rPr>
              <a:t>Surround Detector Solenoid by 3 layers of scintillator read out by </a:t>
            </a:r>
            <a:r>
              <a:rPr lang="en-US" sz="1800" dirty="0" err="1" smtClean="0">
                <a:solidFill>
                  <a:schemeClr val="bg1"/>
                </a:solidFill>
              </a:rPr>
              <a:t>waveshifting</a:t>
            </a:r>
            <a:r>
              <a:rPr lang="en-US" sz="1800" dirty="0" smtClean="0">
                <a:solidFill>
                  <a:schemeClr val="bg1"/>
                </a:solidFill>
              </a:rPr>
              <a:t> fibers</a:t>
            </a:r>
            <a:endParaRPr lang="en-US" sz="1800" dirty="0">
              <a:solidFill>
                <a:schemeClr val="bg1"/>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591" y="4453628"/>
            <a:ext cx="4114800" cy="187589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9925" y="3720589"/>
            <a:ext cx="4572000" cy="2818323"/>
          </a:xfrm>
          <a:prstGeom prst="rect">
            <a:avLst/>
          </a:prstGeom>
        </p:spPr>
      </p:pic>
      <p:pic>
        <p:nvPicPr>
          <p:cNvPr id="12" name="Picture 4" descr="sndr06"/>
          <p:cNvPicPr>
            <a:picLocks noChangeAspect="1" noChangeArrowheads="1"/>
          </p:cNvPicPr>
          <p:nvPr/>
        </p:nvPicPr>
        <p:blipFill>
          <a:blip r:embed="rId5">
            <a:extLst>
              <a:ext uri="{28A0092B-C50C-407E-A947-70E740481C1C}">
                <a14:useLocalDpi xmlns:a14="http://schemas.microsoft.com/office/drawing/2010/main" val="0"/>
              </a:ext>
            </a:extLst>
          </a:blip>
          <a:srcRect l="3563" t="17314" r="47311" b="18120"/>
          <a:stretch>
            <a:fillRect/>
          </a:stretch>
        </p:blipFill>
        <p:spPr bwMode="auto">
          <a:xfrm>
            <a:off x="2735263" y="1164132"/>
            <a:ext cx="3436937"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743200" y="4343400"/>
            <a:ext cx="3436937" cy="369332"/>
          </a:xfrm>
          <a:prstGeom prst="rect">
            <a:avLst/>
          </a:prstGeom>
          <a:solidFill>
            <a:srgbClr val="C00000"/>
          </a:solidFill>
        </p:spPr>
        <p:txBody>
          <a:bodyPr wrap="square" rtlCol="0">
            <a:spAutoFit/>
          </a:bodyPr>
          <a:lstStyle/>
          <a:p>
            <a:pPr algn="ctr"/>
            <a:r>
              <a:rPr lang="en-US" dirty="0" smtClean="0">
                <a:solidFill>
                  <a:srgbClr val="FFFF00"/>
                </a:solidFill>
              </a:rPr>
              <a:t>SINDUMII</a:t>
            </a:r>
            <a:endParaRPr lang="en-US" dirty="0">
              <a:solidFill>
                <a:srgbClr val="FFFF00"/>
              </a:solidFill>
            </a:endParaRPr>
          </a:p>
        </p:txBody>
      </p:sp>
    </p:spTree>
    <p:extLst>
      <p:ext uri="{BB962C8B-B14F-4D97-AF65-F5344CB8AC3E}">
        <p14:creationId xmlns:p14="http://schemas.microsoft.com/office/powerpoint/2010/main" val="341401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xit" presetSubtype="0" fill="hold" grpId="0" nodeType="withEffect">
                                  <p:stCondLst>
                                    <p:cond delay="0"/>
                                  </p:stCondLst>
                                  <p:childTnLst>
                                    <p:animEffect transition="out" filter="fade">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Rot="1" noChangeArrowheads="1"/>
          </p:cNvSpPr>
          <p:nvPr>
            <p:ph type="title"/>
          </p:nvPr>
        </p:nvSpPr>
        <p:spPr/>
        <p:txBody>
          <a:bodyPr/>
          <a:lstStyle/>
          <a:p>
            <a:r>
              <a:rPr lang="en-US"/>
              <a:t>What we Get</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15" name="Footer Placeholder 3"/>
          <p:cNvSpPr>
            <a:spLocks noGrp="1"/>
          </p:cNvSpPr>
          <p:nvPr>
            <p:ph type="ftr" sz="quarter" idx="11"/>
          </p:nvPr>
        </p:nvSpPr>
        <p:spPr/>
        <p:txBody>
          <a:bodyPr/>
          <a:lstStyle/>
          <a:p>
            <a:r>
              <a:rPr lang="en-US" smtClean="0"/>
              <a:t>BCVSPIN:  Rare Decays at Fermilab</a:t>
            </a:r>
            <a:endParaRPr lang="en-US" baseline="30000"/>
          </a:p>
        </p:txBody>
      </p:sp>
      <p:sp>
        <p:nvSpPr>
          <p:cNvPr id="3" name="Slide Number Placeholder 2"/>
          <p:cNvSpPr>
            <a:spLocks noGrp="1"/>
          </p:cNvSpPr>
          <p:nvPr>
            <p:ph type="sldNum" sz="quarter" idx="12"/>
          </p:nvPr>
        </p:nvSpPr>
        <p:spPr/>
        <p:txBody>
          <a:bodyPr/>
          <a:lstStyle/>
          <a:p>
            <a:fld id="{7705845C-8431-413C-B8C1-E296749C8453}" type="slidenum">
              <a:rPr lang="en-US" smtClean="0"/>
              <a:pPr/>
              <a:t>56</a:t>
            </a:fld>
            <a:endParaRPr lang="en-US"/>
          </a:p>
        </p:txBody>
      </p:sp>
      <p:pic>
        <p:nvPicPr>
          <p:cNvPr id="609283" name="Picture 3" descr="e_spectrum_idea_r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3175" y="1257300"/>
            <a:ext cx="6399213" cy="5029200"/>
          </a:xfrm>
          <a:prstGeom prst="rect">
            <a:avLst/>
          </a:prstGeom>
          <a:noFill/>
          <a:extLst>
            <a:ext uri="{909E8E84-426E-40DD-AFC4-6F175D3DCCD1}">
              <a14:hiddenFill xmlns:a14="http://schemas.microsoft.com/office/drawing/2010/main">
                <a:solidFill>
                  <a:srgbClr val="FFFFFF"/>
                </a:solidFill>
              </a14:hiddenFill>
            </a:ext>
          </a:extLst>
        </p:spPr>
      </p:pic>
      <p:sp>
        <p:nvSpPr>
          <p:cNvPr id="609284" name="Text Box 4"/>
          <p:cNvSpPr txBox="1">
            <a:spLocks noChangeArrowheads="1"/>
          </p:cNvSpPr>
          <p:nvPr/>
        </p:nvSpPr>
        <p:spPr bwMode="auto">
          <a:xfrm>
            <a:off x="5924550" y="1425575"/>
            <a:ext cx="2752725" cy="36933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rgbClr val="663300"/>
                </a:solidFill>
              </a:rPr>
              <a:t>Perfect Detector</a:t>
            </a:r>
          </a:p>
        </p:txBody>
      </p:sp>
      <p:sp>
        <p:nvSpPr>
          <p:cNvPr id="609285" name="Text Box 5"/>
          <p:cNvSpPr txBox="1">
            <a:spLocks noChangeArrowheads="1"/>
          </p:cNvSpPr>
          <p:nvPr/>
        </p:nvSpPr>
        <p:spPr bwMode="auto">
          <a:xfrm>
            <a:off x="5924550" y="3998913"/>
            <a:ext cx="2752725" cy="396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663300"/>
                </a:solidFill>
              </a:rPr>
              <a:t>Real Detector</a:t>
            </a:r>
          </a:p>
        </p:txBody>
      </p:sp>
      <p:sp>
        <p:nvSpPr>
          <p:cNvPr id="609286" name="Text Box 6"/>
          <p:cNvSpPr txBox="1">
            <a:spLocks noChangeArrowheads="1"/>
          </p:cNvSpPr>
          <p:nvPr/>
        </p:nvSpPr>
        <p:spPr bwMode="auto">
          <a:xfrm>
            <a:off x="8183563" y="2093913"/>
            <a:ext cx="503237" cy="396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accent1"/>
                </a:solidFill>
              </a:rPr>
              <a:t>M</a:t>
            </a:r>
            <a:r>
              <a:rPr lang="en-US" baseline="-25000">
                <a:solidFill>
                  <a:schemeClr val="accent1"/>
                </a:solidFill>
                <a:latin typeface="Symbol" pitchFamily="18" charset="2"/>
              </a:rPr>
              <a:t>m</a:t>
            </a:r>
          </a:p>
        </p:txBody>
      </p:sp>
      <p:sp>
        <p:nvSpPr>
          <p:cNvPr id="609287" name="Text Box 7"/>
          <p:cNvSpPr txBox="1">
            <a:spLocks noChangeArrowheads="1"/>
          </p:cNvSpPr>
          <p:nvPr/>
        </p:nvSpPr>
        <p:spPr bwMode="auto">
          <a:xfrm>
            <a:off x="8185150" y="4619625"/>
            <a:ext cx="503238" cy="396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accent1"/>
                </a:solidFill>
              </a:rPr>
              <a:t>M</a:t>
            </a:r>
            <a:r>
              <a:rPr lang="en-US" baseline="-25000">
                <a:solidFill>
                  <a:schemeClr val="accent1"/>
                </a:solidFill>
                <a:latin typeface="Symbol" pitchFamily="18" charset="2"/>
              </a:rPr>
              <a:t>m</a:t>
            </a:r>
          </a:p>
        </p:txBody>
      </p:sp>
      <p:sp>
        <p:nvSpPr>
          <p:cNvPr id="609288" name="Text Box 8"/>
          <p:cNvSpPr txBox="1">
            <a:spLocks noChangeArrowheads="1"/>
          </p:cNvSpPr>
          <p:nvPr/>
        </p:nvSpPr>
        <p:spPr bwMode="auto">
          <a:xfrm>
            <a:off x="4019550" y="2093913"/>
            <a:ext cx="1371600" cy="396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chemeClr val="bg1"/>
                </a:solidFill>
              </a:rPr>
              <a:t>DIO tail</a:t>
            </a:r>
          </a:p>
        </p:txBody>
      </p:sp>
      <p:sp>
        <p:nvSpPr>
          <p:cNvPr id="609289" name="Text Box 9"/>
          <p:cNvSpPr txBox="1">
            <a:spLocks noChangeArrowheads="1"/>
          </p:cNvSpPr>
          <p:nvPr/>
        </p:nvSpPr>
        <p:spPr bwMode="auto">
          <a:xfrm>
            <a:off x="4019550" y="5111750"/>
            <a:ext cx="1371600" cy="396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chemeClr val="bg1"/>
                </a:solidFill>
              </a:rPr>
              <a:t>DIO tail</a:t>
            </a:r>
          </a:p>
        </p:txBody>
      </p:sp>
      <p:sp>
        <p:nvSpPr>
          <p:cNvPr id="609290" name="Text Box 10"/>
          <p:cNvSpPr txBox="1">
            <a:spLocks noChangeArrowheads="1"/>
          </p:cNvSpPr>
          <p:nvPr/>
        </p:nvSpPr>
        <p:spPr bwMode="auto">
          <a:xfrm>
            <a:off x="103188" y="1257300"/>
            <a:ext cx="2259012" cy="106182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Intrinsic tracker energy resolution:</a:t>
            </a:r>
          </a:p>
          <a:p>
            <a:pPr algn="l">
              <a:spcBef>
                <a:spcPct val="50000"/>
              </a:spcBef>
            </a:pPr>
            <a:r>
              <a:rPr lang="en-US">
                <a:solidFill>
                  <a:schemeClr val="bg1"/>
                </a:solidFill>
                <a:latin typeface="Symbol" pitchFamily="18" charset="2"/>
              </a:rPr>
              <a:t>s</a:t>
            </a:r>
            <a:r>
              <a:rPr lang="en-US">
                <a:solidFill>
                  <a:schemeClr val="bg1"/>
                </a:solidFill>
              </a:rPr>
              <a:t>(E) </a:t>
            </a:r>
            <a:r>
              <a:rPr lang="en-US">
                <a:solidFill>
                  <a:schemeClr val="bg1"/>
                </a:solidFill>
                <a:sym typeface="Symbol" pitchFamily="18" charset="2"/>
              </a:rPr>
              <a:t> 150 keV</a:t>
            </a:r>
          </a:p>
        </p:txBody>
      </p:sp>
      <p:sp>
        <p:nvSpPr>
          <p:cNvPr id="609291" name="Text Box 11"/>
          <p:cNvSpPr txBox="1">
            <a:spLocks noChangeArrowheads="1"/>
          </p:cNvSpPr>
          <p:nvPr/>
        </p:nvSpPr>
        <p:spPr bwMode="auto">
          <a:xfrm>
            <a:off x="84138" y="3101975"/>
            <a:ext cx="2306637" cy="1338828"/>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dirty="0">
                <a:solidFill>
                  <a:schemeClr val="bg1"/>
                </a:solidFill>
              </a:rPr>
              <a:t>Average energy loss due to spectrometer material:</a:t>
            </a:r>
          </a:p>
          <a:p>
            <a:pPr algn="l">
              <a:spcBef>
                <a:spcPct val="50000"/>
              </a:spcBef>
            </a:pPr>
            <a:r>
              <a:rPr lang="en-US" dirty="0">
                <a:solidFill>
                  <a:schemeClr val="bg1"/>
                </a:solidFill>
              </a:rPr>
              <a:t>E(shift) </a:t>
            </a:r>
            <a:r>
              <a:rPr lang="en-US" dirty="0">
                <a:solidFill>
                  <a:schemeClr val="bg1"/>
                </a:solidFill>
                <a:sym typeface="Symbol" pitchFamily="18" charset="2"/>
              </a:rPr>
              <a:t> 1 MeV</a:t>
            </a:r>
          </a:p>
        </p:txBody>
      </p:sp>
      <p:sp>
        <p:nvSpPr>
          <p:cNvPr id="609292" name="Line 12"/>
          <p:cNvSpPr>
            <a:spLocks noChangeShapeType="1"/>
          </p:cNvSpPr>
          <p:nvPr/>
        </p:nvSpPr>
        <p:spPr bwMode="auto">
          <a:xfrm>
            <a:off x="7815263" y="2722563"/>
            <a:ext cx="565150" cy="0"/>
          </a:xfrm>
          <a:prstGeom prst="line">
            <a:avLst/>
          </a:prstGeom>
          <a:noFill/>
          <a:ln w="508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9293" name="Text Box 13"/>
          <p:cNvSpPr txBox="1">
            <a:spLocks noChangeArrowheads="1"/>
          </p:cNvSpPr>
          <p:nvPr/>
        </p:nvSpPr>
        <p:spPr bwMode="auto">
          <a:xfrm>
            <a:off x="6275388" y="1822450"/>
            <a:ext cx="2413000" cy="336550"/>
          </a:xfrm>
          <a:prstGeom prst="rect">
            <a:avLst/>
          </a:prstGeom>
          <a:solidFill>
            <a:srgbClr val="339966"/>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a:solidFill>
                  <a:schemeClr val="bg2"/>
                </a:solidFill>
              </a:rPr>
              <a:t>Binding + recoil energy</a:t>
            </a:r>
          </a:p>
        </p:txBody>
      </p:sp>
      <p:sp>
        <p:nvSpPr>
          <p:cNvPr id="4" name="TextBox 3"/>
          <p:cNvSpPr txBox="1"/>
          <p:nvPr/>
        </p:nvSpPr>
        <p:spPr>
          <a:xfrm>
            <a:off x="3081337" y="1788214"/>
            <a:ext cx="1876425" cy="369332"/>
          </a:xfrm>
          <a:prstGeom prst="rect">
            <a:avLst/>
          </a:prstGeom>
          <a:noFill/>
        </p:spPr>
        <p:txBody>
          <a:bodyPr wrap="square" rtlCol="0" anchor="ctr">
            <a:spAutoFit/>
          </a:bodyPr>
          <a:lstStyle/>
          <a:p>
            <a:pPr algn="ctr"/>
            <a:r>
              <a:rPr lang="en-US" dirty="0" smtClean="0">
                <a:solidFill>
                  <a:srgbClr val="002060"/>
                </a:solidFill>
              </a:rPr>
              <a:t>Decay in Orbit Tail</a:t>
            </a:r>
            <a:endParaRPr lang="en-US" dirty="0">
              <a:solidFill>
                <a:srgbClr val="002060"/>
              </a:solidFill>
            </a:endParaRPr>
          </a:p>
        </p:txBody>
      </p:sp>
      <p:sp>
        <p:nvSpPr>
          <p:cNvPr id="18" name="TextBox 17"/>
          <p:cNvSpPr txBox="1"/>
          <p:nvPr/>
        </p:nvSpPr>
        <p:spPr>
          <a:xfrm>
            <a:off x="3076575" y="4659868"/>
            <a:ext cx="1876425" cy="369332"/>
          </a:xfrm>
          <a:prstGeom prst="rect">
            <a:avLst/>
          </a:prstGeom>
          <a:noFill/>
        </p:spPr>
        <p:txBody>
          <a:bodyPr wrap="square" rtlCol="0" anchor="ctr">
            <a:spAutoFit/>
          </a:bodyPr>
          <a:lstStyle/>
          <a:p>
            <a:pPr algn="ctr"/>
            <a:r>
              <a:rPr lang="en-US" dirty="0" smtClean="0">
                <a:solidFill>
                  <a:srgbClr val="002060"/>
                </a:solidFill>
              </a:rPr>
              <a:t>Decay in Orbit Tail</a:t>
            </a:r>
            <a:endParaRPr lang="en-US"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9293"/>
                                        </p:tgtEl>
                                        <p:attrNameLst>
                                          <p:attrName>style.visibility</p:attrName>
                                        </p:attrNameLst>
                                      </p:cBhvr>
                                      <p:to>
                                        <p:strVal val="visible"/>
                                      </p:to>
                                    </p:set>
                                    <p:animEffect transition="in" filter="fade">
                                      <p:cBhvr>
                                        <p:cTn id="7" dur="2000"/>
                                        <p:tgtEl>
                                          <p:spTgt spid="60929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9292"/>
                                        </p:tgtEl>
                                        <p:attrNameLst>
                                          <p:attrName>style.visibility</p:attrName>
                                        </p:attrNameLst>
                                      </p:cBhvr>
                                      <p:to>
                                        <p:strVal val="visible"/>
                                      </p:to>
                                    </p:set>
                                    <p:animEffect transition="in" filter="fade">
                                      <p:cBhvr>
                                        <p:cTn id="10" dur="2000"/>
                                        <p:tgtEl>
                                          <p:spTgt spid="609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292" grpId="0" animBg="1"/>
      <p:bldP spid="60929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Rot="1" noChangeArrowheads="1"/>
          </p:cNvSpPr>
          <p:nvPr>
            <p:ph type="title"/>
          </p:nvPr>
        </p:nvSpPr>
        <p:spPr/>
        <p:txBody>
          <a:bodyPr/>
          <a:lstStyle/>
          <a:p>
            <a:r>
              <a:rPr lang="en-US"/>
              <a:t>Mu2e Sensitivity</a:t>
            </a:r>
          </a:p>
        </p:txBody>
      </p:sp>
      <p:sp>
        <p:nvSpPr>
          <p:cNvPr id="2" name="Date Placeholder 1"/>
          <p:cNvSpPr>
            <a:spLocks noGrp="1"/>
          </p:cNvSpPr>
          <p:nvPr>
            <p:ph type="dt" sz="half" idx="10"/>
          </p:nvPr>
        </p:nvSpPr>
        <p:spPr/>
        <p:txBody>
          <a:bodyPr/>
          <a:lstStyle/>
          <a:p>
            <a:r>
              <a:rPr lang="en-US" smtClean="0"/>
              <a:t>Craig Dukes / Virginia</a:t>
            </a:r>
            <a:endParaRPr lang="en-US"/>
          </a:p>
        </p:txBody>
      </p:sp>
      <p:sp>
        <p:nvSpPr>
          <p:cNvPr id="47" name="Footer Placeholder 5"/>
          <p:cNvSpPr>
            <a:spLocks noGrp="1"/>
          </p:cNvSpPr>
          <p:nvPr>
            <p:ph type="ftr" sz="quarter" idx="11"/>
          </p:nvPr>
        </p:nvSpPr>
        <p:spPr/>
        <p:txBody>
          <a:bodyPr/>
          <a:lstStyle/>
          <a:p>
            <a:r>
              <a:rPr lang="en-US" smtClean="0"/>
              <a:t>BCVSPIN:  Rare Decays at Fermilab</a:t>
            </a:r>
            <a:endParaRPr lang="en-US" baseline="30000"/>
          </a:p>
        </p:txBody>
      </p:sp>
      <p:sp>
        <p:nvSpPr>
          <p:cNvPr id="3" name="Slide Number Placeholder 2"/>
          <p:cNvSpPr>
            <a:spLocks noGrp="1"/>
          </p:cNvSpPr>
          <p:nvPr>
            <p:ph type="sldNum" sz="quarter" idx="12"/>
          </p:nvPr>
        </p:nvSpPr>
        <p:spPr/>
        <p:txBody>
          <a:bodyPr/>
          <a:lstStyle/>
          <a:p>
            <a:fld id="{53824759-6E56-4D9B-992B-388AC8E7F6AA}" type="slidenum">
              <a:rPr lang="en-US" smtClean="0"/>
              <a:pPr/>
              <a:t>57</a:t>
            </a:fld>
            <a:endParaRPr lang="en-US"/>
          </a:p>
        </p:txBody>
      </p:sp>
      <p:graphicFrame>
        <p:nvGraphicFramePr>
          <p:cNvPr id="598019" name="Group 3"/>
          <p:cNvGraphicFramePr>
            <a:graphicFrameLocks noGrp="1"/>
          </p:cNvGraphicFramePr>
          <p:nvPr>
            <p:ph sz="half" idx="4294967295"/>
            <p:extLst>
              <p:ext uri="{D42A27DB-BD31-4B8C-83A1-F6EECF244321}">
                <p14:modId xmlns:p14="http://schemas.microsoft.com/office/powerpoint/2010/main" val="1877307859"/>
              </p:ext>
            </p:extLst>
          </p:nvPr>
        </p:nvGraphicFramePr>
        <p:xfrm>
          <a:off x="4398963" y="763588"/>
          <a:ext cx="4745037" cy="3017520"/>
        </p:xfrm>
        <a:graphic>
          <a:graphicData uri="http://schemas.openxmlformats.org/drawingml/2006/table">
            <a:tbl>
              <a:tblPr/>
              <a:tblGrid>
                <a:gridCol w="3419475"/>
                <a:gridCol w="1325562"/>
              </a:tblGrid>
              <a:tr h="265113">
                <a:tc>
                  <a:txBody>
                    <a:bodyPr/>
                    <a:lstStyle/>
                    <a:p>
                      <a:pPr marL="0" marR="0" lvl="0" indent="0" algn="l"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dirty="0" smtClean="0">
                          <a:ln>
                            <a:noFill/>
                          </a:ln>
                          <a:solidFill>
                            <a:schemeClr val="tx1"/>
                          </a:solidFill>
                          <a:effectLst/>
                          <a:latin typeface="+mn-lt"/>
                        </a:rPr>
                        <a:t>Proton flux</a:t>
                      </a:r>
                    </a:p>
                  </a:txBody>
                  <a:tcPr anchor="ctr" horzOverflow="overflow">
                    <a:lnL w="28575" cap="flat" cmpd="sng" algn="ctr">
                      <a:solidFill>
                        <a:srgbClr val="FF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tx1"/>
                          </a:solidFill>
                          <a:effectLst/>
                          <a:latin typeface="+mn-lt"/>
                        </a:rPr>
                        <a:t>1.8x10</a:t>
                      </a:r>
                      <a:r>
                        <a:rPr kumimoji="0" lang="en-US" sz="1600" b="0" i="0" u="none" strike="noStrike" cap="none" normalizeH="0" baseline="30000" smtClean="0">
                          <a:ln>
                            <a:noFill/>
                          </a:ln>
                          <a:solidFill>
                            <a:schemeClr val="tx1"/>
                          </a:solidFill>
                          <a:effectLst/>
                          <a:latin typeface="+mn-lt"/>
                        </a:rPr>
                        <a:t>13</a:t>
                      </a:r>
                      <a:r>
                        <a:rPr kumimoji="0" lang="en-US" sz="1600" b="0" i="0" u="none" strike="noStrike" cap="none" normalizeH="0" baseline="0" smtClean="0">
                          <a:ln>
                            <a:noFill/>
                          </a:ln>
                          <a:solidFill>
                            <a:schemeClr val="tx1"/>
                          </a:solidFill>
                          <a:effectLst/>
                          <a:latin typeface="+mn-lt"/>
                        </a:rPr>
                        <a:t> p/s</a:t>
                      </a:r>
                      <a:endParaRPr kumimoji="0" lang="en-US" sz="1600" b="0" i="0" u="none" strike="noStrike" cap="none" normalizeH="0" baseline="30000" smtClean="0">
                        <a:ln>
                          <a:noFill/>
                        </a:ln>
                        <a:solidFill>
                          <a:schemeClr val="tx1"/>
                        </a:solidFill>
                        <a:effectLst/>
                        <a:latin typeface="+mn-lt"/>
                      </a:endParaRPr>
                    </a:p>
                  </a:txBody>
                  <a:tcPr anchor="ctr"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tr>
              <a:tr h="266700">
                <a:tc>
                  <a:txBody>
                    <a:bodyPr/>
                    <a:lstStyle/>
                    <a:p>
                      <a:pPr marL="0" marR="0" lvl="0" indent="0" algn="l"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tx1"/>
                          </a:solidFill>
                          <a:effectLst/>
                          <a:latin typeface="+mn-lt"/>
                        </a:rPr>
                        <a:t>Running time</a:t>
                      </a:r>
                    </a:p>
                  </a:txBody>
                  <a:tcPr anchor="ctr" horzOverflow="overflow">
                    <a:lnL w="28575" cap="flat" cmpd="sng" algn="ctr">
                      <a:solidFill>
                        <a:srgbClr val="FF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tx1"/>
                          </a:solidFill>
                          <a:effectLst/>
                          <a:latin typeface="+mn-lt"/>
                        </a:rPr>
                        <a:t>2x10</a:t>
                      </a:r>
                      <a:r>
                        <a:rPr kumimoji="0" lang="en-US" sz="1600" b="0" i="0" u="none" strike="noStrike" cap="none" normalizeH="0" baseline="30000" smtClean="0">
                          <a:ln>
                            <a:noFill/>
                          </a:ln>
                          <a:solidFill>
                            <a:schemeClr val="tx1"/>
                          </a:solidFill>
                          <a:effectLst/>
                          <a:latin typeface="+mn-lt"/>
                        </a:rPr>
                        <a:t>7</a:t>
                      </a:r>
                      <a:r>
                        <a:rPr kumimoji="0" lang="en-US" sz="1600" b="0" i="0" u="none" strike="noStrike" cap="none" normalizeH="0" baseline="0" smtClean="0">
                          <a:ln>
                            <a:noFill/>
                          </a:ln>
                          <a:solidFill>
                            <a:schemeClr val="tx1"/>
                          </a:solidFill>
                          <a:effectLst/>
                          <a:latin typeface="+mn-lt"/>
                        </a:rPr>
                        <a:t> s</a:t>
                      </a:r>
                    </a:p>
                  </a:txBody>
                  <a:tcPr anchor="ctr"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tr>
              <a:tr h="265113">
                <a:tc>
                  <a:txBody>
                    <a:bodyPr/>
                    <a:lstStyle/>
                    <a:p>
                      <a:pPr marL="0" marR="0" lvl="0" indent="0" algn="l"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dirty="0" smtClean="0">
                          <a:ln>
                            <a:noFill/>
                          </a:ln>
                          <a:solidFill>
                            <a:schemeClr val="tx1"/>
                          </a:solidFill>
                          <a:effectLst/>
                          <a:latin typeface="+mn-lt"/>
                        </a:rPr>
                        <a:t>Total protons</a:t>
                      </a:r>
                    </a:p>
                  </a:txBody>
                  <a:tcPr anchor="ctr" horzOverflow="overflow">
                    <a:lnL w="28575" cap="flat" cmpd="sng" algn="ctr">
                      <a:solidFill>
                        <a:srgbClr val="FF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tx1"/>
                          </a:solidFill>
                          <a:effectLst/>
                          <a:latin typeface="+mn-lt"/>
                        </a:rPr>
                        <a:t>3.6x10</a:t>
                      </a:r>
                      <a:r>
                        <a:rPr kumimoji="0" lang="en-US" sz="1600" b="0" i="0" u="none" strike="noStrike" cap="none" normalizeH="0" baseline="30000" smtClean="0">
                          <a:ln>
                            <a:noFill/>
                          </a:ln>
                          <a:solidFill>
                            <a:schemeClr val="tx1"/>
                          </a:solidFill>
                          <a:effectLst/>
                          <a:latin typeface="+mn-lt"/>
                        </a:rPr>
                        <a:t>20</a:t>
                      </a:r>
                      <a:r>
                        <a:rPr kumimoji="0" lang="en-US" sz="1600" b="0" i="0" u="none" strike="noStrike" cap="none" normalizeH="0" baseline="0" smtClean="0">
                          <a:ln>
                            <a:noFill/>
                          </a:ln>
                          <a:solidFill>
                            <a:schemeClr val="tx1"/>
                          </a:solidFill>
                          <a:effectLst/>
                          <a:latin typeface="+mn-lt"/>
                        </a:rPr>
                        <a:t> p</a:t>
                      </a:r>
                    </a:p>
                  </a:txBody>
                  <a:tcPr anchor="ctr"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tr>
              <a:tr h="265113">
                <a:tc>
                  <a:txBody>
                    <a:bodyPr/>
                    <a:lstStyle/>
                    <a:p>
                      <a:pPr marL="0" marR="0" lvl="0" indent="0" algn="l"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dirty="0" smtClean="0">
                          <a:ln>
                            <a:noFill/>
                          </a:ln>
                          <a:solidFill>
                            <a:schemeClr val="tx1"/>
                          </a:solidFill>
                          <a:effectLst/>
                          <a:latin typeface="Symbol" pitchFamily="18" charset="2"/>
                        </a:rPr>
                        <a:t>m</a:t>
                      </a:r>
                      <a:r>
                        <a:rPr kumimoji="0" lang="en-US" sz="1600" b="0" i="0" u="none" strike="noStrike" cap="none" normalizeH="0" baseline="30000" dirty="0" smtClean="0">
                          <a:ln>
                            <a:noFill/>
                          </a:ln>
                          <a:solidFill>
                            <a:schemeClr val="tx1"/>
                          </a:solidFill>
                          <a:effectLst/>
                          <a:latin typeface="+mn-lt"/>
                        </a:rPr>
                        <a:t>-</a:t>
                      </a:r>
                      <a:r>
                        <a:rPr kumimoji="0" lang="en-US" sz="1600" b="0" i="0" u="none" strike="noStrike" cap="none" normalizeH="0" baseline="0" dirty="0" smtClean="0">
                          <a:ln>
                            <a:noFill/>
                          </a:ln>
                          <a:solidFill>
                            <a:schemeClr val="tx1"/>
                          </a:solidFill>
                          <a:effectLst/>
                          <a:latin typeface="+mn-lt"/>
                        </a:rPr>
                        <a:t> stops/incident proton</a:t>
                      </a:r>
                    </a:p>
                  </a:txBody>
                  <a:tcPr anchor="ctr" horzOverflow="overflow">
                    <a:lnL w="28575" cap="flat" cmpd="sng" algn="ctr">
                      <a:solidFill>
                        <a:srgbClr val="FF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tx1"/>
                          </a:solidFill>
                          <a:effectLst/>
                          <a:latin typeface="+mn-lt"/>
                        </a:rPr>
                        <a:t>0.0025</a:t>
                      </a:r>
                    </a:p>
                  </a:txBody>
                  <a:tcPr anchor="ctr"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tr>
              <a:tr h="265113">
                <a:tc>
                  <a:txBody>
                    <a:bodyPr/>
                    <a:lstStyle/>
                    <a:p>
                      <a:pPr marL="0" marR="0" lvl="0" indent="0" algn="l"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dirty="0" smtClean="0">
                          <a:ln>
                            <a:noFill/>
                          </a:ln>
                          <a:solidFill>
                            <a:schemeClr val="tx1"/>
                          </a:solidFill>
                          <a:effectLst/>
                          <a:latin typeface="Symbol" pitchFamily="18" charset="2"/>
                        </a:rPr>
                        <a:t>m</a:t>
                      </a:r>
                      <a:r>
                        <a:rPr kumimoji="0" lang="en-US" sz="1600" b="0" i="0" u="none" strike="noStrike" cap="none" normalizeH="0" baseline="30000" dirty="0" smtClean="0">
                          <a:ln>
                            <a:noFill/>
                          </a:ln>
                          <a:solidFill>
                            <a:schemeClr val="tx1"/>
                          </a:solidFill>
                          <a:effectLst/>
                          <a:latin typeface="+mn-lt"/>
                        </a:rPr>
                        <a:t>-</a:t>
                      </a:r>
                      <a:r>
                        <a:rPr kumimoji="0" lang="en-US" sz="1600" b="0" i="0" u="none" strike="noStrike" cap="none" normalizeH="0" baseline="0" dirty="0" smtClean="0">
                          <a:ln>
                            <a:noFill/>
                          </a:ln>
                          <a:solidFill>
                            <a:schemeClr val="tx1"/>
                          </a:solidFill>
                          <a:effectLst/>
                          <a:latin typeface="+mn-lt"/>
                        </a:rPr>
                        <a:t> capture probability</a:t>
                      </a:r>
                    </a:p>
                  </a:txBody>
                  <a:tcPr anchor="ctr" horzOverflow="overflow">
                    <a:lnL w="28575" cap="flat" cmpd="sng" algn="ctr">
                      <a:solidFill>
                        <a:srgbClr val="FF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tx1"/>
                          </a:solidFill>
                          <a:effectLst/>
                          <a:latin typeface="+mn-lt"/>
                        </a:rPr>
                        <a:t>0.61</a:t>
                      </a:r>
                    </a:p>
                  </a:txBody>
                  <a:tcPr anchor="ctr"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tr>
              <a:tr h="266700">
                <a:tc>
                  <a:txBody>
                    <a:bodyPr/>
                    <a:lstStyle/>
                    <a:p>
                      <a:pPr marL="0" marR="0" lvl="0" indent="0" algn="l"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tx1"/>
                          </a:solidFill>
                          <a:effectLst/>
                          <a:latin typeface="+mn-lt"/>
                        </a:rPr>
                        <a:t>Time window fraction</a:t>
                      </a:r>
                    </a:p>
                  </a:txBody>
                  <a:tcPr anchor="ctr" horzOverflow="overflow">
                    <a:lnL w="28575" cap="flat" cmpd="sng" algn="ctr">
                      <a:solidFill>
                        <a:srgbClr val="FF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tx1"/>
                          </a:solidFill>
                          <a:effectLst/>
                          <a:latin typeface="+mn-lt"/>
                        </a:rPr>
                        <a:t>0.49</a:t>
                      </a:r>
                    </a:p>
                  </a:txBody>
                  <a:tcPr anchor="ctr"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tr>
              <a:tr h="265113">
                <a:tc>
                  <a:txBody>
                    <a:bodyPr/>
                    <a:lstStyle/>
                    <a:p>
                      <a:pPr marL="0" marR="0" lvl="0" indent="0" algn="l"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tx1"/>
                          </a:solidFill>
                          <a:effectLst/>
                          <a:latin typeface="+mn-lt"/>
                        </a:rPr>
                        <a:t>Electron trigger eff.</a:t>
                      </a:r>
                    </a:p>
                  </a:txBody>
                  <a:tcPr anchor="ctr" horzOverflow="overflow">
                    <a:lnL w="28575" cap="flat" cmpd="sng" algn="ctr">
                      <a:solidFill>
                        <a:srgbClr val="FF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tx1"/>
                          </a:solidFill>
                          <a:effectLst/>
                          <a:latin typeface="+mn-lt"/>
                        </a:rPr>
                        <a:t>0.80</a:t>
                      </a:r>
                    </a:p>
                  </a:txBody>
                  <a:tcPr anchor="ctr"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tr>
              <a:tr h="265113">
                <a:tc>
                  <a:txBody>
                    <a:bodyPr/>
                    <a:lstStyle/>
                    <a:p>
                      <a:pPr marL="0" marR="0" lvl="0" indent="0" algn="l"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dirty="0" smtClean="0">
                          <a:ln>
                            <a:noFill/>
                          </a:ln>
                          <a:solidFill>
                            <a:schemeClr val="tx1"/>
                          </a:solidFill>
                          <a:effectLst/>
                          <a:latin typeface="+mn-lt"/>
                        </a:rPr>
                        <a:t>Reconstruction and selection eff.</a:t>
                      </a:r>
                    </a:p>
                  </a:txBody>
                  <a:tcPr anchor="ctr" horzOverflow="overflow">
                    <a:lnL w="28575" cap="flat" cmpd="sng" algn="ctr">
                      <a:solidFill>
                        <a:srgbClr val="FF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tx1"/>
                          </a:solidFill>
                          <a:effectLst/>
                          <a:latin typeface="+mn-lt"/>
                        </a:rPr>
                        <a:t>0.19</a:t>
                      </a:r>
                    </a:p>
                  </a:txBody>
                  <a:tcPr anchor="ctr"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tr>
              <a:tr h="265113">
                <a:tc>
                  <a:txBody>
                    <a:bodyPr/>
                    <a:lstStyle/>
                    <a:p>
                      <a:pPr marL="0" marR="0" lvl="0" indent="0" algn="l"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tx1"/>
                          </a:solidFill>
                          <a:effectLst/>
                          <a:latin typeface="+mn-lt"/>
                        </a:rPr>
                        <a:t>Sensitivity (90% CL)</a:t>
                      </a:r>
                    </a:p>
                  </a:txBody>
                  <a:tcPr anchor="ctr" horzOverflow="overflow">
                    <a:lnL w="28575" cap="flat" cmpd="sng" algn="ctr">
                      <a:solidFill>
                        <a:srgbClr val="FF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tx1"/>
                          </a:solidFill>
                          <a:effectLst/>
                          <a:latin typeface="+mn-lt"/>
                        </a:rPr>
                        <a:t>6x10</a:t>
                      </a:r>
                      <a:r>
                        <a:rPr kumimoji="0" lang="en-US" sz="1600" b="0" i="0" u="none" strike="noStrike" cap="none" normalizeH="0" baseline="30000" smtClean="0">
                          <a:ln>
                            <a:noFill/>
                          </a:ln>
                          <a:solidFill>
                            <a:schemeClr val="tx1"/>
                          </a:solidFill>
                          <a:effectLst/>
                          <a:latin typeface="+mn-lt"/>
                        </a:rPr>
                        <a:t>-17</a:t>
                      </a:r>
                    </a:p>
                  </a:txBody>
                  <a:tcPr anchor="ctr"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00"/>
                    </a:solidFill>
                  </a:tcPr>
                </a:tc>
              </a:tr>
              <a:tr h="266700">
                <a:tc>
                  <a:txBody>
                    <a:bodyPr/>
                    <a:lstStyle/>
                    <a:p>
                      <a:pPr marL="0" marR="0" lvl="0" indent="0" algn="l"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dirty="0" smtClean="0">
                          <a:ln>
                            <a:noFill/>
                          </a:ln>
                          <a:solidFill>
                            <a:schemeClr val="tx1"/>
                          </a:solidFill>
                          <a:effectLst/>
                          <a:latin typeface="+mn-lt"/>
                        </a:rPr>
                        <a:t>Detected events for </a:t>
                      </a:r>
                      <a:r>
                        <a:rPr kumimoji="0" lang="en-US" sz="1600" b="0" i="0" u="none" strike="noStrike" cap="none" normalizeH="0" baseline="0" dirty="0" err="1" smtClean="0">
                          <a:ln>
                            <a:noFill/>
                          </a:ln>
                          <a:solidFill>
                            <a:schemeClr val="tx1"/>
                          </a:solidFill>
                          <a:effectLst/>
                          <a:latin typeface="+mn-lt"/>
                        </a:rPr>
                        <a:t>R</a:t>
                      </a:r>
                      <a:r>
                        <a:rPr kumimoji="0" lang="en-US" sz="1600" b="0" i="0" u="none" strike="noStrike" cap="none" normalizeH="0" baseline="-25000" dirty="0" err="1" smtClean="0">
                          <a:ln>
                            <a:noFill/>
                          </a:ln>
                          <a:solidFill>
                            <a:schemeClr val="tx1"/>
                          </a:solidFill>
                          <a:effectLst/>
                          <a:latin typeface="Symbol" pitchFamily="18" charset="2"/>
                        </a:rPr>
                        <a:t>m</a:t>
                      </a:r>
                      <a:r>
                        <a:rPr kumimoji="0" lang="en-US" sz="1600" b="0" i="0" u="none" strike="noStrike" cap="none" normalizeH="0" baseline="-25000" dirty="0" err="1" smtClean="0">
                          <a:ln>
                            <a:noFill/>
                          </a:ln>
                          <a:solidFill>
                            <a:schemeClr val="tx1"/>
                          </a:solidFill>
                          <a:effectLst/>
                          <a:latin typeface="+mn-lt"/>
                        </a:rPr>
                        <a:t>e</a:t>
                      </a:r>
                      <a:r>
                        <a:rPr kumimoji="0" lang="en-US" sz="1600" b="0" i="0" u="none" strike="noStrike" cap="none" normalizeH="0" baseline="0" dirty="0" smtClean="0">
                          <a:ln>
                            <a:noFill/>
                          </a:ln>
                          <a:solidFill>
                            <a:schemeClr val="tx1"/>
                          </a:solidFill>
                          <a:effectLst/>
                          <a:latin typeface="+mn-lt"/>
                        </a:rPr>
                        <a:t> = 10</a:t>
                      </a:r>
                      <a:r>
                        <a:rPr kumimoji="0" lang="en-US" sz="1600" b="0" i="0" u="none" strike="noStrike" cap="none" normalizeH="0" baseline="30000" dirty="0" smtClean="0">
                          <a:ln>
                            <a:noFill/>
                          </a:ln>
                          <a:solidFill>
                            <a:schemeClr val="tx1"/>
                          </a:solidFill>
                          <a:effectLst/>
                          <a:latin typeface="+mn-lt"/>
                        </a:rPr>
                        <a:t>-16</a:t>
                      </a:r>
                    </a:p>
                  </a:txBody>
                  <a:tcPr anchor="ctr" horzOverflow="overflow">
                    <a:lnL w="28575" cap="flat" cmpd="sng" algn="ctr">
                      <a:solidFill>
                        <a:srgbClr val="FF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dirty="0" smtClean="0">
                          <a:ln>
                            <a:noFill/>
                          </a:ln>
                          <a:solidFill>
                            <a:schemeClr val="tx1"/>
                          </a:solidFill>
                          <a:effectLst/>
                          <a:latin typeface="+mn-lt"/>
                        </a:rPr>
                        <a:t>4</a:t>
                      </a:r>
                    </a:p>
                  </a:txBody>
                  <a:tcPr anchor="ctr"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00"/>
                    </a:solidFill>
                  </a:tcPr>
                </a:tc>
              </a:tr>
              <a:tr h="265113">
                <a:tc>
                  <a:txBody>
                    <a:bodyPr/>
                    <a:lstStyle/>
                    <a:p>
                      <a:pPr marL="0" marR="0" lvl="0" indent="0" algn="l"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dirty="0" smtClean="0">
                          <a:ln>
                            <a:noFill/>
                          </a:ln>
                          <a:solidFill>
                            <a:schemeClr val="tx1"/>
                          </a:solidFill>
                          <a:effectLst/>
                          <a:latin typeface="+mn-lt"/>
                        </a:rPr>
                        <a:t>Estimated background events</a:t>
                      </a:r>
                    </a:p>
                  </a:txBody>
                  <a:tcPr anchor="ctr" horzOverflow="overflow">
                    <a:lnL w="28575" cap="flat" cmpd="sng" algn="ctr">
                      <a:solidFill>
                        <a:srgbClr val="FF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1600" b="0" i="0" u="none" strike="noStrike" cap="none" normalizeH="0" baseline="0" dirty="0" smtClean="0">
                          <a:ln>
                            <a:noFill/>
                          </a:ln>
                          <a:solidFill>
                            <a:schemeClr val="tx1"/>
                          </a:solidFill>
                          <a:effectLst/>
                          <a:latin typeface="+mn-lt"/>
                        </a:rPr>
                        <a:t>0.4</a:t>
                      </a:r>
                    </a:p>
                  </a:txBody>
                  <a:tcPr anchor="ctr"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rgbClr val="FFFF00"/>
                    </a:solidFill>
                  </a:tcPr>
                </a:tc>
              </a:tr>
            </a:tbl>
          </a:graphicData>
        </a:graphic>
      </p:graphicFrame>
      <p:graphicFrame>
        <p:nvGraphicFramePr>
          <p:cNvPr id="598057" name="Object 41"/>
          <p:cNvGraphicFramePr>
            <a:graphicFrameLocks noGrp="1" noChangeAspect="1"/>
          </p:cNvGraphicFramePr>
          <p:nvPr>
            <p:ph sz="half" idx="4294967295"/>
          </p:nvPr>
        </p:nvGraphicFramePr>
        <p:xfrm>
          <a:off x="0" y="1038225"/>
          <a:ext cx="3235325" cy="1827213"/>
        </p:xfrm>
        <a:graphic>
          <a:graphicData uri="http://schemas.openxmlformats.org/presentationml/2006/ole">
            <mc:AlternateContent xmlns:mc="http://schemas.openxmlformats.org/markup-compatibility/2006">
              <mc:Choice xmlns:v="urn:schemas-microsoft-com:vml" Requires="v">
                <p:oleObj spid="_x0000_s11345" name="Equation" r:id="rId4" imgW="1574640" imgH="888840" progId="Equation.3">
                  <p:embed/>
                </p:oleObj>
              </mc:Choice>
              <mc:Fallback>
                <p:oleObj name="Equation" r:id="rId4" imgW="1574640" imgH="8888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38225"/>
                        <a:ext cx="3235325" cy="182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98058" name="Picture 42" descr="backgrounds_pie_ch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625" y="4030663"/>
            <a:ext cx="7313613" cy="2428875"/>
          </a:xfrm>
          <a:prstGeom prst="rect">
            <a:avLst/>
          </a:prstGeom>
          <a:noFill/>
          <a:extLst>
            <a:ext uri="{909E8E84-426E-40DD-AFC4-6F175D3DCCD1}">
              <a14:hiddenFill xmlns:a14="http://schemas.microsoft.com/office/drawing/2010/main">
                <a:solidFill>
                  <a:srgbClr val="FFFFFF"/>
                </a:solidFill>
              </a14:hiddenFill>
            </a:ext>
          </a:extLst>
        </p:spPr>
      </p:pic>
      <p:sp>
        <p:nvSpPr>
          <p:cNvPr id="598059" name="AutoShape 43"/>
          <p:cNvSpPr>
            <a:spLocks noChangeArrowheads="1"/>
          </p:cNvSpPr>
          <p:nvPr/>
        </p:nvSpPr>
        <p:spPr bwMode="auto">
          <a:xfrm>
            <a:off x="7726363" y="3895725"/>
            <a:ext cx="877887" cy="1571625"/>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0000"/>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8060" name="Rectangle 44"/>
          <p:cNvSpPr>
            <a:spLocks noChangeArrowheads="1"/>
          </p:cNvSpPr>
          <p:nvPr/>
        </p:nvSpPr>
        <p:spPr bwMode="auto">
          <a:xfrm>
            <a:off x="136525" y="3006725"/>
            <a:ext cx="4170363" cy="6463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dirty="0">
                <a:solidFill>
                  <a:schemeClr val="bg1"/>
                </a:solidFill>
              </a:rPr>
              <a:t>Roughly half of background is </a:t>
            </a:r>
            <a:r>
              <a:rPr lang="en-US" dirty="0" err="1">
                <a:solidFill>
                  <a:schemeClr val="bg1"/>
                </a:solidFill>
              </a:rPr>
              <a:t>interbunch</a:t>
            </a:r>
            <a:r>
              <a:rPr lang="en-US" dirty="0">
                <a:solidFill>
                  <a:schemeClr val="bg1"/>
                </a:solidFill>
              </a:rPr>
              <a:t> contamination related</a:t>
            </a:r>
          </a:p>
        </p:txBody>
      </p:sp>
      <p:sp>
        <p:nvSpPr>
          <p:cNvPr id="598061" name="Text Box 45"/>
          <p:cNvSpPr txBox="1">
            <a:spLocks noChangeArrowheads="1"/>
          </p:cNvSpPr>
          <p:nvPr/>
        </p:nvSpPr>
        <p:spPr bwMode="auto">
          <a:xfrm>
            <a:off x="1444625" y="4310063"/>
            <a:ext cx="5484813" cy="1557337"/>
          </a:xfrm>
          <a:prstGeom prst="rect">
            <a:avLst/>
          </a:prstGeom>
          <a:solidFill>
            <a:srgbClr val="CCFFCC"/>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Arial" pitchFamily="34" charset="0"/>
              </a:defRPr>
            </a:lvl1pPr>
            <a:lvl2pPr marL="800100" indent="-342900" algn="l">
              <a:defRPr>
                <a:solidFill>
                  <a:schemeClr val="tx1"/>
                </a:solidFill>
                <a:latin typeface="Arial" pitchFamily="34" charset="0"/>
              </a:defRPr>
            </a:lvl2pPr>
            <a:lvl3pPr marL="1257300" indent="-342900" algn="l">
              <a:defRPr>
                <a:solidFill>
                  <a:schemeClr val="tx1"/>
                </a:solidFill>
                <a:latin typeface="Arial" pitchFamily="34" charset="0"/>
              </a:defRPr>
            </a:lvl3pPr>
            <a:lvl4pPr marL="1714500" indent="-342900" algn="l">
              <a:defRPr>
                <a:solidFill>
                  <a:schemeClr val="tx1"/>
                </a:solidFill>
                <a:latin typeface="Arial" pitchFamily="34" charset="0"/>
              </a:defRPr>
            </a:lvl4pPr>
            <a:lvl5pPr marL="2171700" indent="-342900" algn="l">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nSpc>
                <a:spcPct val="90000"/>
              </a:lnSpc>
              <a:spcBef>
                <a:spcPct val="30000"/>
              </a:spcBef>
            </a:pPr>
            <a:r>
              <a:rPr lang="en-US">
                <a:latin typeface="Calibri" pitchFamily="34" charset="0"/>
                <a:cs typeface="Calibri" pitchFamily="34" charset="0"/>
              </a:rPr>
              <a:t>Project X will allow Mu2e to:</a:t>
            </a:r>
          </a:p>
          <a:p>
            <a:pPr>
              <a:lnSpc>
                <a:spcPct val="90000"/>
              </a:lnSpc>
              <a:spcBef>
                <a:spcPct val="30000"/>
              </a:spcBef>
              <a:buFontTx/>
              <a:buAutoNum type="arabicPeriod"/>
            </a:pPr>
            <a:r>
              <a:rPr lang="en-US">
                <a:latin typeface="Calibri" pitchFamily="34" charset="0"/>
                <a:cs typeface="Calibri" pitchFamily="34" charset="0"/>
              </a:rPr>
              <a:t>If we see nothing:  improve sensitivity by another order of magnitude</a:t>
            </a:r>
          </a:p>
          <a:p>
            <a:pPr>
              <a:lnSpc>
                <a:spcPct val="90000"/>
              </a:lnSpc>
              <a:spcBef>
                <a:spcPct val="30000"/>
              </a:spcBef>
              <a:buFontTx/>
              <a:buAutoNum type="arabicPeriod"/>
            </a:pPr>
            <a:r>
              <a:rPr lang="en-US">
                <a:latin typeface="Calibri" pitchFamily="34" charset="0"/>
                <a:cs typeface="Calibri" pitchFamily="34" charset="0"/>
              </a:rPr>
              <a:t>If we see something:  confirm it and explore its origin with different targets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598058"/>
                                        </p:tgtEl>
                                      </p:cBhvr>
                                    </p:animEffect>
                                    <p:set>
                                      <p:cBhvr>
                                        <p:cTn id="7" dur="1" fill="hold">
                                          <p:stCondLst>
                                            <p:cond delay="1999"/>
                                          </p:stCondLst>
                                        </p:cTn>
                                        <p:tgtEl>
                                          <p:spTgt spid="59805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598059"/>
                                        </p:tgtEl>
                                      </p:cBhvr>
                                    </p:animEffect>
                                    <p:set>
                                      <p:cBhvr>
                                        <p:cTn id="10" dur="1" fill="hold">
                                          <p:stCondLst>
                                            <p:cond delay="1999"/>
                                          </p:stCondLst>
                                        </p:cTn>
                                        <p:tgtEl>
                                          <p:spTgt spid="598059"/>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598061"/>
                                        </p:tgtEl>
                                        <p:attrNameLst>
                                          <p:attrName>style.visibility</p:attrName>
                                        </p:attrNameLst>
                                      </p:cBhvr>
                                      <p:to>
                                        <p:strVal val="visible"/>
                                      </p:to>
                                    </p:set>
                                    <p:animEffect transition="in" filter="fade">
                                      <p:cBhvr>
                                        <p:cTn id="13" dur="2000"/>
                                        <p:tgtEl>
                                          <p:spTgt spid="598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59" grpId="0" animBg="1"/>
      <p:bldP spid="59806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Rot="1" noChangeArrowheads="1"/>
          </p:cNvSpPr>
          <p:nvPr>
            <p:ph type="title"/>
          </p:nvPr>
        </p:nvSpPr>
        <p:spPr/>
        <p:txBody>
          <a:bodyPr/>
          <a:lstStyle/>
          <a:p>
            <a:r>
              <a:rPr lang="en-US"/>
              <a:t>Mu2e Collaboration</a:t>
            </a:r>
          </a:p>
        </p:txBody>
      </p:sp>
      <p:sp>
        <p:nvSpPr>
          <p:cNvPr id="2" name="Date Placeholder 1"/>
          <p:cNvSpPr>
            <a:spLocks noGrp="1"/>
          </p:cNvSpPr>
          <p:nvPr>
            <p:ph type="dt" sz="half" idx="10"/>
          </p:nvPr>
        </p:nvSpPr>
        <p:spPr/>
        <p:txBody>
          <a:bodyPr/>
          <a:lstStyle/>
          <a:p>
            <a:r>
              <a:rPr lang="en-US" smtClean="0"/>
              <a:t>Craig Dukes / Virginia</a:t>
            </a:r>
            <a:endParaRPr lang="en-US"/>
          </a:p>
        </p:txBody>
      </p:sp>
      <p:sp>
        <p:nvSpPr>
          <p:cNvPr id="86" name="Footer Placeholder 4"/>
          <p:cNvSpPr>
            <a:spLocks noGrp="1"/>
          </p:cNvSpPr>
          <p:nvPr>
            <p:ph type="ftr" sz="quarter" idx="11"/>
          </p:nvPr>
        </p:nvSpPr>
        <p:spPr/>
        <p:txBody>
          <a:bodyPr/>
          <a:lstStyle/>
          <a:p>
            <a:r>
              <a:rPr lang="en-US" smtClean="0"/>
              <a:t>BCVSPIN:  Rare Decays at Fermilab</a:t>
            </a:r>
            <a:endParaRPr lang="en-US" baseline="30000"/>
          </a:p>
        </p:txBody>
      </p:sp>
      <p:sp>
        <p:nvSpPr>
          <p:cNvPr id="3" name="Slide Number Placeholder 2"/>
          <p:cNvSpPr>
            <a:spLocks noGrp="1"/>
          </p:cNvSpPr>
          <p:nvPr>
            <p:ph type="sldNum" sz="quarter" idx="12"/>
          </p:nvPr>
        </p:nvSpPr>
        <p:spPr/>
        <p:txBody>
          <a:bodyPr/>
          <a:lstStyle/>
          <a:p>
            <a:fld id="{C3CA022D-D44F-4163-B7C1-E0A40DCB02B7}" type="slidenum">
              <a:rPr lang="en-US" smtClean="0"/>
              <a:pPr/>
              <a:t>58</a:t>
            </a:fld>
            <a:endParaRPr lang="en-US"/>
          </a:p>
        </p:txBody>
      </p:sp>
      <p:graphicFrame>
        <p:nvGraphicFramePr>
          <p:cNvPr id="610308" name="Group 4"/>
          <p:cNvGraphicFramePr>
            <a:graphicFrameLocks noGrp="1"/>
          </p:cNvGraphicFramePr>
          <p:nvPr>
            <p:ph idx="4294967295"/>
            <p:extLst>
              <p:ext uri="{D42A27DB-BD31-4B8C-83A1-F6EECF244321}">
                <p14:modId xmlns:p14="http://schemas.microsoft.com/office/powerpoint/2010/main" val="2052546114"/>
              </p:ext>
            </p:extLst>
          </p:nvPr>
        </p:nvGraphicFramePr>
        <p:xfrm>
          <a:off x="152400" y="609595"/>
          <a:ext cx="8870950" cy="5943604"/>
        </p:xfrm>
        <a:graphic>
          <a:graphicData uri="http://schemas.openxmlformats.org/drawingml/2006/table">
            <a:tbl>
              <a:tblPr/>
              <a:tblGrid>
                <a:gridCol w="2616200"/>
                <a:gridCol w="6254750"/>
              </a:tblGrid>
              <a:tr h="170636">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dirty="0" smtClean="0">
                          <a:ln>
                            <a:noFill/>
                          </a:ln>
                          <a:solidFill>
                            <a:schemeClr val="bg1"/>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Boston University</a:t>
                      </a:r>
                      <a:endPar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a:txBody>
                  <a:tcPr marT="0" marB="0" anchor="ct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R. Carey, V.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Jorjadze</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V.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Khalatian</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J. Miller*, B. Roberts</a:t>
                      </a:r>
                    </a:p>
                  </a:txBody>
                  <a:tcPr marT="0" marB="0" anchor="ctr" horzOverflow="overflow">
                    <a:lnL>
                      <a:noFill/>
                    </a:lnL>
                    <a:lnR cap="flat">
                      <a:noFill/>
                    </a:lnR>
                    <a:lnT cap="fla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Brookhaven National Laboratory</a:t>
                      </a:r>
                      <a:endParaRPr kumimoji="0" lang="en-US" sz="1100" b="0" i="0" u="none" strike="noStrike" cap="none" normalizeH="0" baseline="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endParaRP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W. Marciano, V.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Polychronakos</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Y.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Semertzidis</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P.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Yamin</a:t>
                      </a:r>
                      <a:endPar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ndParaRP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dirty="0" smtClean="0">
                          <a:ln>
                            <a:noFill/>
                          </a:ln>
                          <a:solidFill>
                            <a:schemeClr val="bg1"/>
                          </a:solidFill>
                          <a:effectLst/>
                          <a:latin typeface="+mn-lt"/>
                        </a:rPr>
                        <a:t>Caltech</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latin typeface="+mn-lt"/>
                        </a:rPr>
                        <a:t>D. </a:t>
                      </a:r>
                      <a:r>
                        <a:rPr kumimoji="0" lang="en-US" sz="1100" b="0" i="0" u="none" strike="noStrike" cap="none" normalizeH="0" baseline="0" dirty="0" err="1" smtClean="0">
                          <a:ln>
                            <a:noFill/>
                          </a:ln>
                          <a:solidFill>
                            <a:schemeClr val="bg1"/>
                          </a:solidFill>
                          <a:effectLst/>
                          <a:latin typeface="+mn-lt"/>
                        </a:rPr>
                        <a:t>Hitlin</a:t>
                      </a:r>
                      <a:r>
                        <a:rPr kumimoji="0" lang="en-US" sz="1100" b="0" i="0" u="none" strike="noStrike" cap="none" normalizeH="0" baseline="0" dirty="0" smtClean="0">
                          <a:ln>
                            <a:noFill/>
                          </a:ln>
                          <a:solidFill>
                            <a:schemeClr val="bg1"/>
                          </a:solidFill>
                          <a:effectLst/>
                          <a:latin typeface="+mn-lt"/>
                        </a:rPr>
                        <a:t>, F. Porter, R.-Y. Zhu</a:t>
                      </a: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dirty="0" smtClean="0">
                          <a:ln>
                            <a:noFill/>
                          </a:ln>
                          <a:solidFill>
                            <a:schemeClr val="bg1"/>
                          </a:solidFill>
                          <a:effectLst>
                            <a:outerShdw blurRad="38100" dist="38100" dir="2700000" algn="tl">
                              <a:srgbClr val="000000"/>
                            </a:outerShdw>
                          </a:effectLst>
                          <a:latin typeface="+mn-lt"/>
                        </a:rPr>
                        <a:t>University of California, Berkeley</a:t>
                      </a:r>
                      <a:endPar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ndParaRP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Yu.G</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Kolomensky</a:t>
                      </a:r>
                      <a:endPar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ndParaRP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smtClean="0">
                          <a:ln>
                            <a:noFill/>
                          </a:ln>
                          <a:solidFill>
                            <a:schemeClr val="bg1"/>
                          </a:solidFill>
                          <a:effectLst>
                            <a:outerShdw blurRad="38100" dist="38100" dir="2700000" algn="tl">
                              <a:srgbClr val="000000"/>
                            </a:outerShdw>
                          </a:effectLst>
                          <a:latin typeface="+mn-lt"/>
                        </a:rPr>
                        <a:t>University of California, Irvine</a:t>
                      </a:r>
                      <a:endParaRPr kumimoji="0" lang="en-US" sz="1100" b="0" i="0" u="none" strike="noStrike" cap="none" normalizeH="0" baseline="0" smtClean="0">
                        <a:ln>
                          <a:noFill/>
                        </a:ln>
                        <a:solidFill>
                          <a:schemeClr val="bg1"/>
                        </a:solidFill>
                        <a:effectLst>
                          <a:outerShdw blurRad="38100" dist="38100" dir="2700000" algn="tl">
                            <a:srgbClr val="000000"/>
                          </a:outerShdw>
                        </a:effectLst>
                        <a:latin typeface="+mn-lt"/>
                      </a:endParaRP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D.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Kocen</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G. Lim, W.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Molzon</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Z. You</a:t>
                      </a: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smtClean="0">
                          <a:ln>
                            <a:noFill/>
                          </a:ln>
                          <a:solidFill>
                            <a:schemeClr val="bg1"/>
                          </a:solidFill>
                          <a:effectLst>
                            <a:outerShdw blurRad="38100" dist="38100" dir="2700000" algn="tl">
                              <a:srgbClr val="000000"/>
                            </a:outerShdw>
                          </a:effectLst>
                          <a:latin typeface="+mn-lt"/>
                        </a:rPr>
                        <a:t>City University of New York</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K. Lynch, J. Popp</a:t>
                      </a: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dirty="0" smtClean="0">
                          <a:ln>
                            <a:noFill/>
                          </a:ln>
                          <a:solidFill>
                            <a:schemeClr val="bg1"/>
                          </a:solidFill>
                          <a:effectLst>
                            <a:outerShdw blurRad="38100" dist="38100" dir="2700000" algn="tl">
                              <a:srgbClr val="000000"/>
                            </a:outerShdw>
                          </a:effectLst>
                          <a:latin typeface="+mn-lt"/>
                        </a:rPr>
                        <a:t>Duke University</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S. Oh, C. Wang</a:t>
                      </a:r>
                    </a:p>
                  </a:txBody>
                  <a:tcPr marT="0" marB="0" anchor="ctr" horzOverflow="overflow">
                    <a:lnL>
                      <a:noFill/>
                    </a:lnL>
                    <a:lnR cap="flat">
                      <a:noFill/>
                    </a:lnR>
                    <a:lnT>
                      <a:noFill/>
                    </a:lnT>
                    <a:lnB>
                      <a:noFill/>
                    </a:lnB>
                    <a:lnTlToBr>
                      <a:noFill/>
                    </a:lnTlToBr>
                    <a:lnBlToTr>
                      <a:noFill/>
                    </a:lnBlToTr>
                    <a:noFill/>
                  </a:tcPr>
                </a:tc>
              </a:tr>
              <a:tr h="855032">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dirty="0" smtClean="0">
                          <a:ln>
                            <a:noFill/>
                          </a:ln>
                          <a:solidFill>
                            <a:schemeClr val="bg1"/>
                          </a:solidFill>
                          <a:effectLst>
                            <a:outerShdw blurRad="38100" dist="38100" dir="2700000" algn="tl">
                              <a:srgbClr val="000000"/>
                            </a:outerShdw>
                          </a:effectLst>
                          <a:latin typeface="+mn-lt"/>
                        </a:rPr>
                        <a:t>Fermi National Accelerator Laboratory</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G.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Ambrosio</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C.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Ankenbrandt</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 R. Bernstein*, D.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Bogert</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R. Coleman, M.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Crisler</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D.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DeJongh</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N. Evans, S.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Feher</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M.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Fischler</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S. Geer, D.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Glenzinski</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J.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Johnstone</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P. Kasper, K.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Krempetz</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R.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Kutschke</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M.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Lamm</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V.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Logashenko</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M. Martens, M.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McAteer</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L.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Michelotti</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A. Mukherjee, S.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Nagaitsev</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V.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Nagaslaev</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D.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Neuffer</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A. Norman, R.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Ostojic</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C. Polly, M.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Popovic</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E.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Prebys</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V.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Pronskikh</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R. Ray, P.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Rubinov</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V. Russo, P. Shanahan, R.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Tschirhart</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S.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Werkema</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H. White, K.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Yonehara</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a:t>
                      </a:r>
                    </a:p>
                  </a:txBody>
                  <a:tcPr marT="0" marB="0" anchor="ctr" horzOverflow="overflow">
                    <a:lnL>
                      <a:noFill/>
                    </a:lnL>
                    <a:lnR cap="flat">
                      <a:noFill/>
                    </a:lnR>
                    <a:lnT>
                      <a:noFill/>
                    </a:lnT>
                    <a:lnB>
                      <a:noFill/>
                    </a:lnB>
                    <a:lnTlToBr>
                      <a:noFill/>
                    </a:lnTlToBr>
                    <a:lnBlToTr>
                      <a:noFill/>
                    </a:lnBlToTr>
                    <a:noFill/>
                  </a:tcPr>
                </a:tc>
              </a:tr>
              <a:tr h="191134">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smtClean="0">
                          <a:ln>
                            <a:noFill/>
                          </a:ln>
                          <a:solidFill>
                            <a:schemeClr val="bg1"/>
                          </a:solidFill>
                          <a:effectLst>
                            <a:outerShdw blurRad="38100" dist="38100" dir="2700000" algn="tl">
                              <a:srgbClr val="000000"/>
                            </a:outerShdw>
                          </a:effectLst>
                          <a:latin typeface="+mn-lt"/>
                        </a:rPr>
                        <a:t>INFN Lecce</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F.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Grancagnolo</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S.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Indennidate</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A.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L’Erario</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G.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Onorato</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C.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Pagliarone</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G.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Piacentino</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S.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Rella</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G.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Tassielli</a:t>
                      </a:r>
                      <a:endPar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ndParaRP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dirty="0" smtClean="0">
                          <a:ln>
                            <a:noFill/>
                          </a:ln>
                          <a:solidFill>
                            <a:schemeClr val="bg1"/>
                          </a:solidFill>
                          <a:effectLst>
                            <a:outerShdw blurRad="38100" dist="38100" dir="2700000" algn="tl">
                              <a:srgbClr val="000000"/>
                            </a:outerShdw>
                          </a:effectLst>
                          <a:latin typeface="+mn-lt"/>
                        </a:rPr>
                        <a:t>University of Houston</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E. Hungerford, K. Lau</a:t>
                      </a: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dirty="0" smtClean="0">
                          <a:ln>
                            <a:noFill/>
                          </a:ln>
                          <a:solidFill>
                            <a:schemeClr val="bg1"/>
                          </a:solidFill>
                          <a:effectLst>
                            <a:outerShdw blurRad="38100" dist="38100" dir="2700000" algn="tl">
                              <a:srgbClr val="000000"/>
                            </a:outerShdw>
                          </a:effectLst>
                          <a:latin typeface="+mn-lt"/>
                        </a:rPr>
                        <a:t>University of Illinois</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P.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Debevec</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G.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Gollin</a:t>
                      </a:r>
                      <a:endPar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ndParaRPr>
                    </a:p>
                  </a:txBody>
                  <a:tcPr marT="0" marB="0" anchor="ctr" horzOverflow="overflow">
                    <a:lnL>
                      <a:noFill/>
                    </a:lnL>
                    <a:lnR cap="flat">
                      <a:noFill/>
                    </a:lnR>
                    <a:lnT>
                      <a:noFill/>
                    </a:lnT>
                    <a:lnB>
                      <a:noFill/>
                    </a:lnB>
                    <a:lnTlToBr>
                      <a:noFill/>
                    </a:lnTlToBr>
                    <a:lnBlToTr>
                      <a:noFill/>
                    </a:lnBlToTr>
                    <a:noFill/>
                  </a:tcPr>
                </a:tc>
              </a:tr>
              <a:tr h="179364">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smtClean="0">
                          <a:ln>
                            <a:noFill/>
                          </a:ln>
                          <a:solidFill>
                            <a:schemeClr val="bg1"/>
                          </a:solidFill>
                          <a:effectLst>
                            <a:outerShdw blurRad="38100" dist="38100" dir="2700000" algn="tl">
                              <a:srgbClr val="000000"/>
                            </a:outerShdw>
                          </a:effectLst>
                          <a:latin typeface="+mn-lt"/>
                        </a:rPr>
                        <a:t>Institute for Nuclear Research, Moscow</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V.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Lobashev</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R.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Djilkibaev</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 V.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Matushko</a:t>
                      </a:r>
                      <a:endPar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endParaRP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smtClean="0">
                          <a:ln>
                            <a:noFill/>
                          </a:ln>
                          <a:solidFill>
                            <a:schemeClr val="bg1"/>
                          </a:solidFill>
                          <a:effectLst>
                            <a:outerShdw blurRad="38100" dist="38100" dir="2700000" algn="tl">
                              <a:srgbClr val="000000"/>
                            </a:outerShdw>
                          </a:effectLst>
                          <a:latin typeface="+mn-lt"/>
                        </a:rPr>
                        <a:t>JINR, Dubna</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A.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Artikov</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I.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Budagov</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V.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Glagolev</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A.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Simonekno</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I.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Suslov</a:t>
                      </a:r>
                      <a:endPar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ndParaRP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smtClean="0">
                          <a:ln>
                            <a:noFill/>
                          </a:ln>
                          <a:solidFill>
                            <a:schemeClr val="bg1"/>
                          </a:solidFill>
                          <a:effectLst>
                            <a:outerShdw blurRad="38100" dist="38100" dir="2700000" algn="tl">
                              <a:srgbClr val="000000"/>
                            </a:outerShdw>
                          </a:effectLst>
                          <a:latin typeface="+mn-lt"/>
                        </a:rPr>
                        <a:t>University of Houston</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E. Hungerford, K. Lau</a:t>
                      </a: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smtClean="0">
                          <a:ln>
                            <a:noFill/>
                          </a:ln>
                          <a:solidFill>
                            <a:schemeClr val="bg1"/>
                          </a:solidFill>
                          <a:effectLst>
                            <a:outerShdw blurRad="38100" dist="38100" dir="2700000" algn="tl">
                              <a:srgbClr val="000000"/>
                            </a:outerShdw>
                          </a:effectLst>
                          <a:latin typeface="+mn-lt"/>
                        </a:rPr>
                        <a:t>INFN, Frascati</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M.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Cordelli</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S.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Giovannella</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F.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Happacher</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M. Martini, S.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Miscetti</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I.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Sarra</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G.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Venanzoni</a:t>
                      </a:r>
                      <a:endPar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ndParaRP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smtClean="0">
                          <a:ln>
                            <a:noFill/>
                          </a:ln>
                          <a:solidFill>
                            <a:schemeClr val="bg1"/>
                          </a:solidFill>
                          <a:effectLst>
                            <a:outerShdw blurRad="38100" dist="38100" dir="2700000" algn="tl">
                              <a:srgbClr val="000000"/>
                            </a:outerShdw>
                          </a:effectLst>
                          <a:latin typeface="+mn-lt"/>
                        </a:rPr>
                        <a:t>LBNL</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D. Brown, M. Lee</a:t>
                      </a: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Lewis University</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J.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Kozminski</a:t>
                      </a:r>
                      <a:endPar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ndParaRP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Los Alamos</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M. Cooper, T. Ito, X.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JIang</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R.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McCrady</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P.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Walstrom</a:t>
                      </a:r>
                      <a:endPar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ndParaRP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smtClean="0">
                          <a:ln>
                            <a:noFill/>
                          </a:ln>
                          <a:solidFill>
                            <a:schemeClr val="bg1"/>
                          </a:solidFill>
                          <a:effectLst>
                            <a:outerShdw blurRad="38100" dist="38100" dir="2700000" algn="tl">
                              <a:srgbClr val="000000"/>
                            </a:outerShdw>
                          </a:effectLst>
                          <a:latin typeface="+mn-lt"/>
                        </a:rPr>
                        <a:t>University of Massachusetts</a:t>
                      </a:r>
                      <a:endParaRPr kumimoji="0" lang="en-US" sz="1100" b="0" i="0" u="none" strike="noStrike" cap="none" normalizeH="0" baseline="0" smtClean="0">
                        <a:ln>
                          <a:noFill/>
                        </a:ln>
                        <a:solidFill>
                          <a:schemeClr val="bg1"/>
                        </a:solidFill>
                        <a:effectLst>
                          <a:outerShdw blurRad="38100" dist="38100" dir="2700000" algn="tl">
                            <a:srgbClr val="000000"/>
                          </a:outerShdw>
                        </a:effectLst>
                        <a:latin typeface="+mn-lt"/>
                      </a:endParaRP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D.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Kawall</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K. Kumar</a:t>
                      </a: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smtClean="0">
                          <a:ln>
                            <a:noFill/>
                          </a:ln>
                          <a:solidFill>
                            <a:schemeClr val="bg1"/>
                          </a:solidFill>
                          <a:effectLst>
                            <a:outerShdw blurRad="38100" dist="38100" dir="2700000" algn="tl">
                              <a:srgbClr val="000000"/>
                            </a:outerShdw>
                          </a:effectLst>
                          <a:latin typeface="+mn-lt"/>
                        </a:rPr>
                        <a:t>Muons, Inc.</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R. Abrams, M. Cummings, R. Johnson, S. Kahn, S.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Korenev</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T. Roberts, R.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Sah</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 C. Yoshikawa</a:t>
                      </a: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dirty="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Northern Illinois University</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D. Hedin, A.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Dychkant</a:t>
                      </a:r>
                      <a:endPar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endParaRP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dirty="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Northwestern University</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A.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deGouvea</a:t>
                      </a:r>
                      <a:endPar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endParaRP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INFN Pisa, Universitµa Di Pisa</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F.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Cervelli</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 R.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Carosi</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 M.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Incagli</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 T.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Lomtadze</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 L.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Ristori</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 F.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Scuri</a:t>
                      </a: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 C.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Vannini</a:t>
                      </a:r>
                      <a:endPar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endParaRP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Rice University</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a typeface="Arial Unicode MS" pitchFamily="34" charset="-128"/>
                          <a:cs typeface="Arial Unicode MS" pitchFamily="34" charset="-128"/>
                        </a:rPr>
                        <a:t>M. Corcoran</a:t>
                      </a: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smtClean="0">
                          <a:ln>
                            <a:noFill/>
                          </a:ln>
                          <a:solidFill>
                            <a:schemeClr val="bg1"/>
                          </a:solidFill>
                          <a:effectLst>
                            <a:outerShdw blurRad="38100" dist="38100" dir="2700000" algn="tl">
                              <a:srgbClr val="000000"/>
                            </a:outerShdw>
                          </a:effectLst>
                          <a:latin typeface="+mn-lt"/>
                        </a:rPr>
                        <a:t>Syracuse University</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R.S. Holmes, P.A. Souder</a:t>
                      </a:r>
                    </a:p>
                  </a:txBody>
                  <a:tcPr marT="0" marB="0" anchor="ctr" horzOverflow="overflow">
                    <a:lnL>
                      <a:noFill/>
                    </a:lnL>
                    <a:lnR cap="flat">
                      <a:noFill/>
                    </a:lnR>
                    <a:lnT>
                      <a:noFill/>
                    </a:lnT>
                    <a:lnB>
                      <a:noFill/>
                    </a:lnB>
                    <a:lnTlToBr>
                      <a:noFill/>
                    </a:lnTlToBr>
                    <a:lnBlToTr>
                      <a:noFill/>
                    </a:lnBlToTr>
                    <a:noFill/>
                  </a:tcPr>
                </a:tc>
              </a:tr>
              <a:tr h="191134">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dirty="0" err="1" smtClean="0">
                          <a:ln>
                            <a:noFill/>
                          </a:ln>
                          <a:solidFill>
                            <a:schemeClr val="bg1"/>
                          </a:solidFill>
                          <a:effectLst/>
                          <a:latin typeface="+mn-lt"/>
                        </a:rPr>
                        <a:t>Universita</a:t>
                      </a:r>
                      <a:r>
                        <a:rPr kumimoji="0" lang="en-US" sz="1100" b="0" i="1" u="none" strike="noStrike" cap="none" normalizeH="0" baseline="0" dirty="0" smtClean="0">
                          <a:ln>
                            <a:noFill/>
                          </a:ln>
                          <a:solidFill>
                            <a:schemeClr val="bg1"/>
                          </a:solidFill>
                          <a:effectLst/>
                          <a:latin typeface="+mn-lt"/>
                        </a:rPr>
                        <a:t> di Udine</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latin typeface="+mn-lt"/>
                        </a:rPr>
                        <a:t>D. </a:t>
                      </a:r>
                      <a:r>
                        <a:rPr kumimoji="0" lang="en-US" sz="1100" b="0" i="0" u="none" strike="noStrike" cap="none" normalizeH="0" baseline="0" dirty="0" err="1" smtClean="0">
                          <a:ln>
                            <a:noFill/>
                          </a:ln>
                          <a:solidFill>
                            <a:schemeClr val="bg1"/>
                          </a:solidFill>
                          <a:effectLst/>
                          <a:latin typeface="+mn-lt"/>
                        </a:rPr>
                        <a:t>Cauz</a:t>
                      </a:r>
                      <a:r>
                        <a:rPr kumimoji="0" lang="en-US" sz="1100" b="0" i="0" u="none" strike="noStrike" cap="none" normalizeH="0" baseline="0" dirty="0" smtClean="0">
                          <a:ln>
                            <a:noFill/>
                          </a:ln>
                          <a:solidFill>
                            <a:schemeClr val="bg1"/>
                          </a:solidFill>
                          <a:effectLst/>
                          <a:latin typeface="+mn-lt"/>
                        </a:rPr>
                        <a:t>, G. </a:t>
                      </a:r>
                      <a:r>
                        <a:rPr kumimoji="0" lang="en-US" sz="1100" b="0" i="0" u="none" strike="noStrike" cap="none" normalizeH="0" baseline="0" dirty="0" err="1" smtClean="0">
                          <a:ln>
                            <a:noFill/>
                          </a:ln>
                          <a:solidFill>
                            <a:schemeClr val="bg1"/>
                          </a:solidFill>
                          <a:effectLst/>
                          <a:latin typeface="+mn-lt"/>
                        </a:rPr>
                        <a:t>Pauletta</a:t>
                      </a:r>
                      <a:endParaRPr kumimoji="0" lang="en-US" sz="1100" b="0" i="0" u="none" strike="noStrike" cap="none" normalizeH="0" baseline="0" dirty="0" smtClean="0">
                        <a:ln>
                          <a:noFill/>
                        </a:ln>
                        <a:solidFill>
                          <a:schemeClr val="bg1"/>
                        </a:solidFill>
                        <a:effectLst/>
                        <a:latin typeface="+mn-lt"/>
                      </a:endParaRPr>
                    </a:p>
                  </a:txBody>
                  <a:tcPr marT="0" marB="0" anchor="ctr" horzOverflow="overflow">
                    <a:lnL>
                      <a:noFill/>
                    </a:lnL>
                    <a:lnR cap="flat">
                      <a:noFill/>
                    </a:lnR>
                    <a:lnT>
                      <a:noFill/>
                    </a:lnT>
                    <a:lnB>
                      <a:noFill/>
                    </a:lnB>
                    <a:lnTlToBr>
                      <a:noFill/>
                    </a:lnTlToBr>
                    <a:lnBlToTr>
                      <a:noFill/>
                    </a:lnBlToTr>
                    <a:noFill/>
                  </a:tcPr>
                </a:tc>
              </a:tr>
              <a:tr h="344575">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dirty="0" smtClean="0">
                          <a:ln>
                            <a:noFill/>
                          </a:ln>
                          <a:solidFill>
                            <a:srgbClr val="FFFF00"/>
                          </a:solidFill>
                          <a:effectLst>
                            <a:outerShdw blurRad="38100" dist="38100" dir="2700000" algn="tl">
                              <a:srgbClr val="000000"/>
                            </a:outerShdw>
                          </a:effectLst>
                          <a:latin typeface="+mn-lt"/>
                        </a:rPr>
                        <a:t>University of Virginia</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rgbClr val="FFFF00"/>
                          </a:solidFill>
                          <a:effectLst>
                            <a:outerShdw blurRad="38100" dist="38100" dir="2700000" algn="tl">
                              <a:srgbClr val="000000"/>
                            </a:outerShdw>
                          </a:effectLst>
                          <a:latin typeface="+mn-lt"/>
                        </a:rPr>
                        <a:t>M. </a:t>
                      </a:r>
                      <a:r>
                        <a:rPr kumimoji="0" lang="en-US" sz="1100" b="0" i="0" u="none" strike="noStrike" cap="none" normalizeH="0" baseline="0" dirty="0" err="1" smtClean="0">
                          <a:ln>
                            <a:noFill/>
                          </a:ln>
                          <a:solidFill>
                            <a:srgbClr val="FFFF00"/>
                          </a:solidFill>
                          <a:effectLst>
                            <a:outerShdw blurRad="38100" dist="38100" dir="2700000" algn="tl">
                              <a:srgbClr val="000000"/>
                            </a:outerShdw>
                          </a:effectLst>
                          <a:latin typeface="+mn-lt"/>
                        </a:rPr>
                        <a:t>Bychkov</a:t>
                      </a:r>
                      <a:r>
                        <a:rPr kumimoji="0" lang="en-US" sz="1100" b="0" i="0" u="none" strike="noStrike" cap="none" normalizeH="0" baseline="0" dirty="0" smtClean="0">
                          <a:ln>
                            <a:noFill/>
                          </a:ln>
                          <a:solidFill>
                            <a:srgbClr val="FFFF00"/>
                          </a:solidFill>
                          <a:effectLst>
                            <a:outerShdw blurRad="38100" dist="38100" dir="2700000" algn="tl">
                              <a:srgbClr val="000000"/>
                            </a:outerShdw>
                          </a:effectLst>
                          <a:latin typeface="+mn-lt"/>
                        </a:rPr>
                        <a:t>, E.C. Dukes, R. Ehrlich, M. Frank, E. </a:t>
                      </a:r>
                      <a:r>
                        <a:rPr kumimoji="0" lang="en-US" sz="1100" b="0" i="0" u="none" strike="noStrike" cap="none" normalizeH="0" baseline="0" dirty="0" err="1" smtClean="0">
                          <a:ln>
                            <a:noFill/>
                          </a:ln>
                          <a:solidFill>
                            <a:srgbClr val="FFFF00"/>
                          </a:solidFill>
                          <a:effectLst>
                            <a:outerShdw blurRad="38100" dist="38100" dir="2700000" algn="tl">
                              <a:srgbClr val="000000"/>
                            </a:outerShdw>
                          </a:effectLst>
                          <a:latin typeface="+mn-lt"/>
                        </a:rPr>
                        <a:t>Frlez</a:t>
                      </a:r>
                      <a:r>
                        <a:rPr kumimoji="0" lang="en-US" sz="1100" b="0" i="0" u="none" strike="noStrike" cap="none" normalizeH="0" baseline="0" dirty="0" smtClean="0">
                          <a:ln>
                            <a:noFill/>
                          </a:ln>
                          <a:solidFill>
                            <a:srgbClr val="FFFF00"/>
                          </a:solidFill>
                          <a:effectLst>
                            <a:outerShdw blurRad="38100" dist="38100" dir="2700000" algn="tl">
                              <a:srgbClr val="000000"/>
                            </a:outerShdw>
                          </a:effectLst>
                          <a:latin typeface="+mn-lt"/>
                        </a:rPr>
                        <a:t>, C. Group, R. </a:t>
                      </a:r>
                      <a:r>
                        <a:rPr kumimoji="0" lang="en-US" sz="1100" b="0" i="0" u="none" strike="noStrike" cap="none" normalizeH="0" baseline="0" dirty="0" err="1" smtClean="0">
                          <a:ln>
                            <a:noFill/>
                          </a:ln>
                          <a:solidFill>
                            <a:srgbClr val="FFFF00"/>
                          </a:solidFill>
                          <a:effectLst>
                            <a:outerShdw blurRad="38100" dist="38100" dir="2700000" algn="tl">
                              <a:srgbClr val="000000"/>
                            </a:outerShdw>
                          </a:effectLst>
                          <a:latin typeface="+mn-lt"/>
                        </a:rPr>
                        <a:t>Hirosky</a:t>
                      </a:r>
                      <a:r>
                        <a:rPr kumimoji="0" lang="en-US" sz="1100" b="0" i="0" u="none" strike="noStrike" cap="none" normalizeH="0" baseline="0" dirty="0" smtClean="0">
                          <a:ln>
                            <a:noFill/>
                          </a:ln>
                          <a:solidFill>
                            <a:srgbClr val="FFFF00"/>
                          </a:solidFill>
                          <a:effectLst>
                            <a:outerShdw blurRad="38100" dist="38100" dir="2700000" algn="tl">
                              <a:srgbClr val="000000"/>
                            </a:outerShdw>
                          </a:effectLst>
                          <a:latin typeface="+mn-lt"/>
                        </a:rPr>
                        <a:t>, P.Q. Hung,  Y. </a:t>
                      </a:r>
                      <a:r>
                        <a:rPr kumimoji="0" lang="en-US" sz="1100" b="0" i="0" u="none" strike="noStrike" cap="none" normalizeH="0" baseline="0" dirty="0" err="1" smtClean="0">
                          <a:ln>
                            <a:noFill/>
                          </a:ln>
                          <a:solidFill>
                            <a:srgbClr val="FFFF00"/>
                          </a:solidFill>
                          <a:effectLst>
                            <a:outerShdw blurRad="38100" dist="38100" dir="2700000" algn="tl">
                              <a:srgbClr val="000000"/>
                            </a:outerShdw>
                          </a:effectLst>
                          <a:latin typeface="+mn-lt"/>
                        </a:rPr>
                        <a:t>Oksuzian</a:t>
                      </a:r>
                      <a:r>
                        <a:rPr kumimoji="0" lang="en-US" sz="1100" b="0" i="0" u="none" strike="noStrike" cap="none" normalizeH="0" baseline="0" dirty="0" smtClean="0">
                          <a:ln>
                            <a:noFill/>
                          </a:ln>
                          <a:solidFill>
                            <a:srgbClr val="FFFF00"/>
                          </a:solidFill>
                          <a:effectLst>
                            <a:outerShdw blurRad="38100" dist="38100" dir="2700000" algn="tl">
                              <a:srgbClr val="000000"/>
                            </a:outerShdw>
                          </a:effectLst>
                          <a:latin typeface="+mn-lt"/>
                        </a:rPr>
                        <a:t>, K. </a:t>
                      </a:r>
                      <a:r>
                        <a:rPr kumimoji="0" lang="en-US" sz="1100" b="0" i="0" u="none" strike="noStrike" cap="none" normalizeH="0" baseline="0" dirty="0" err="1" smtClean="0">
                          <a:ln>
                            <a:noFill/>
                          </a:ln>
                          <a:solidFill>
                            <a:srgbClr val="FFFF00"/>
                          </a:solidFill>
                          <a:effectLst>
                            <a:outerShdw blurRad="38100" dist="38100" dir="2700000" algn="tl">
                              <a:srgbClr val="000000"/>
                            </a:outerShdw>
                          </a:effectLst>
                          <a:latin typeface="+mn-lt"/>
                        </a:rPr>
                        <a:t>Paschke</a:t>
                      </a:r>
                      <a:r>
                        <a:rPr kumimoji="0" lang="en-US" sz="1100" b="0" i="0" u="none" strike="noStrike" cap="none" normalizeH="0" baseline="0" dirty="0" smtClean="0">
                          <a:ln>
                            <a:noFill/>
                          </a:ln>
                          <a:solidFill>
                            <a:srgbClr val="FFFF00"/>
                          </a:solidFill>
                          <a:effectLst>
                            <a:outerShdw blurRad="38100" dist="38100" dir="2700000" algn="tl">
                              <a:srgbClr val="000000"/>
                            </a:outerShdw>
                          </a:effectLst>
                          <a:latin typeface="+mn-lt"/>
                        </a:rPr>
                        <a:t>, D. </a:t>
                      </a:r>
                      <a:r>
                        <a:rPr kumimoji="0" lang="en-US" sz="1100" b="0" i="0" u="none" strike="noStrike" cap="none" normalizeH="0" baseline="0" dirty="0" err="1" smtClean="0">
                          <a:ln>
                            <a:noFill/>
                          </a:ln>
                          <a:solidFill>
                            <a:srgbClr val="FFFF00"/>
                          </a:solidFill>
                          <a:effectLst>
                            <a:outerShdw blurRad="38100" dist="38100" dir="2700000" algn="tl">
                              <a:srgbClr val="000000"/>
                            </a:outerShdw>
                          </a:effectLst>
                          <a:latin typeface="+mn-lt"/>
                        </a:rPr>
                        <a:t>Pocanic</a:t>
                      </a:r>
                      <a:endParaRPr kumimoji="0" lang="en-US" sz="1100" b="0" i="0" u="none" strike="noStrike" cap="none" normalizeH="0" baseline="0" dirty="0" smtClean="0">
                        <a:ln>
                          <a:noFill/>
                        </a:ln>
                        <a:solidFill>
                          <a:srgbClr val="FFFF00"/>
                        </a:solidFill>
                        <a:effectLst>
                          <a:outerShdw blurRad="38100" dist="38100" dir="2700000" algn="tl">
                            <a:srgbClr val="000000"/>
                          </a:outerShdw>
                        </a:effectLst>
                        <a:latin typeface="+mn-lt"/>
                      </a:endParaRP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smtClean="0">
                          <a:ln>
                            <a:noFill/>
                          </a:ln>
                          <a:solidFill>
                            <a:schemeClr val="bg1"/>
                          </a:solidFill>
                          <a:effectLst>
                            <a:outerShdw blurRad="38100" dist="38100" dir="2700000" algn="tl">
                              <a:srgbClr val="000000"/>
                            </a:outerShdw>
                          </a:effectLst>
                          <a:latin typeface="+mn-lt"/>
                        </a:rPr>
                        <a:t>College of William &amp; Mary</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J. Kane</a:t>
                      </a:r>
                    </a:p>
                  </a:txBody>
                  <a:tcPr marT="0" marB="0" anchor="ctr" horzOverflow="overflow">
                    <a:lnL>
                      <a:noFill/>
                    </a:lnL>
                    <a:lnR cap="flat">
                      <a:noFill/>
                    </a:lnR>
                    <a:lnT>
                      <a:noFill/>
                    </a:lnT>
                    <a:lnB>
                      <a:noFill/>
                    </a:lnB>
                    <a:lnTlToBr>
                      <a:noFill/>
                    </a:lnTlToBr>
                    <a:lnBlToTr>
                      <a:noFill/>
                    </a:lnBlToTr>
                    <a:noFill/>
                  </a:tcPr>
                </a:tc>
              </a:tr>
              <a:tr h="174423">
                <a:tc>
                  <a:txBody>
                    <a:bodyPr/>
                    <a:lstStyle/>
                    <a:p>
                      <a:pPr marL="0" marR="0" lvl="0" indent="0" algn="r" defTabSz="914400" rtl="0" eaLnBrk="1" fontAlgn="base" latinLnBrk="0" hangingPunct="1">
                        <a:lnSpc>
                          <a:spcPct val="80000"/>
                        </a:lnSpc>
                        <a:spcBef>
                          <a:spcPct val="0"/>
                        </a:spcBef>
                        <a:spcAft>
                          <a:spcPct val="0"/>
                        </a:spcAft>
                        <a:buClr>
                          <a:schemeClr val="tx1"/>
                        </a:buClr>
                        <a:buSzTx/>
                        <a:buFontTx/>
                        <a:buNone/>
                        <a:tabLst/>
                      </a:pPr>
                      <a:r>
                        <a:rPr kumimoji="0" lang="en-US" sz="1100" b="0" i="1" u="none" strike="noStrike" cap="none" normalizeH="0" baseline="0" smtClean="0">
                          <a:ln>
                            <a:noFill/>
                          </a:ln>
                          <a:solidFill>
                            <a:schemeClr val="bg1"/>
                          </a:solidFill>
                          <a:effectLst>
                            <a:outerShdw blurRad="38100" dist="38100" dir="2700000" algn="tl">
                              <a:srgbClr val="000000"/>
                            </a:outerShdw>
                          </a:effectLst>
                          <a:latin typeface="+mn-lt"/>
                        </a:rPr>
                        <a:t>University of Washington</a:t>
                      </a:r>
                    </a:p>
                  </a:txBody>
                  <a:tcPr marT="0" marB="0"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tx1"/>
                        </a:buClr>
                        <a:buSzTx/>
                        <a:buFontTx/>
                        <a:buNone/>
                        <a:tabLst/>
                      </a:pPr>
                      <a:r>
                        <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rPr>
                        <a:t>D. Hertzog, P. </a:t>
                      </a:r>
                      <a:r>
                        <a:rPr kumimoji="0" lang="en-US" sz="1100" b="0" i="0" u="none" strike="noStrike" cap="none" normalizeH="0" baseline="0" dirty="0" err="1" smtClean="0">
                          <a:ln>
                            <a:noFill/>
                          </a:ln>
                          <a:solidFill>
                            <a:schemeClr val="bg1"/>
                          </a:solidFill>
                          <a:effectLst>
                            <a:outerShdw blurRad="38100" dist="38100" dir="2700000" algn="tl">
                              <a:srgbClr val="000000"/>
                            </a:outerShdw>
                          </a:effectLst>
                          <a:latin typeface="+mn-lt"/>
                        </a:rPr>
                        <a:t>Kammel</a:t>
                      </a:r>
                      <a:endParaRPr kumimoji="0" lang="en-US" sz="1100" b="0" i="0" u="none" strike="noStrike" cap="none" normalizeH="0" baseline="0" dirty="0" smtClean="0">
                        <a:ln>
                          <a:noFill/>
                        </a:ln>
                        <a:solidFill>
                          <a:schemeClr val="bg1"/>
                        </a:solidFill>
                        <a:effectLst>
                          <a:outerShdw blurRad="38100" dist="38100" dir="2700000" algn="tl">
                            <a:srgbClr val="000000"/>
                          </a:outerShdw>
                        </a:effectLst>
                        <a:latin typeface="+mn-lt"/>
                      </a:endParaRPr>
                    </a:p>
                  </a:txBody>
                  <a:tcPr marT="0" marB="0" anchor="ctr" horzOverflow="overflow">
                    <a:lnL>
                      <a:noFill/>
                    </a:lnL>
                    <a:lnR cap="flat">
                      <a:noFill/>
                    </a:lnR>
                    <a:lnT>
                      <a:noFill/>
                    </a:lnT>
                    <a:lnB cap="flat">
                      <a:noFill/>
                    </a:lnB>
                    <a:lnTlToBr>
                      <a:noFill/>
                    </a:lnTlToBr>
                    <a:lnBlToTr>
                      <a:noFill/>
                    </a:lnBlToTr>
                    <a:noFill/>
                  </a:tcPr>
                </a:tc>
              </a:tr>
            </a:tbl>
          </a:graphicData>
        </a:graphic>
      </p:graphicFrame>
      <p:pic>
        <p:nvPicPr>
          <p:cNvPr id="610388" name="Picture 84" descr="collaboration_size_increa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593" y="1752600"/>
            <a:ext cx="6691313" cy="3659187"/>
          </a:xfrm>
          <a:prstGeom prst="rect">
            <a:avLst/>
          </a:prstGeom>
          <a:noFill/>
          <a:extLst>
            <a:ext uri="{909E8E84-426E-40DD-AFC4-6F175D3DCCD1}">
              <a14:hiddenFill xmlns:a14="http://schemas.microsoft.com/office/drawing/2010/main">
                <a:solidFill>
                  <a:srgbClr val="FFFFFF"/>
                </a:solidFill>
              </a14:hiddenFill>
            </a:ext>
          </a:extLst>
        </p:spPr>
      </p:pic>
      <p:pic>
        <p:nvPicPr>
          <p:cNvPr id="61038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176415"/>
            <a:ext cx="56261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07" name="Text Box 3"/>
          <p:cNvSpPr txBox="1">
            <a:spLocks noChangeArrowheads="1"/>
          </p:cNvSpPr>
          <p:nvPr/>
        </p:nvSpPr>
        <p:spPr bwMode="auto">
          <a:xfrm>
            <a:off x="6938963" y="685800"/>
            <a:ext cx="2195512" cy="98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231775" algn="l"/>
              </a:tabLst>
              <a:defRPr>
                <a:solidFill>
                  <a:schemeClr val="tx1"/>
                </a:solidFill>
                <a:latin typeface="Arial" pitchFamily="34" charset="0"/>
              </a:defRPr>
            </a:lvl1pPr>
            <a:lvl2pPr algn="l">
              <a:tabLst>
                <a:tab pos="231775" algn="l"/>
              </a:tabLst>
              <a:defRPr>
                <a:solidFill>
                  <a:schemeClr val="tx1"/>
                </a:solidFill>
                <a:latin typeface="Arial" pitchFamily="34" charset="0"/>
              </a:defRPr>
            </a:lvl2pPr>
            <a:lvl3pPr algn="l">
              <a:tabLst>
                <a:tab pos="231775" algn="l"/>
              </a:tabLst>
              <a:defRPr>
                <a:solidFill>
                  <a:schemeClr val="tx1"/>
                </a:solidFill>
                <a:latin typeface="Arial" pitchFamily="34" charset="0"/>
              </a:defRPr>
            </a:lvl3pPr>
            <a:lvl4pPr algn="l">
              <a:tabLst>
                <a:tab pos="231775" algn="l"/>
              </a:tabLst>
              <a:defRPr>
                <a:solidFill>
                  <a:schemeClr val="tx1"/>
                </a:solidFill>
                <a:latin typeface="Arial" pitchFamily="34" charset="0"/>
              </a:defRPr>
            </a:lvl4pPr>
            <a:lvl5pPr algn="l">
              <a:tabLst>
                <a:tab pos="231775" algn="l"/>
              </a:tabLst>
              <a:defRPr>
                <a:solidFill>
                  <a:schemeClr val="tx1"/>
                </a:solidFill>
                <a:latin typeface="Arial" pitchFamily="34" charset="0"/>
              </a:defRPr>
            </a:lvl5pPr>
            <a:lvl6pPr fontAlgn="base">
              <a:spcBef>
                <a:spcPct val="0"/>
              </a:spcBef>
              <a:spcAft>
                <a:spcPct val="0"/>
              </a:spcAft>
              <a:tabLst>
                <a:tab pos="231775" algn="l"/>
              </a:tabLst>
              <a:defRPr>
                <a:solidFill>
                  <a:schemeClr val="tx1"/>
                </a:solidFill>
                <a:latin typeface="Arial" pitchFamily="34" charset="0"/>
              </a:defRPr>
            </a:lvl6pPr>
            <a:lvl7pPr fontAlgn="base">
              <a:spcBef>
                <a:spcPct val="0"/>
              </a:spcBef>
              <a:spcAft>
                <a:spcPct val="0"/>
              </a:spcAft>
              <a:tabLst>
                <a:tab pos="231775" algn="l"/>
              </a:tabLst>
              <a:defRPr>
                <a:solidFill>
                  <a:schemeClr val="tx1"/>
                </a:solidFill>
                <a:latin typeface="Arial" pitchFamily="34" charset="0"/>
              </a:defRPr>
            </a:lvl7pPr>
            <a:lvl8pPr fontAlgn="base">
              <a:spcBef>
                <a:spcPct val="0"/>
              </a:spcBef>
              <a:spcAft>
                <a:spcPct val="0"/>
              </a:spcAft>
              <a:tabLst>
                <a:tab pos="231775" algn="l"/>
              </a:tabLst>
              <a:defRPr>
                <a:solidFill>
                  <a:schemeClr val="tx1"/>
                </a:solidFill>
                <a:latin typeface="Arial" pitchFamily="34" charset="0"/>
              </a:defRPr>
            </a:lvl8pPr>
            <a:lvl9pPr fontAlgn="base">
              <a:spcBef>
                <a:spcPct val="0"/>
              </a:spcBef>
              <a:spcAft>
                <a:spcPct val="0"/>
              </a:spcAft>
              <a:tabLst>
                <a:tab pos="231775" algn="l"/>
              </a:tabLst>
              <a:defRPr>
                <a:solidFill>
                  <a:schemeClr val="tx1"/>
                </a:solidFill>
                <a:latin typeface="Arial" pitchFamily="34" charset="0"/>
              </a:defRPr>
            </a:lvl9pPr>
          </a:lstStyle>
          <a:p>
            <a:pPr eaLnBrk="1" hangingPunct="1">
              <a:lnSpc>
                <a:spcPct val="80000"/>
              </a:lnSpc>
              <a:spcBef>
                <a:spcPct val="40000"/>
              </a:spcBef>
            </a:pPr>
            <a:r>
              <a:rPr lang="en-US" sz="1800" dirty="0">
                <a:solidFill>
                  <a:srgbClr val="FFFF00"/>
                </a:solidFill>
                <a:latin typeface="Comic Sans MS" pitchFamily="66" charset="0"/>
              </a:rPr>
              <a:t>Currently:</a:t>
            </a:r>
          </a:p>
          <a:p>
            <a:pPr eaLnBrk="1" hangingPunct="1">
              <a:lnSpc>
                <a:spcPct val="80000"/>
              </a:lnSpc>
              <a:spcBef>
                <a:spcPct val="40000"/>
              </a:spcBef>
            </a:pPr>
            <a:r>
              <a:rPr lang="en-US" sz="1800" dirty="0">
                <a:solidFill>
                  <a:srgbClr val="FFFF00"/>
                </a:solidFill>
                <a:latin typeface="Comic Sans MS" pitchFamily="66" charset="0"/>
              </a:rPr>
              <a:t>	</a:t>
            </a:r>
            <a:r>
              <a:rPr lang="en-US" sz="1800" dirty="0" smtClean="0">
                <a:solidFill>
                  <a:srgbClr val="FFFF00"/>
                </a:solidFill>
                <a:latin typeface="Comic Sans MS" pitchFamily="66" charset="0"/>
              </a:rPr>
              <a:t>134 </a:t>
            </a:r>
            <a:r>
              <a:rPr lang="en-US" sz="1800" dirty="0">
                <a:solidFill>
                  <a:srgbClr val="FFFF00"/>
                </a:solidFill>
                <a:latin typeface="Comic Sans MS" pitchFamily="66" charset="0"/>
              </a:rPr>
              <a:t>scientists</a:t>
            </a:r>
          </a:p>
          <a:p>
            <a:pPr eaLnBrk="1" hangingPunct="1">
              <a:lnSpc>
                <a:spcPct val="80000"/>
              </a:lnSpc>
              <a:spcBef>
                <a:spcPct val="40000"/>
              </a:spcBef>
            </a:pPr>
            <a:r>
              <a:rPr lang="en-US" sz="1800" dirty="0">
                <a:solidFill>
                  <a:srgbClr val="FFFF00"/>
                </a:solidFill>
                <a:latin typeface="Comic Sans MS" pitchFamily="66" charset="0"/>
              </a:rPr>
              <a:t>	</a:t>
            </a:r>
            <a:r>
              <a:rPr lang="en-US" sz="1800" dirty="0" smtClean="0">
                <a:solidFill>
                  <a:srgbClr val="FFFF00"/>
                </a:solidFill>
                <a:latin typeface="Comic Sans MS" pitchFamily="66" charset="0"/>
              </a:rPr>
              <a:t>28 </a:t>
            </a:r>
            <a:r>
              <a:rPr lang="en-US" sz="1800" dirty="0">
                <a:solidFill>
                  <a:srgbClr val="FFFF00"/>
                </a:solidFill>
                <a:latin typeface="Comic Sans MS" pitchFamily="66" charset="0"/>
              </a:rPr>
              <a:t>institutions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0387"/>
                                        </p:tgtEl>
                                        <p:attrNameLst>
                                          <p:attrName>style.visibility</p:attrName>
                                        </p:attrNameLst>
                                      </p:cBhvr>
                                      <p:to>
                                        <p:strVal val="visible"/>
                                      </p:to>
                                    </p:set>
                                    <p:animEffect transition="in" filter="fade">
                                      <p:cBhvr>
                                        <p:cTn id="7" dur="2000"/>
                                        <p:tgtEl>
                                          <p:spTgt spid="610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10388"/>
                                        </p:tgtEl>
                                        <p:attrNameLst>
                                          <p:attrName>style.visibility</p:attrName>
                                        </p:attrNameLst>
                                      </p:cBhvr>
                                      <p:to>
                                        <p:strVal val="visible"/>
                                      </p:to>
                                    </p:set>
                                    <p:animEffect transition="in" filter="fade">
                                      <p:cBhvr>
                                        <p:cTn id="12" dur="2000"/>
                                        <p:tgtEl>
                                          <p:spTgt spid="610388"/>
                                        </p:tgtEl>
                                      </p:cBhvr>
                                    </p:animEffect>
                                  </p:childTnLst>
                                </p:cTn>
                              </p:par>
                              <p:par>
                                <p:cTn id="13" presetID="10" presetClass="exit" presetSubtype="0" fill="hold" nodeType="withEffect">
                                  <p:stCondLst>
                                    <p:cond delay="0"/>
                                  </p:stCondLst>
                                  <p:childTnLst>
                                    <p:animEffect transition="out" filter="fade">
                                      <p:cBhvr>
                                        <p:cTn id="14" dur="2000"/>
                                        <p:tgtEl>
                                          <p:spTgt spid="610387"/>
                                        </p:tgtEl>
                                      </p:cBhvr>
                                    </p:animEffect>
                                    <p:set>
                                      <p:cBhvr>
                                        <p:cTn id="15" dur="1" fill="hold">
                                          <p:stCondLst>
                                            <p:cond delay="1999"/>
                                          </p:stCondLst>
                                        </p:cTn>
                                        <p:tgtEl>
                                          <p:spTgt spid="6103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Rot="1" noChangeArrowheads="1"/>
          </p:cNvSpPr>
          <p:nvPr>
            <p:ph type="title"/>
          </p:nvPr>
        </p:nvSpPr>
        <p:spPr/>
        <p:txBody>
          <a:bodyPr/>
          <a:lstStyle/>
          <a:p>
            <a:r>
              <a:rPr lang="en-US"/>
              <a:t>Mu2e Status</a:t>
            </a:r>
          </a:p>
        </p:txBody>
      </p:sp>
      <p:sp>
        <p:nvSpPr>
          <p:cNvPr id="2" name="Date Placeholder 1"/>
          <p:cNvSpPr>
            <a:spLocks noGrp="1"/>
          </p:cNvSpPr>
          <p:nvPr>
            <p:ph type="dt" sz="half" idx="10"/>
          </p:nvPr>
        </p:nvSpPr>
        <p:spPr/>
        <p:txBody>
          <a:bodyPr/>
          <a:lstStyle/>
          <a:p>
            <a:r>
              <a:rPr lang="en-US" smtClean="0"/>
              <a:t>Craig Dukes / Virginia</a:t>
            </a:r>
            <a:endParaRPr lang="en-US"/>
          </a:p>
        </p:txBody>
      </p:sp>
      <p:sp>
        <p:nvSpPr>
          <p:cNvPr id="53" name="Footer Placeholder 4"/>
          <p:cNvSpPr>
            <a:spLocks noGrp="1"/>
          </p:cNvSpPr>
          <p:nvPr>
            <p:ph type="ftr" sz="quarter" idx="11"/>
          </p:nvPr>
        </p:nvSpPr>
        <p:spPr/>
        <p:txBody>
          <a:bodyPr/>
          <a:lstStyle/>
          <a:p>
            <a:r>
              <a:rPr lang="en-US" smtClean="0"/>
              <a:t>BCVSPIN:  Rare Decays at Fermilab</a:t>
            </a:r>
            <a:endParaRPr lang="en-US" baseline="30000"/>
          </a:p>
        </p:txBody>
      </p:sp>
      <p:sp>
        <p:nvSpPr>
          <p:cNvPr id="3" name="Slide Number Placeholder 2"/>
          <p:cNvSpPr>
            <a:spLocks noGrp="1"/>
          </p:cNvSpPr>
          <p:nvPr>
            <p:ph type="sldNum" sz="quarter" idx="12"/>
          </p:nvPr>
        </p:nvSpPr>
        <p:spPr/>
        <p:txBody>
          <a:bodyPr/>
          <a:lstStyle/>
          <a:p>
            <a:fld id="{C3CA022D-D44F-4163-B7C1-E0A40DCB02B7}" type="slidenum">
              <a:rPr lang="en-US" smtClean="0"/>
              <a:pPr/>
              <a:t>59</a:t>
            </a:fld>
            <a:endParaRPr lang="en-US"/>
          </a:p>
        </p:txBody>
      </p:sp>
      <p:graphicFrame>
        <p:nvGraphicFramePr>
          <p:cNvPr id="612355" name="Group 3"/>
          <p:cNvGraphicFramePr>
            <a:graphicFrameLocks noGrp="1"/>
          </p:cNvGraphicFramePr>
          <p:nvPr>
            <p:ph idx="4294967295"/>
            <p:extLst>
              <p:ext uri="{D42A27DB-BD31-4B8C-83A1-F6EECF244321}">
                <p14:modId xmlns:p14="http://schemas.microsoft.com/office/powerpoint/2010/main" val="365357151"/>
              </p:ext>
            </p:extLst>
          </p:nvPr>
        </p:nvGraphicFramePr>
        <p:xfrm>
          <a:off x="228600" y="701675"/>
          <a:ext cx="8686800" cy="5698175"/>
        </p:xfrm>
        <a:graphic>
          <a:graphicData uri="http://schemas.openxmlformats.org/drawingml/2006/table">
            <a:tbl>
              <a:tblPr/>
              <a:tblGrid>
                <a:gridCol w="2049462"/>
                <a:gridCol w="6637338"/>
              </a:tblGrid>
              <a:tr h="360363">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smtClean="0">
                          <a:ln>
                            <a:noFill/>
                          </a:ln>
                          <a:solidFill>
                            <a:schemeClr val="bg1"/>
                          </a:solidFill>
                          <a:effectLst/>
                          <a:latin typeface="+mn-lt"/>
                        </a:rPr>
                        <a:t>1992</a:t>
                      </a:r>
                    </a:p>
                  </a:txBody>
                  <a:tcPr marT="0" marB="0" anchor="ct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bg1"/>
                          </a:solidFill>
                          <a:effectLst/>
                          <a:latin typeface="+mn-lt"/>
                        </a:rPr>
                        <a:t>Solenoidal collection scheme first proposed by MELC collaboration at Moscow Meson Factory</a:t>
                      </a:r>
                    </a:p>
                  </a:txBody>
                  <a:tcPr marT="0" marB="0" anchor="ctr" horzOverflow="overflow">
                    <a:lnL>
                      <a:noFill/>
                    </a:lnL>
                    <a:lnR cap="flat">
                      <a:noFill/>
                    </a:lnR>
                    <a:lnT cap="flat">
                      <a:noFill/>
                    </a:lnT>
                    <a:lnB>
                      <a:noFill/>
                    </a:lnB>
                    <a:lnTlToBr>
                      <a:noFill/>
                    </a:lnTlToBr>
                    <a:lnBlToTr>
                      <a:noFill/>
                    </a:lnBlToTr>
                    <a:noFill/>
                  </a:tcPr>
                </a:tc>
              </a:tr>
              <a:tr h="360363">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bg1"/>
                          </a:solidFill>
                          <a:effectLst/>
                          <a:latin typeface="+mn-lt"/>
                        </a:rPr>
                        <a:t>1997</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bg1"/>
                          </a:solidFill>
                          <a:effectLst/>
                          <a:latin typeface="+mn-lt"/>
                        </a:rPr>
                        <a:t>MECO proposed for the AGS at Brookhaven as part of RSVP</a:t>
                      </a:r>
                    </a:p>
                  </a:txBody>
                  <a:tcPr marT="0" marB="0" anchor="ctr" horzOverflow="overflow">
                    <a:lnL>
                      <a:noFill/>
                    </a:lnL>
                    <a:lnR cap="flat">
                      <a:noFill/>
                    </a:lnR>
                    <a:lnT>
                      <a:noFill/>
                    </a:lnT>
                    <a:lnB>
                      <a:noFill/>
                    </a:lnB>
                    <a:lnTlToBr>
                      <a:noFill/>
                    </a:lnTlToBr>
                    <a:lnBlToTr>
                      <a:noFill/>
                    </a:lnBlToTr>
                    <a:noFill/>
                  </a:tcPr>
                </a:tc>
              </a:tr>
              <a:tr h="436563">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bg1"/>
                          </a:solidFill>
                          <a:effectLst/>
                          <a:latin typeface="+mn-lt"/>
                        </a:rPr>
                        <a:t>1998-2005</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bg1"/>
                          </a:solidFill>
                          <a:effectLst/>
                          <a:latin typeface="+mn-lt"/>
                        </a:rPr>
                        <a:t>Intensive work on MECO technical design:  magnet system costed at $58M, detector at $27M</a:t>
                      </a:r>
                    </a:p>
                  </a:txBody>
                  <a:tcPr marT="0" marB="0" anchor="ctr" horzOverflow="overflow">
                    <a:lnL>
                      <a:noFill/>
                    </a:lnL>
                    <a:lnR cap="flat">
                      <a:noFill/>
                    </a:lnR>
                    <a:lnT>
                      <a:noFill/>
                    </a:lnT>
                    <a:lnB>
                      <a:noFill/>
                    </a:lnB>
                    <a:lnTlToBr>
                      <a:noFill/>
                    </a:lnTlToBr>
                    <a:lnBlToTr>
                      <a:noFill/>
                    </a:lnBlToTr>
                    <a:noFill/>
                  </a:tcPr>
                </a:tc>
              </a:tr>
              <a:tr h="360363">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bg1"/>
                          </a:solidFill>
                          <a:effectLst/>
                          <a:latin typeface="+mn-lt"/>
                        </a:rPr>
                        <a:t>July 2005</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bg1"/>
                          </a:solidFill>
                          <a:effectLst/>
                          <a:latin typeface="+mn-lt"/>
                        </a:rPr>
                        <a:t>RSVP cancelled for financial reasons not related to MECO</a:t>
                      </a:r>
                    </a:p>
                  </a:txBody>
                  <a:tcPr marT="0" marB="0" anchor="ctr" horzOverflow="overflow">
                    <a:lnL>
                      <a:noFill/>
                    </a:lnL>
                    <a:lnR cap="flat">
                      <a:noFill/>
                    </a:lnR>
                    <a:lnT>
                      <a:noFill/>
                    </a:lnT>
                    <a:lnB>
                      <a:noFill/>
                    </a:lnB>
                    <a:lnTlToBr>
                      <a:noFill/>
                    </a:lnTlToBr>
                    <a:lnBlToTr>
                      <a:noFill/>
                    </a:lnBlToTr>
                    <a:noFill/>
                  </a:tcPr>
                </a:tc>
              </a:tr>
              <a:tr h="539750">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bg1"/>
                          </a:solidFill>
                          <a:effectLst/>
                          <a:latin typeface="+mn-lt"/>
                        </a:rPr>
                        <a:t>2006</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bg1"/>
                          </a:solidFill>
                          <a:effectLst/>
                          <a:latin typeface="+mn-lt"/>
                        </a:rPr>
                        <a:t>Steering committed set up to work out means to mount experiment at Fermilab, keeping detector the same </a:t>
                      </a:r>
                    </a:p>
                  </a:txBody>
                  <a:tcPr marT="0" marB="0" anchor="ctr" horzOverflow="overflow">
                    <a:lnL>
                      <a:noFill/>
                    </a:lnL>
                    <a:lnR cap="flat">
                      <a:noFill/>
                    </a:lnR>
                    <a:lnT>
                      <a:noFill/>
                    </a:lnT>
                    <a:lnB>
                      <a:noFill/>
                    </a:lnB>
                    <a:lnTlToBr>
                      <a:noFill/>
                    </a:lnTlToBr>
                    <a:lnBlToTr>
                      <a:noFill/>
                    </a:lnBlToTr>
                    <a:noFill/>
                  </a:tcPr>
                </a:tc>
              </a:tr>
              <a:tr h="361950">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bg1"/>
                          </a:solidFill>
                          <a:effectLst/>
                          <a:latin typeface="+mn-lt"/>
                        </a:rPr>
                        <a:t>June 2007</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smtClean="0">
                          <a:ln>
                            <a:noFill/>
                          </a:ln>
                          <a:solidFill>
                            <a:schemeClr val="bg1"/>
                          </a:solidFill>
                          <a:effectLst/>
                          <a:latin typeface="+mn-lt"/>
                        </a:rPr>
                        <a:t>Mu2e EOI submitted to </a:t>
                      </a:r>
                      <a:r>
                        <a:rPr kumimoji="0" lang="en-US" sz="1600" b="0" i="0" u="none" strike="noStrike" cap="none" normalizeH="0" baseline="0" dirty="0" err="1" smtClean="0">
                          <a:ln>
                            <a:noFill/>
                          </a:ln>
                          <a:solidFill>
                            <a:schemeClr val="bg1"/>
                          </a:solidFill>
                          <a:effectLst/>
                          <a:latin typeface="+mn-lt"/>
                        </a:rPr>
                        <a:t>Fermilab</a:t>
                      </a:r>
                      <a:endParaRPr kumimoji="0" lang="en-US" sz="1600" b="0" i="0" u="none" strike="noStrike" cap="none" normalizeH="0" baseline="0" dirty="0" smtClean="0">
                        <a:ln>
                          <a:noFill/>
                        </a:ln>
                        <a:solidFill>
                          <a:schemeClr val="bg1"/>
                        </a:solidFill>
                        <a:effectLst/>
                        <a:latin typeface="+mn-lt"/>
                      </a:endParaRPr>
                    </a:p>
                  </a:txBody>
                  <a:tcPr marT="0" marB="0" anchor="ctr" horzOverflow="overflow">
                    <a:lnL>
                      <a:noFill/>
                    </a:lnL>
                    <a:lnR cap="flat">
                      <a:noFill/>
                    </a:lnR>
                    <a:lnT>
                      <a:noFill/>
                    </a:lnT>
                    <a:lnB>
                      <a:noFill/>
                    </a:lnB>
                    <a:lnTlToBr>
                      <a:noFill/>
                    </a:lnTlToBr>
                    <a:lnBlToTr>
                      <a:noFill/>
                    </a:lnBlToTr>
                    <a:noFill/>
                  </a:tcPr>
                </a:tc>
              </a:tr>
              <a:tr h="436563">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bg1"/>
                          </a:solidFill>
                          <a:effectLst/>
                          <a:latin typeface="+mn-lt"/>
                        </a:rPr>
                        <a:t>October 2007</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smtClean="0">
                          <a:ln>
                            <a:noFill/>
                          </a:ln>
                          <a:solidFill>
                            <a:schemeClr val="bg1"/>
                          </a:solidFill>
                          <a:effectLst/>
                          <a:latin typeface="+mn-lt"/>
                        </a:rPr>
                        <a:t>LOI submitted to </a:t>
                      </a:r>
                      <a:r>
                        <a:rPr kumimoji="0" lang="en-US" sz="1600" b="0" i="0" u="none" strike="noStrike" cap="none" normalizeH="0" baseline="0" dirty="0" err="1" smtClean="0">
                          <a:ln>
                            <a:noFill/>
                          </a:ln>
                          <a:solidFill>
                            <a:schemeClr val="bg1"/>
                          </a:solidFill>
                          <a:effectLst/>
                          <a:latin typeface="+mn-lt"/>
                        </a:rPr>
                        <a:t>Fermilab</a:t>
                      </a:r>
                      <a:endParaRPr kumimoji="0" lang="en-US" sz="1600" b="0" i="0" u="none" strike="noStrike" cap="none" normalizeH="0" baseline="0" dirty="0" smtClean="0">
                        <a:ln>
                          <a:noFill/>
                        </a:ln>
                        <a:solidFill>
                          <a:schemeClr val="bg1"/>
                        </a:solidFill>
                        <a:effectLst/>
                        <a:latin typeface="+mn-lt"/>
                      </a:endParaRPr>
                    </a:p>
                  </a:txBody>
                  <a:tcPr marT="0" marB="0" anchor="ctr" horzOverflow="overflow">
                    <a:lnL>
                      <a:noFill/>
                    </a:lnL>
                    <a:lnR cap="flat">
                      <a:noFill/>
                    </a:lnR>
                    <a:lnT>
                      <a:noFill/>
                    </a:lnT>
                    <a:lnB>
                      <a:noFill/>
                    </a:lnB>
                    <a:lnTlToBr>
                      <a:noFill/>
                    </a:lnTlToBr>
                    <a:lnBlToTr>
                      <a:noFill/>
                    </a:lnBlToTr>
                    <a:noFill/>
                  </a:tcPr>
                </a:tc>
              </a:tr>
              <a:tr h="463550">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smtClean="0">
                          <a:ln>
                            <a:noFill/>
                          </a:ln>
                          <a:solidFill>
                            <a:srgbClr val="008000"/>
                          </a:solidFill>
                          <a:effectLst/>
                          <a:latin typeface="+mn-lt"/>
                        </a:rPr>
                        <a:t>May 2008</a:t>
                      </a:r>
                    </a:p>
                  </a:txBody>
                  <a:tcPr marT="0" marB="0" anchor="ctr" horzOverflow="overflow">
                    <a:lnL cap="flat">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smtClean="0">
                          <a:ln>
                            <a:noFill/>
                          </a:ln>
                          <a:solidFill>
                            <a:srgbClr val="008000"/>
                          </a:solidFill>
                          <a:effectLst/>
                          <a:latin typeface="+mn-lt"/>
                        </a:rPr>
                        <a:t>P5 “recommends pursuing the </a:t>
                      </a:r>
                      <a:r>
                        <a:rPr kumimoji="0" lang="en-US" sz="1600" b="0" i="0" u="none" strike="noStrike" cap="none" normalizeH="0" baseline="0" dirty="0" err="1" smtClean="0">
                          <a:ln>
                            <a:noFill/>
                          </a:ln>
                          <a:solidFill>
                            <a:srgbClr val="008000"/>
                          </a:solidFill>
                          <a:effectLst/>
                          <a:latin typeface="+mn-lt"/>
                        </a:rPr>
                        <a:t>muon</a:t>
                      </a:r>
                      <a:r>
                        <a:rPr kumimoji="0" lang="en-US" sz="1600" b="0" i="0" u="none" strike="noStrike" cap="none" normalizeH="0" baseline="0" dirty="0" smtClean="0">
                          <a:ln>
                            <a:noFill/>
                          </a:ln>
                          <a:solidFill>
                            <a:srgbClr val="008000"/>
                          </a:solidFill>
                          <a:effectLst/>
                          <a:latin typeface="+mn-lt"/>
                        </a:rPr>
                        <a:t>-to-electron conversion experiment, subject to approval by the </a:t>
                      </a:r>
                      <a:r>
                        <a:rPr kumimoji="0" lang="en-US" sz="1600" b="0" i="0" u="none" strike="noStrike" cap="none" normalizeH="0" baseline="0" dirty="0" err="1" smtClean="0">
                          <a:ln>
                            <a:noFill/>
                          </a:ln>
                          <a:solidFill>
                            <a:srgbClr val="008000"/>
                          </a:solidFill>
                          <a:effectLst/>
                          <a:latin typeface="+mn-lt"/>
                        </a:rPr>
                        <a:t>Fermilab</a:t>
                      </a:r>
                      <a:r>
                        <a:rPr kumimoji="0" lang="en-US" sz="1600" b="0" i="0" u="none" strike="noStrike" cap="none" normalizeH="0" baseline="0" dirty="0" smtClean="0">
                          <a:ln>
                            <a:noFill/>
                          </a:ln>
                          <a:solidFill>
                            <a:srgbClr val="008000"/>
                          </a:solidFill>
                          <a:effectLst/>
                          <a:latin typeface="+mn-lt"/>
                        </a:rPr>
                        <a:t> PAC, under all budget scenarios considered by the panel.”</a:t>
                      </a:r>
                    </a:p>
                  </a:txBody>
                  <a:tcPr marT="0" marB="0" anchor="ctr" horzOverflow="overflow">
                    <a:lnL>
                      <a:noFill/>
                    </a:lnL>
                    <a:lnR cap="flat">
                      <a:noFill/>
                    </a:lnR>
                    <a:lnT>
                      <a:noFill/>
                    </a:lnT>
                    <a:lnB>
                      <a:noFill/>
                    </a:lnB>
                    <a:lnTlToBr>
                      <a:noFill/>
                    </a:lnTlToBr>
                    <a:lnBlToTr>
                      <a:noFill/>
                    </a:lnBlToTr>
                    <a:solidFill>
                      <a:srgbClr val="FFFF00"/>
                    </a:solidFill>
                  </a:tcPr>
                </a:tc>
              </a:tr>
              <a:tr h="436563">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bg1"/>
                          </a:solidFill>
                          <a:effectLst/>
                          <a:latin typeface="+mn-lt"/>
                        </a:rPr>
                        <a:t>Fall 2008</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bg1"/>
                          </a:solidFill>
                          <a:effectLst/>
                          <a:latin typeface="+mn-lt"/>
                        </a:rPr>
                        <a:t>Proposal submitted to Fermilab and receives Stage I approval.  Total project cost estimated at $180M</a:t>
                      </a:r>
                    </a:p>
                  </a:txBody>
                  <a:tcPr marT="0" marB="0" anchor="ctr" horzOverflow="overflow">
                    <a:lnL>
                      <a:noFill/>
                    </a:lnL>
                    <a:lnR cap="flat">
                      <a:noFill/>
                    </a:lnR>
                    <a:lnT>
                      <a:noFill/>
                    </a:lnT>
                    <a:lnB>
                      <a:noFill/>
                    </a:lnB>
                    <a:lnTlToBr>
                      <a:noFill/>
                    </a:lnTlToBr>
                    <a:lnBlToTr>
                      <a:noFill/>
                    </a:lnBlToTr>
                    <a:noFill/>
                  </a:tcPr>
                </a:tc>
              </a:tr>
              <a:tr h="361950">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bg1"/>
                          </a:solidFill>
                          <a:effectLst/>
                          <a:latin typeface="+mn-lt"/>
                        </a:rPr>
                        <a:t>November 2009</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smtClean="0">
                          <a:ln>
                            <a:noFill/>
                          </a:ln>
                          <a:solidFill>
                            <a:schemeClr val="bg1"/>
                          </a:solidFill>
                          <a:effectLst/>
                          <a:latin typeface="+mn-lt"/>
                        </a:rPr>
                        <a:t>Approval of mission need by DOE (CD-0) granted ($145M - $205M)</a:t>
                      </a:r>
                    </a:p>
                  </a:txBody>
                  <a:tcPr marT="0" marB="0" anchor="ctr" horzOverflow="overflow">
                    <a:lnL>
                      <a:noFill/>
                    </a:lnL>
                    <a:lnR cap="flat">
                      <a:noFill/>
                    </a:lnR>
                    <a:lnT>
                      <a:noFill/>
                    </a:lnT>
                    <a:lnB>
                      <a:noFill/>
                    </a:lnB>
                    <a:lnTlToBr>
                      <a:noFill/>
                    </a:lnTlToBr>
                    <a:lnBlToTr>
                      <a:noFill/>
                    </a:lnBlToTr>
                    <a:noFill/>
                  </a:tcPr>
                </a:tc>
              </a:tr>
              <a:tr h="360363">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smtClean="0">
                          <a:ln>
                            <a:noFill/>
                          </a:ln>
                          <a:solidFill>
                            <a:schemeClr val="bg1"/>
                          </a:solidFill>
                          <a:effectLst/>
                          <a:latin typeface="+mn-lt"/>
                        </a:rPr>
                        <a:t>FY2010</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smtClean="0">
                          <a:ln>
                            <a:noFill/>
                          </a:ln>
                          <a:solidFill>
                            <a:schemeClr val="bg1"/>
                          </a:solidFill>
                          <a:effectLst/>
                          <a:latin typeface="+mn-lt"/>
                        </a:rPr>
                        <a:t>Mu2e receives $4M in R&amp;D funding ($10M FY2011, $20M FY2012)</a:t>
                      </a:r>
                    </a:p>
                  </a:txBody>
                  <a:tcPr marT="0" marB="0" anchor="ctr" horzOverflow="overflow">
                    <a:lnL>
                      <a:noFill/>
                    </a:lnL>
                    <a:lnR cap="flat">
                      <a:noFill/>
                    </a:lnR>
                    <a:lnT>
                      <a:noFill/>
                    </a:lnT>
                    <a:lnB>
                      <a:noFill/>
                    </a:lnB>
                    <a:lnTlToBr>
                      <a:noFill/>
                    </a:lnTlToBr>
                    <a:lnBlToTr>
                      <a:noFill/>
                    </a:lnBlToTr>
                    <a:noFill/>
                  </a:tcPr>
                </a:tc>
              </a:tr>
              <a:tr h="360363">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smtClean="0">
                          <a:ln>
                            <a:noFill/>
                          </a:ln>
                          <a:solidFill>
                            <a:srgbClr val="FFFF00"/>
                          </a:solidFill>
                          <a:effectLst/>
                          <a:latin typeface="+mn-lt"/>
                        </a:rPr>
                        <a:t>Fall 2011</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smtClean="0">
                          <a:ln>
                            <a:noFill/>
                          </a:ln>
                          <a:solidFill>
                            <a:srgbClr val="FFFF00"/>
                          </a:solidFill>
                          <a:effectLst/>
                          <a:latin typeface="+mn-lt"/>
                        </a:rPr>
                        <a:t>Approval of preliminary baseline range  by DOE (CD-1)</a:t>
                      </a:r>
                    </a:p>
                  </a:txBody>
                  <a:tcPr marT="0" marB="0" anchor="ctr" horzOverflow="overflow">
                    <a:lnL>
                      <a:noFill/>
                    </a:lnL>
                    <a:lnR cap="flat">
                      <a:noFill/>
                    </a:lnR>
                    <a:lnT>
                      <a:noFill/>
                    </a:lnT>
                    <a:lnB>
                      <a:noFill/>
                    </a:lnB>
                    <a:lnTlToBr>
                      <a:noFill/>
                    </a:lnTlToBr>
                    <a:lnBlToTr>
                      <a:noFill/>
                    </a:lnBlToTr>
                    <a:noFill/>
                  </a:tcPr>
                </a:tc>
              </a:tr>
              <a:tr h="361950">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smtClean="0">
                          <a:ln>
                            <a:noFill/>
                          </a:ln>
                          <a:solidFill>
                            <a:srgbClr val="FFFF00"/>
                          </a:solidFill>
                          <a:effectLst/>
                          <a:latin typeface="+mn-lt"/>
                        </a:rPr>
                        <a:t> 2014</a:t>
                      </a:r>
                    </a:p>
                  </a:txBody>
                  <a:tcPr marT="0" marB="0"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smtClean="0">
                          <a:ln>
                            <a:noFill/>
                          </a:ln>
                          <a:solidFill>
                            <a:srgbClr val="FFFF00"/>
                          </a:solidFill>
                          <a:effectLst/>
                          <a:latin typeface="+mn-lt"/>
                        </a:rPr>
                        <a:t>Start of Construction (CD-3)</a:t>
                      </a:r>
                    </a:p>
                  </a:txBody>
                  <a:tcPr marT="0" marB="0" anchor="ctr" horzOverflow="overflow">
                    <a:lnL>
                      <a:noFill/>
                    </a:lnL>
                    <a:lnR cap="flat">
                      <a:noFill/>
                    </a:lnR>
                    <a:lnT>
                      <a:noFill/>
                    </a:lnT>
                    <a:lnB cap="flat">
                      <a:noFill/>
                    </a:lnB>
                    <a:lnTlToBr>
                      <a:noFill/>
                    </a:lnTlToBr>
                    <a:lnBlToTr>
                      <a:noFill/>
                    </a:lnBlToTr>
                    <a:noFill/>
                  </a:tcPr>
                </a:tc>
              </a:tr>
            </a:tbl>
          </a:graphicData>
        </a:graphic>
      </p:graphicFrame>
      <p:pic>
        <p:nvPicPr>
          <p:cNvPr id="612402" name="Picture 50" descr="p5_report_2008_front_p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4238" y="749300"/>
            <a:ext cx="2824162" cy="365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15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2402"/>
                                        </p:tgtEl>
                                        <p:attrNameLst>
                                          <p:attrName>style.visibility</p:attrName>
                                        </p:attrNameLst>
                                      </p:cBhvr>
                                      <p:to>
                                        <p:strVal val="visible"/>
                                      </p:to>
                                    </p:set>
                                    <p:animEffect transition="in" filter="fade">
                                      <p:cBhvr>
                                        <p:cTn id="7" dur="1000"/>
                                        <p:tgtEl>
                                          <p:spTgt spid="6124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2000"/>
                                        <p:tgtEl>
                                          <p:spTgt spid="612402"/>
                                        </p:tgtEl>
                                      </p:cBhvr>
                                    </p:animEffect>
                                    <p:set>
                                      <p:cBhvr>
                                        <p:cTn id="12" dur="1" fill="hold">
                                          <p:stCondLst>
                                            <p:cond delay="1999"/>
                                          </p:stCondLst>
                                        </p:cTn>
                                        <p:tgtEl>
                                          <p:spTgt spid="6124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2" name="Rectangle 4"/>
          <p:cNvSpPr>
            <a:spLocks noGrp="1" noRot="1" noChangeArrowheads="1"/>
          </p:cNvSpPr>
          <p:nvPr>
            <p:ph type="title"/>
          </p:nvPr>
        </p:nvSpPr>
        <p:spPr/>
        <p:txBody>
          <a:bodyPr/>
          <a:lstStyle/>
          <a:p>
            <a:pPr algn="l"/>
            <a:r>
              <a:rPr lang="en-US" dirty="0"/>
              <a:t>Is the Large Hadron Collider the Last in a Long Line of ever Higher Energy Particle Accelerators?</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8" name="Footer Placeholder 3"/>
          <p:cNvSpPr>
            <a:spLocks noGrp="1"/>
          </p:cNvSpPr>
          <p:nvPr>
            <p:ph type="ftr" sz="quarter" idx="11"/>
          </p:nvPr>
        </p:nvSpPr>
        <p:spPr/>
        <p:txBody>
          <a:bodyPr/>
          <a:lstStyle/>
          <a:p>
            <a:r>
              <a:rPr lang="en-US" smtClean="0"/>
              <a:t>BCVSPIN:  Rare Decays at Fermilab</a:t>
            </a:r>
            <a:endParaRPr lang="en-US" baseline="30000"/>
          </a:p>
        </p:txBody>
      </p:sp>
      <p:sp>
        <p:nvSpPr>
          <p:cNvPr id="3" name="Slide Number Placeholder 2"/>
          <p:cNvSpPr>
            <a:spLocks noGrp="1"/>
          </p:cNvSpPr>
          <p:nvPr>
            <p:ph type="sldNum" sz="quarter" idx="12"/>
          </p:nvPr>
        </p:nvSpPr>
        <p:spPr/>
        <p:txBody>
          <a:bodyPr/>
          <a:lstStyle/>
          <a:p>
            <a:fld id="{C95F3207-39C2-4B35-9EBF-195B2F555FC9}" type="slidenum">
              <a:rPr lang="en-US" smtClean="0"/>
              <a:pPr/>
              <a:t>6</a:t>
            </a:fld>
            <a:endParaRPr lang="en-US" dirty="0"/>
          </a:p>
        </p:txBody>
      </p:sp>
      <p:pic>
        <p:nvPicPr>
          <p:cNvPr id="288773" name="Picture 5" descr="livingston_plot_1"/>
          <p:cNvPicPr>
            <a:picLocks noChangeAspect="1" noChangeArrowheads="1"/>
          </p:cNvPicPr>
          <p:nvPr/>
        </p:nvPicPr>
        <p:blipFill>
          <a:blip r:embed="rId3">
            <a:extLst>
              <a:ext uri="{28A0092B-C50C-407E-A947-70E740481C1C}">
                <a14:useLocalDpi xmlns:a14="http://schemas.microsoft.com/office/drawing/2010/main" val="0"/>
              </a:ext>
            </a:extLst>
          </a:blip>
          <a:srcRect l="-1244" t="-1199" r="-1244" b="-1199"/>
          <a:stretch>
            <a:fillRect/>
          </a:stretch>
        </p:blipFill>
        <p:spPr bwMode="auto">
          <a:xfrm>
            <a:off x="885825" y="1366838"/>
            <a:ext cx="4854575" cy="5026025"/>
          </a:xfrm>
          <a:prstGeom prst="rect">
            <a:avLst/>
          </a:prstGeom>
          <a:solidFill>
            <a:schemeClr val="tx1"/>
          </a:solidFill>
        </p:spPr>
      </p:pic>
      <p:sp>
        <p:nvSpPr>
          <p:cNvPr id="288775" name="Text Box 7"/>
          <p:cNvSpPr txBox="1">
            <a:spLocks noChangeArrowheads="1"/>
          </p:cNvSpPr>
          <p:nvPr/>
        </p:nvSpPr>
        <p:spPr bwMode="auto">
          <a:xfrm>
            <a:off x="6030913" y="1550988"/>
            <a:ext cx="2976562" cy="119062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800" dirty="0">
                <a:solidFill>
                  <a:schemeClr val="bg1"/>
                </a:solidFill>
              </a:rPr>
              <a:t>Presently there are no concrete plans for an accelerator to probe the  next energy regime </a:t>
            </a:r>
          </a:p>
        </p:txBody>
      </p:sp>
      <p:sp>
        <p:nvSpPr>
          <p:cNvPr id="288776" name="Oval 8"/>
          <p:cNvSpPr>
            <a:spLocks noChangeArrowheads="1"/>
          </p:cNvSpPr>
          <p:nvPr/>
        </p:nvSpPr>
        <p:spPr bwMode="auto">
          <a:xfrm>
            <a:off x="4818063" y="1965325"/>
            <a:ext cx="685800" cy="595313"/>
          </a:xfrm>
          <a:prstGeom prst="ellipse">
            <a:avLst/>
          </a:prstGeom>
          <a:noFill/>
          <a:ln w="635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777" name="Oval 9"/>
          <p:cNvSpPr>
            <a:spLocks noChangeArrowheads="1"/>
          </p:cNvSpPr>
          <p:nvPr/>
        </p:nvSpPr>
        <p:spPr bwMode="auto">
          <a:xfrm>
            <a:off x="4706938" y="3995837"/>
            <a:ext cx="4300537" cy="1298377"/>
          </a:xfrm>
          <a:prstGeom prst="ellipse">
            <a:avLst/>
          </a:prstGeom>
          <a:solidFill>
            <a:srgbClr val="FFFF99"/>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1800" dirty="0"/>
              <a:t>How are we going to probe</a:t>
            </a:r>
          </a:p>
          <a:p>
            <a:pPr algn="ctr"/>
            <a:r>
              <a:rPr lang="en-US" sz="1800" dirty="0"/>
              <a:t>higher mass scales without higher energies?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Craig Dukes / Virginia</a:t>
            </a:r>
            <a:endParaRPr lang="en-US"/>
          </a:p>
        </p:txBody>
      </p:sp>
      <p:sp>
        <p:nvSpPr>
          <p:cNvPr id="6" name="Footer Placeholder 4"/>
          <p:cNvSpPr>
            <a:spLocks noGrp="1"/>
          </p:cNvSpPr>
          <p:nvPr>
            <p:ph type="ftr" sz="quarter" idx="11"/>
          </p:nvPr>
        </p:nvSpPr>
        <p:spPr/>
        <p:txBody>
          <a:bodyPr/>
          <a:lstStyle/>
          <a:p>
            <a:r>
              <a:rPr lang="en-US" smtClean="0"/>
              <a:t>BCVSPIN:  Rare Decays at Fermilab</a:t>
            </a:r>
            <a:endParaRPr lang="en-US" baseline="30000"/>
          </a:p>
        </p:txBody>
      </p:sp>
      <p:sp>
        <p:nvSpPr>
          <p:cNvPr id="7" name="Slide Number Placeholder 5"/>
          <p:cNvSpPr>
            <a:spLocks noGrp="1"/>
          </p:cNvSpPr>
          <p:nvPr>
            <p:ph type="sldNum" sz="quarter" idx="12"/>
          </p:nvPr>
        </p:nvSpPr>
        <p:spPr/>
        <p:txBody>
          <a:bodyPr/>
          <a:lstStyle/>
          <a:p>
            <a:fld id="{7D976219-31B0-45A7-A7F4-67C6CC6E730A}" type="slidenum">
              <a:rPr lang="en-US"/>
              <a:pPr/>
              <a:t>60</a:t>
            </a:fld>
            <a:endParaRPr lang="en-US"/>
          </a:p>
        </p:txBody>
      </p:sp>
      <p:pic>
        <p:nvPicPr>
          <p:cNvPr id="365573" name="Picture 5" descr="napoleon_campaign"/>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365570" name="Rectangle 2"/>
          <p:cNvSpPr>
            <a:spLocks noGrp="1" noRot="1" noChangeArrowheads="1"/>
          </p:cNvSpPr>
          <p:nvPr>
            <p:ph type="title"/>
          </p:nvPr>
        </p:nvSpPr>
        <p:spPr/>
        <p:txBody>
          <a:bodyPr/>
          <a:lstStyle/>
          <a:p>
            <a:r>
              <a:rPr lang="en-US" dirty="0"/>
              <a:t>The End</a:t>
            </a:r>
          </a:p>
        </p:txBody>
      </p:sp>
      <p:sp>
        <p:nvSpPr>
          <p:cNvPr id="365571" name="Rectangle 3"/>
          <p:cNvSpPr>
            <a:spLocks noGrp="1" noChangeArrowheads="1"/>
          </p:cNvSpPr>
          <p:nvPr>
            <p:ph type="body" idx="1"/>
          </p:nvPr>
        </p:nvSpPr>
        <p:spPr>
          <a:xfrm>
            <a:off x="457200" y="2012950"/>
            <a:ext cx="8382000" cy="4159250"/>
          </a:xfrm>
        </p:spPr>
        <p:txBody>
          <a:bodyPr>
            <a:normAutofit/>
          </a:bodyPr>
          <a:lstStyle/>
          <a:p>
            <a:pPr marL="0" indent="0" algn="just">
              <a:buFontTx/>
              <a:buNone/>
            </a:pPr>
            <a:r>
              <a:rPr lang="en-US" sz="2400" dirty="0">
                <a:effectLst/>
              </a:rPr>
              <a:t>So we are now embarking on a great campaign in this intensity frontier, guided by our theoretical friends, to search for the New Physics that we think must </a:t>
            </a:r>
            <a:r>
              <a:rPr lang="en-US" sz="2400" dirty="0" smtClean="0">
                <a:effectLst/>
              </a:rPr>
              <a:t>exist.  Will </a:t>
            </a:r>
            <a:r>
              <a:rPr lang="en-US" sz="2400" dirty="0">
                <a:effectLst/>
              </a:rPr>
              <a:t>we succeed in finding something new like le </a:t>
            </a:r>
            <a:r>
              <a:rPr lang="en-US" sz="2400" dirty="0" err="1">
                <a:effectLst/>
              </a:rPr>
              <a:t>Verrier</a:t>
            </a:r>
            <a:r>
              <a:rPr lang="en-US" sz="2400" dirty="0">
                <a:effectLst/>
              </a:rPr>
              <a:t> and Galle with their discovery of Neptune, or fail to find anything, like le </a:t>
            </a:r>
            <a:r>
              <a:rPr lang="en-US" sz="2400" dirty="0" err="1">
                <a:effectLst/>
              </a:rPr>
              <a:t>Verrier</a:t>
            </a:r>
            <a:r>
              <a:rPr lang="en-US" sz="2400" dirty="0">
                <a:effectLst/>
              </a:rPr>
              <a:t> did with Vulcan?  Perhaps we should wish to fail:  in the end the non-observation of Vulcan proved far more profound than the discovery of Neptune.</a:t>
            </a:r>
          </a:p>
          <a:p>
            <a:pPr marL="0" indent="0" algn="just">
              <a:buFontTx/>
              <a:buNone/>
            </a:pPr>
            <a:endParaRPr lang="en-US" sz="2400" dirty="0">
              <a:effectLst/>
            </a:endParaRPr>
          </a:p>
        </p:txBody>
      </p:sp>
    </p:spTree>
    <p:extLst>
      <p:ext uri="{BB962C8B-B14F-4D97-AF65-F5344CB8AC3E}">
        <p14:creationId xmlns:p14="http://schemas.microsoft.com/office/powerpoint/2010/main" val="134015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tabLst>
                <a:tab pos="1203325" algn="l"/>
              </a:tabLst>
            </a:pPr>
            <a:r>
              <a:rPr lang="en-US" dirty="0" smtClean="0"/>
              <a:t>Rather than exploiting Einstein’s mass-energy relation, E=mc</a:t>
            </a:r>
            <a:r>
              <a:rPr lang="en-US" baseline="30000" dirty="0" smtClean="0"/>
              <a:t>2</a:t>
            </a:r>
            <a:r>
              <a:rPr lang="en-US" dirty="0" smtClean="0"/>
              <a:t>, exploit Heisenberg’s uncertainty principle, </a:t>
            </a:r>
            <a:r>
              <a:rPr lang="en-US" dirty="0" err="1" smtClean="0">
                <a:latin typeface="Symbol" pitchFamily="18" charset="2"/>
              </a:rPr>
              <a:t>D</a:t>
            </a:r>
            <a:r>
              <a:rPr lang="en-US" dirty="0" err="1" smtClean="0"/>
              <a:t>E</a:t>
            </a:r>
            <a:r>
              <a:rPr lang="en-US" dirty="0" err="1" smtClean="0">
                <a:latin typeface="Symbol" pitchFamily="18" charset="2"/>
              </a:rPr>
              <a:t>D</a:t>
            </a:r>
            <a:r>
              <a:rPr lang="en-US" dirty="0" err="1" smtClean="0"/>
              <a:t>t</a:t>
            </a:r>
            <a:r>
              <a:rPr lang="en-US" dirty="0" err="1" smtClean="0">
                <a:latin typeface="Arial Unicode MS"/>
                <a:ea typeface="Arial Unicode MS"/>
                <a:cs typeface="Arial Unicode MS"/>
              </a:rPr>
              <a:t>≳ħ</a:t>
            </a:r>
            <a:r>
              <a:rPr lang="en-US" dirty="0" smtClean="0">
                <a:latin typeface="Arial Unicode MS"/>
                <a:ea typeface="Arial Unicode MS"/>
                <a:cs typeface="Arial Unicode MS"/>
              </a:rPr>
              <a:t>/2</a:t>
            </a:r>
            <a:endParaRPr lang="en-US" dirty="0"/>
          </a:p>
        </p:txBody>
      </p:sp>
      <p:sp>
        <p:nvSpPr>
          <p:cNvPr id="2" name="Date Placeholder 1"/>
          <p:cNvSpPr>
            <a:spLocks noGrp="1"/>
          </p:cNvSpPr>
          <p:nvPr>
            <p:ph type="dt" sz="half" idx="10"/>
          </p:nvPr>
        </p:nvSpPr>
        <p:spPr/>
        <p:txBody>
          <a:bodyPr/>
          <a:lstStyle/>
          <a:p>
            <a:r>
              <a:rPr lang="en-US" smtClean="0"/>
              <a:t>Craig Dukes / Virginia</a:t>
            </a:r>
            <a:endParaRPr lang="en-US"/>
          </a:p>
        </p:txBody>
      </p:sp>
      <p:sp>
        <p:nvSpPr>
          <p:cNvPr id="13" name="Footer Placeholder 2"/>
          <p:cNvSpPr>
            <a:spLocks noGrp="1"/>
          </p:cNvSpPr>
          <p:nvPr>
            <p:ph type="ftr" sz="quarter" idx="11"/>
          </p:nvPr>
        </p:nvSpPr>
        <p:spPr/>
        <p:txBody>
          <a:bodyPr/>
          <a:lstStyle/>
          <a:p>
            <a:r>
              <a:rPr lang="en-US" smtClean="0"/>
              <a:t>BCVSPIN:  Rare Decays at Fermilab</a:t>
            </a:r>
            <a:endParaRPr lang="en-US" baseline="30000"/>
          </a:p>
        </p:txBody>
      </p:sp>
      <p:sp>
        <p:nvSpPr>
          <p:cNvPr id="3" name="Slide Number Placeholder 2"/>
          <p:cNvSpPr>
            <a:spLocks noGrp="1"/>
          </p:cNvSpPr>
          <p:nvPr>
            <p:ph type="sldNum" sz="quarter" idx="12"/>
          </p:nvPr>
        </p:nvSpPr>
        <p:spPr/>
        <p:txBody>
          <a:bodyPr/>
          <a:lstStyle/>
          <a:p>
            <a:fld id="{C95F3207-39C2-4B35-9EBF-195B2F555FC9}" type="slidenum">
              <a:rPr lang="en-US" smtClean="0"/>
              <a:pPr/>
              <a:t>7</a:t>
            </a:fld>
            <a:endParaRPr lang="en-US" dirty="0"/>
          </a:p>
        </p:txBody>
      </p:sp>
      <p:pic>
        <p:nvPicPr>
          <p:cNvPr id="3092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4950" y="1601520"/>
            <a:ext cx="1535113" cy="22844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2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9338" y="1601520"/>
            <a:ext cx="1690687" cy="229076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9265" name="Oval 17"/>
          <p:cNvSpPr>
            <a:spLocks noChangeArrowheads="1"/>
          </p:cNvSpPr>
          <p:nvPr/>
        </p:nvSpPr>
        <p:spPr bwMode="auto">
          <a:xfrm>
            <a:off x="334963" y="1593850"/>
            <a:ext cx="3840162" cy="1428214"/>
          </a:xfrm>
          <a:prstGeom prst="ellipse">
            <a:avLst/>
          </a:prstGeom>
          <a:solidFill>
            <a:srgbClr val="FFFF99"/>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400" dirty="0"/>
              <a:t>E=mc</a:t>
            </a:r>
            <a:r>
              <a:rPr lang="en-US" sz="2400" baseline="30000" dirty="0"/>
              <a:t>2</a:t>
            </a:r>
            <a:endParaRPr lang="en-US" sz="2400" dirty="0"/>
          </a:p>
          <a:p>
            <a:pPr algn="ctr"/>
            <a:r>
              <a:rPr lang="en-US" dirty="0"/>
              <a:t>appearance of</a:t>
            </a:r>
            <a:r>
              <a:rPr lang="en-US" dirty="0">
                <a:solidFill>
                  <a:schemeClr val="bg2"/>
                </a:solidFill>
              </a:rPr>
              <a:t> </a:t>
            </a:r>
            <a:r>
              <a:rPr lang="en-US" b="1" dirty="0">
                <a:solidFill>
                  <a:srgbClr val="FF0000"/>
                </a:solidFill>
              </a:rPr>
              <a:t>real</a:t>
            </a:r>
            <a:r>
              <a:rPr lang="en-US" dirty="0">
                <a:solidFill>
                  <a:schemeClr val="bg2"/>
                </a:solidFill>
              </a:rPr>
              <a:t> </a:t>
            </a:r>
            <a:r>
              <a:rPr lang="en-US" dirty="0"/>
              <a:t>new particles</a:t>
            </a:r>
          </a:p>
        </p:txBody>
      </p:sp>
      <p:sp>
        <p:nvSpPr>
          <p:cNvPr id="309266" name="Oval 18"/>
          <p:cNvSpPr>
            <a:spLocks noChangeArrowheads="1"/>
          </p:cNvSpPr>
          <p:nvPr/>
        </p:nvSpPr>
        <p:spPr bwMode="auto">
          <a:xfrm>
            <a:off x="4983163" y="1524000"/>
            <a:ext cx="3932237" cy="1428214"/>
          </a:xfrm>
          <a:prstGeom prst="ellipse">
            <a:avLst/>
          </a:prstGeom>
          <a:solidFill>
            <a:srgbClr val="FFFF99"/>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ctr"/>
            <a:r>
              <a:rPr lang="en-US" sz="2400" dirty="0" err="1">
                <a:latin typeface="Symbol" pitchFamily="18" charset="2"/>
              </a:rPr>
              <a:t>D</a:t>
            </a:r>
            <a:r>
              <a:rPr lang="en-US" sz="2400" dirty="0" err="1"/>
              <a:t>E</a:t>
            </a:r>
            <a:r>
              <a:rPr lang="en-US" sz="2400" dirty="0" err="1">
                <a:latin typeface="Symbol" pitchFamily="18" charset="2"/>
              </a:rPr>
              <a:t>D</a:t>
            </a:r>
            <a:r>
              <a:rPr lang="en-US" sz="2400" dirty="0" err="1"/>
              <a:t>t</a:t>
            </a:r>
            <a:r>
              <a:rPr lang="en-US" sz="2400" dirty="0"/>
              <a:t> </a:t>
            </a:r>
            <a:r>
              <a:rPr lang="en-US" sz="2400" dirty="0">
                <a:latin typeface="Arial Unicode MS" pitchFamily="34" charset="-128"/>
                <a:ea typeface="Arial Unicode MS" pitchFamily="34" charset="-128"/>
                <a:cs typeface="Arial Unicode MS" pitchFamily="34" charset="-128"/>
              </a:rPr>
              <a:t>≳ ħ</a:t>
            </a:r>
            <a:endParaRPr lang="en-US" sz="1800" dirty="0">
              <a:latin typeface="Arial Unicode MS" pitchFamily="34" charset="-128"/>
              <a:ea typeface="Arial Unicode MS" pitchFamily="34" charset="-128"/>
              <a:cs typeface="Arial Unicode MS" pitchFamily="34" charset="-128"/>
            </a:endParaRPr>
          </a:p>
          <a:p>
            <a:pPr marL="342900" indent="-342900" algn="ctr"/>
            <a:r>
              <a:rPr lang="en-US" dirty="0">
                <a:ea typeface="Arial Unicode MS" pitchFamily="34" charset="-128"/>
                <a:cs typeface="Arial Unicode MS" pitchFamily="34" charset="-128"/>
              </a:rPr>
              <a:t>appearance of</a:t>
            </a:r>
            <a:r>
              <a:rPr lang="en-US" dirty="0">
                <a:solidFill>
                  <a:schemeClr val="bg2"/>
                </a:solidFill>
                <a:ea typeface="Arial Unicode MS" pitchFamily="34" charset="-128"/>
                <a:cs typeface="Arial Unicode MS" pitchFamily="34" charset="-128"/>
              </a:rPr>
              <a:t> </a:t>
            </a:r>
            <a:r>
              <a:rPr lang="en-US" b="1" dirty="0">
                <a:solidFill>
                  <a:srgbClr val="FF0000"/>
                </a:solidFill>
                <a:ea typeface="Arial Unicode MS" pitchFamily="34" charset="-128"/>
                <a:cs typeface="Arial Unicode MS" pitchFamily="34" charset="-128"/>
              </a:rPr>
              <a:t>virtual</a:t>
            </a:r>
            <a:r>
              <a:rPr lang="en-US" dirty="0">
                <a:solidFill>
                  <a:schemeClr val="bg2"/>
                </a:solidFill>
                <a:ea typeface="Arial Unicode MS" pitchFamily="34" charset="-128"/>
                <a:cs typeface="Arial Unicode MS" pitchFamily="34" charset="-128"/>
              </a:rPr>
              <a:t> </a:t>
            </a:r>
            <a:r>
              <a:rPr lang="en-US" dirty="0">
                <a:ea typeface="Arial Unicode MS" pitchFamily="34" charset="-128"/>
                <a:cs typeface="Arial Unicode MS" pitchFamily="34" charset="-128"/>
              </a:rPr>
              <a:t>new particles</a:t>
            </a:r>
          </a:p>
        </p:txBody>
      </p:sp>
      <p:sp>
        <p:nvSpPr>
          <p:cNvPr id="309276" name="Text Box 28"/>
          <p:cNvSpPr txBox="1">
            <a:spLocks noChangeArrowheads="1"/>
          </p:cNvSpPr>
          <p:nvPr/>
        </p:nvSpPr>
        <p:spPr bwMode="auto">
          <a:xfrm>
            <a:off x="549275" y="3138220"/>
            <a:ext cx="3406775" cy="36933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chemeClr val="bg1"/>
                </a:solidFill>
              </a:rPr>
              <a:t>Highest energy crucial</a:t>
            </a:r>
          </a:p>
        </p:txBody>
      </p:sp>
      <p:sp>
        <p:nvSpPr>
          <p:cNvPr id="309277" name="Text Box 29"/>
          <p:cNvSpPr txBox="1">
            <a:spLocks noChangeArrowheads="1"/>
          </p:cNvSpPr>
          <p:nvPr/>
        </p:nvSpPr>
        <p:spPr bwMode="auto">
          <a:xfrm>
            <a:off x="5137150" y="3138220"/>
            <a:ext cx="3348037" cy="36933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chemeClr val="bg1"/>
                </a:solidFill>
              </a:rPr>
              <a:t>Highest intensities crucial</a:t>
            </a:r>
          </a:p>
        </p:txBody>
      </p:sp>
      <p:pic>
        <p:nvPicPr>
          <p:cNvPr id="309280" name="Picture 32" descr="feynman_diagram_g2_z_electr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8525" y="4098658"/>
            <a:ext cx="4205288" cy="2287587"/>
          </a:xfrm>
          <a:prstGeom prst="rect">
            <a:avLst/>
          </a:prstGeom>
          <a:noFill/>
          <a:extLst>
            <a:ext uri="{909E8E84-426E-40DD-AFC4-6F175D3DCCD1}">
              <a14:hiddenFill xmlns:a14="http://schemas.microsoft.com/office/drawing/2010/main">
                <a:solidFill>
                  <a:srgbClr val="FFFFFF"/>
                </a:solidFill>
              </a14:hiddenFill>
            </a:ext>
          </a:extLst>
        </p:spPr>
      </p:pic>
      <p:pic>
        <p:nvPicPr>
          <p:cNvPr id="309281" name="Picture 33" descr="elecrron_positron_z"/>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0438" y="4054208"/>
            <a:ext cx="2741612" cy="2008187"/>
          </a:xfrm>
          <a:prstGeom prst="rect">
            <a:avLst/>
          </a:prstGeom>
          <a:noFill/>
          <a:extLst>
            <a:ext uri="{909E8E84-426E-40DD-AFC4-6F175D3DCCD1}">
              <a14:hiddenFill xmlns:a14="http://schemas.microsoft.com/office/drawing/2010/main">
                <a:solidFill>
                  <a:srgbClr val="FFFFFF"/>
                </a:solidFill>
              </a14:hiddenFill>
            </a:ext>
          </a:extLst>
        </p:spPr>
      </p:pic>
      <p:sp>
        <p:nvSpPr>
          <p:cNvPr id="309282" name="AutoShape 34"/>
          <p:cNvSpPr>
            <a:spLocks noChangeArrowheads="1"/>
          </p:cNvSpPr>
          <p:nvPr/>
        </p:nvSpPr>
        <p:spPr bwMode="auto">
          <a:xfrm>
            <a:off x="3840163" y="3892283"/>
            <a:ext cx="2103437" cy="528637"/>
          </a:xfrm>
          <a:prstGeom prst="wedgeRoundRectCallout">
            <a:avLst>
              <a:gd name="adj1" fmla="val 44417"/>
              <a:gd name="adj2" fmla="val 97449"/>
              <a:gd name="adj3" fmla="val 16667"/>
            </a:avLst>
          </a:prstGeom>
          <a:solidFill>
            <a:srgbClr val="FF0000"/>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dirty="0">
                <a:solidFill>
                  <a:schemeClr val="bg1"/>
                </a:solidFill>
              </a:rPr>
              <a:t>Loop diagrams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309254"/>
                                        </p:tgtEl>
                                      </p:cBhvr>
                                    </p:animEffect>
                                    <p:set>
                                      <p:cBhvr>
                                        <p:cTn id="7" dur="1" fill="hold">
                                          <p:stCondLst>
                                            <p:cond delay="1999"/>
                                          </p:stCondLst>
                                        </p:cTn>
                                        <p:tgtEl>
                                          <p:spTgt spid="30925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309253"/>
                                        </p:tgtEl>
                                      </p:cBhvr>
                                    </p:animEffect>
                                    <p:set>
                                      <p:cBhvr>
                                        <p:cTn id="10" dur="1" fill="hold">
                                          <p:stCondLst>
                                            <p:cond delay="1999"/>
                                          </p:stCondLst>
                                        </p:cTn>
                                        <p:tgtEl>
                                          <p:spTgt spid="309253"/>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09265"/>
                                        </p:tgtEl>
                                        <p:attrNameLst>
                                          <p:attrName>style.visibility</p:attrName>
                                        </p:attrNameLst>
                                      </p:cBhvr>
                                      <p:to>
                                        <p:strVal val="visible"/>
                                      </p:to>
                                    </p:set>
                                    <p:animEffect transition="in" filter="fade">
                                      <p:cBhvr>
                                        <p:cTn id="13" dur="2000"/>
                                        <p:tgtEl>
                                          <p:spTgt spid="30926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9266"/>
                                        </p:tgtEl>
                                        <p:attrNameLst>
                                          <p:attrName>style.visibility</p:attrName>
                                        </p:attrNameLst>
                                      </p:cBhvr>
                                      <p:to>
                                        <p:strVal val="visible"/>
                                      </p:to>
                                    </p:set>
                                    <p:animEffect transition="in" filter="fade">
                                      <p:cBhvr>
                                        <p:cTn id="16" dur="2000"/>
                                        <p:tgtEl>
                                          <p:spTgt spid="3092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9282"/>
                                        </p:tgtEl>
                                        <p:attrNameLst>
                                          <p:attrName>style.visibility</p:attrName>
                                        </p:attrNameLst>
                                      </p:cBhvr>
                                      <p:to>
                                        <p:strVal val="visible"/>
                                      </p:to>
                                    </p:set>
                                    <p:animEffect transition="in" filter="fade">
                                      <p:cBhvr>
                                        <p:cTn id="21" dur="2000"/>
                                        <p:tgtEl>
                                          <p:spTgt spid="30928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9276"/>
                                        </p:tgtEl>
                                        <p:attrNameLst>
                                          <p:attrName>style.visibility</p:attrName>
                                        </p:attrNameLst>
                                      </p:cBhvr>
                                      <p:to>
                                        <p:strVal val="visible"/>
                                      </p:to>
                                    </p:set>
                                    <p:animEffect transition="in" filter="fade">
                                      <p:cBhvr>
                                        <p:cTn id="26" dur="2000"/>
                                        <p:tgtEl>
                                          <p:spTgt spid="30927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9277"/>
                                        </p:tgtEl>
                                        <p:attrNameLst>
                                          <p:attrName>style.visibility</p:attrName>
                                        </p:attrNameLst>
                                      </p:cBhvr>
                                      <p:to>
                                        <p:strVal val="visible"/>
                                      </p:to>
                                    </p:set>
                                    <p:animEffect transition="in" filter="fade">
                                      <p:cBhvr>
                                        <p:cTn id="29" dur="2000"/>
                                        <p:tgtEl>
                                          <p:spTgt spid="309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65" grpId="0" animBg="1"/>
      <p:bldP spid="309266" grpId="0" animBg="1"/>
      <p:bldP spid="309276" grpId="0"/>
      <p:bldP spid="309277" grpId="0"/>
      <p:bldP spid="30928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98" name="Rectangle 14"/>
          <p:cNvSpPr>
            <a:spLocks noGrp="1" noRot="1" noChangeArrowheads="1"/>
          </p:cNvSpPr>
          <p:nvPr>
            <p:ph type="title"/>
          </p:nvPr>
        </p:nvSpPr>
        <p:spPr/>
        <p:txBody>
          <a:bodyPr/>
          <a:lstStyle/>
          <a:p>
            <a:r>
              <a:rPr lang="en-US"/>
              <a:t>Virtual Particles Can Have Two Effects</a:t>
            </a:r>
          </a:p>
        </p:txBody>
      </p:sp>
      <p:sp>
        <p:nvSpPr>
          <p:cNvPr id="400394" name="AutoShape 10"/>
          <p:cNvSpPr>
            <a:spLocks noChangeArrowheads="1"/>
          </p:cNvSpPr>
          <p:nvPr/>
        </p:nvSpPr>
        <p:spPr bwMode="auto">
          <a:xfrm>
            <a:off x="4839493" y="3844131"/>
            <a:ext cx="4035425" cy="725488"/>
          </a:xfrm>
          <a:prstGeom prst="roundRect">
            <a:avLst>
              <a:gd name="adj" fmla="val 16667"/>
            </a:avLst>
          </a:prstGeom>
          <a:solidFill>
            <a:srgbClr val="FFFF99"/>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1800" dirty="0"/>
              <a:t>They can allow forbidden processes, </a:t>
            </a:r>
            <a:r>
              <a:rPr lang="en-US" sz="1800" dirty="0">
                <a:solidFill>
                  <a:srgbClr val="FF0000"/>
                </a:solidFill>
              </a:rPr>
              <a:t>Rare Decays</a:t>
            </a:r>
            <a:r>
              <a:rPr lang="en-US" sz="1800" dirty="0"/>
              <a:t>, to occur</a:t>
            </a:r>
          </a:p>
        </p:txBody>
      </p:sp>
      <p:sp>
        <p:nvSpPr>
          <p:cNvPr id="400395" name="AutoShape 11"/>
          <p:cNvSpPr>
            <a:spLocks noChangeArrowheads="1"/>
          </p:cNvSpPr>
          <p:nvPr/>
        </p:nvSpPr>
        <p:spPr bwMode="auto">
          <a:xfrm>
            <a:off x="136525" y="1211263"/>
            <a:ext cx="4049713" cy="725487"/>
          </a:xfrm>
          <a:prstGeom prst="roundRect">
            <a:avLst>
              <a:gd name="adj" fmla="val 16667"/>
            </a:avLst>
          </a:prstGeom>
          <a:solidFill>
            <a:srgbClr val="FFFF99"/>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1800" dirty="0"/>
              <a:t>They can produce slight deviations from expected properties</a:t>
            </a:r>
          </a:p>
        </p:txBody>
      </p:sp>
      <p:sp>
        <p:nvSpPr>
          <p:cNvPr id="400401" name="AutoShape 17"/>
          <p:cNvSpPr>
            <a:spLocks noChangeArrowheads="1"/>
          </p:cNvSpPr>
          <p:nvPr/>
        </p:nvSpPr>
        <p:spPr bwMode="auto">
          <a:xfrm>
            <a:off x="4895850" y="4724400"/>
            <a:ext cx="4065588" cy="1184275"/>
          </a:xfrm>
          <a:prstGeom prst="roundRect">
            <a:avLst>
              <a:gd name="adj" fmla="val 16667"/>
            </a:avLst>
          </a:prstGeom>
          <a:solidFill>
            <a:srgbClr val="33CCCC"/>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11125" indent="-111125" algn="l"/>
            <a:r>
              <a:rPr lang="en-US" sz="1800" dirty="0"/>
              <a:t>“Easy” search experiments:</a:t>
            </a:r>
          </a:p>
          <a:p>
            <a:pPr marL="111125" indent="-111125" algn="l">
              <a:buFontTx/>
              <a:buChar char="•"/>
            </a:pPr>
            <a:r>
              <a:rPr lang="en-US" sz="1800" dirty="0"/>
              <a:t>theory </a:t>
            </a:r>
            <a:r>
              <a:rPr lang="en-US" sz="1800" dirty="0">
                <a:sym typeface="Wingdings" pitchFamily="2" charset="2"/>
              </a:rPr>
              <a:t> process is “forbidden”</a:t>
            </a:r>
          </a:p>
          <a:p>
            <a:pPr marL="111125" indent="-111125" algn="l">
              <a:buFontTx/>
              <a:buChar char="•"/>
            </a:pPr>
            <a:r>
              <a:rPr lang="en-US" sz="1800" dirty="0"/>
              <a:t>one event can be enough</a:t>
            </a:r>
            <a:endParaRPr lang="en-US" sz="1800" dirty="0">
              <a:sym typeface="Wingdings" pitchFamily="2" charset="2"/>
            </a:endParaRPr>
          </a:p>
          <a:p>
            <a:pPr marL="111125" indent="-111125" algn="l">
              <a:buFontTx/>
              <a:buChar char="•"/>
            </a:pPr>
            <a:r>
              <a:rPr lang="en-US" sz="1800" dirty="0">
                <a:sym typeface="Wingdings" pitchFamily="2" charset="2"/>
              </a:rPr>
              <a:t>sensitivity </a:t>
            </a:r>
            <a:r>
              <a:rPr lang="en-US" sz="1800" dirty="0">
                <a:sym typeface="Symbol" pitchFamily="18" charset="2"/>
              </a:rPr>
              <a:t> </a:t>
            </a:r>
            <a:r>
              <a:rPr lang="en-US" sz="1800" dirty="0" smtClean="0">
                <a:sym typeface="Symbol" pitchFamily="18" charset="2"/>
              </a:rPr>
              <a:t>1/N</a:t>
            </a:r>
            <a:endParaRPr lang="en-US" sz="1800" dirty="0">
              <a:sym typeface="Symbol" pitchFamily="18" charset="2"/>
            </a:endParaRPr>
          </a:p>
        </p:txBody>
      </p:sp>
      <p:sp>
        <p:nvSpPr>
          <p:cNvPr id="400402" name="AutoShape 18"/>
          <p:cNvSpPr>
            <a:spLocks noChangeArrowheads="1"/>
          </p:cNvSpPr>
          <p:nvPr/>
        </p:nvSpPr>
        <p:spPr bwMode="auto">
          <a:xfrm>
            <a:off x="136525" y="2098675"/>
            <a:ext cx="4065588" cy="1100138"/>
          </a:xfrm>
          <a:prstGeom prst="roundRect">
            <a:avLst>
              <a:gd name="adj" fmla="val 16667"/>
            </a:avLst>
          </a:prstGeom>
          <a:solidFill>
            <a:srgbClr val="33CCCC"/>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11125" indent="-111125"/>
            <a:r>
              <a:rPr lang="en-US" sz="1800" dirty="0"/>
              <a:t>Difficult experiments:</a:t>
            </a:r>
          </a:p>
          <a:p>
            <a:pPr marL="111125" indent="-111125">
              <a:buFontTx/>
              <a:buChar char="•"/>
            </a:pPr>
            <a:r>
              <a:rPr lang="en-US" sz="1800" dirty="0"/>
              <a:t>incredible precisions often needed</a:t>
            </a:r>
          </a:p>
          <a:p>
            <a:pPr marL="111125" indent="-111125">
              <a:buFontTx/>
              <a:buChar char="•"/>
            </a:pPr>
            <a:r>
              <a:rPr lang="en-US" sz="1800" dirty="0"/>
              <a:t>theoretical </a:t>
            </a:r>
            <a:r>
              <a:rPr lang="en-US" sz="1800" dirty="0">
                <a:sym typeface="Wingdings" pitchFamily="2" charset="2"/>
              </a:rPr>
              <a:t>precision needed too</a:t>
            </a:r>
          </a:p>
          <a:p>
            <a:pPr marL="111125" indent="-111125">
              <a:buFontTx/>
              <a:buChar char="•"/>
            </a:pPr>
            <a:r>
              <a:rPr lang="en-US" sz="1800" dirty="0">
                <a:sym typeface="Wingdings" pitchFamily="2" charset="2"/>
              </a:rPr>
              <a:t>precision </a:t>
            </a:r>
            <a:r>
              <a:rPr lang="en-US" sz="1800" dirty="0" smtClean="0">
                <a:sym typeface="Symbol" pitchFamily="18" charset="2"/>
              </a:rPr>
              <a:t> 1/</a:t>
            </a:r>
            <a:r>
              <a:rPr lang="en-US" sz="1800" dirty="0" smtClean="0">
                <a:sym typeface="Wingdings" pitchFamily="2" charset="2"/>
              </a:rPr>
              <a:t>√</a:t>
            </a:r>
            <a:r>
              <a:rPr lang="en-US" sz="1800" dirty="0">
                <a:sym typeface="Wingdings" pitchFamily="2" charset="2"/>
              </a:rPr>
              <a:t>N</a:t>
            </a:r>
          </a:p>
        </p:txBody>
      </p:sp>
      <p:sp>
        <p:nvSpPr>
          <p:cNvPr id="400403" name="Line 19"/>
          <p:cNvSpPr>
            <a:spLocks noChangeShapeType="1"/>
          </p:cNvSpPr>
          <p:nvPr/>
        </p:nvSpPr>
        <p:spPr bwMode="auto">
          <a:xfrm>
            <a:off x="385763" y="3484563"/>
            <a:ext cx="8374062" cy="0"/>
          </a:xfrm>
          <a:prstGeom prst="line">
            <a:avLst/>
          </a:prstGeom>
          <a:noFill/>
          <a:ln w="508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00404" name="Picture 20" descr="feynman_diagram_g2_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8038" y="1144588"/>
            <a:ext cx="4113212" cy="2238375"/>
          </a:xfrm>
          <a:prstGeom prst="rect">
            <a:avLst/>
          </a:prstGeom>
          <a:noFill/>
          <a:extLst>
            <a:ext uri="{909E8E84-426E-40DD-AFC4-6F175D3DCCD1}">
              <a14:hiddenFill xmlns:a14="http://schemas.microsoft.com/office/drawing/2010/main">
                <a:solidFill>
                  <a:srgbClr val="FFFFFF"/>
                </a:solidFill>
              </a14:hiddenFill>
            </a:ext>
          </a:extLst>
        </p:spPr>
      </p:pic>
      <p:pic>
        <p:nvPicPr>
          <p:cNvPr id="400408" name="Picture 24" descr="mu2e_feynman_diagrams_susy_ligh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188" y="3657600"/>
            <a:ext cx="4205287"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00410" name="Picture 26" descr="ivory_billed_woodpeck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868363"/>
            <a:ext cx="3198813" cy="3994150"/>
          </a:xfrm>
          <a:prstGeom prst="rect">
            <a:avLst/>
          </a:prstGeom>
          <a:noFill/>
          <a:extLst>
            <a:ext uri="{909E8E84-426E-40DD-AFC4-6F175D3DCCD1}">
              <a14:hiddenFill xmlns:a14="http://schemas.microsoft.com/office/drawing/2010/main">
                <a:solidFill>
                  <a:srgbClr val="FFFFFF"/>
                </a:solidFill>
              </a14:hiddenFill>
            </a:ext>
          </a:extLst>
        </p:spPr>
      </p:pic>
      <p:sp>
        <p:nvSpPr>
          <p:cNvPr id="400411" name="Text Box 27"/>
          <p:cNvSpPr txBox="1">
            <a:spLocks noChangeArrowheads="1"/>
          </p:cNvSpPr>
          <p:nvPr/>
        </p:nvSpPr>
        <p:spPr bwMode="auto">
          <a:xfrm>
            <a:off x="5257800" y="1736725"/>
            <a:ext cx="3198813" cy="64633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chemeClr val="bg1"/>
                </a:solidFill>
              </a:rPr>
              <a:t>$50,000 reward from Cornell lab of ornithology!</a:t>
            </a:r>
          </a:p>
        </p:txBody>
      </p:sp>
      <p:sp>
        <p:nvSpPr>
          <p:cNvPr id="400412" name="Text Box 28"/>
          <p:cNvSpPr txBox="1">
            <a:spLocks noChangeArrowheads="1"/>
          </p:cNvSpPr>
          <p:nvPr/>
        </p:nvSpPr>
        <p:spPr bwMode="auto">
          <a:xfrm>
            <a:off x="5257800" y="4206875"/>
            <a:ext cx="3198813" cy="36933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chemeClr val="bg1"/>
                </a:solidFill>
              </a:rPr>
              <a:t>Ivory-billed woodpecker</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Rare Decays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8</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402"/>
                                        </p:tgtEl>
                                        <p:attrNameLst>
                                          <p:attrName>style.visibility</p:attrName>
                                        </p:attrNameLst>
                                      </p:cBhvr>
                                      <p:to>
                                        <p:strVal val="visible"/>
                                      </p:to>
                                    </p:set>
                                    <p:animEffect transition="in" filter="fade">
                                      <p:cBhvr>
                                        <p:cTn id="7" dur="2000"/>
                                        <p:tgtEl>
                                          <p:spTgt spid="4004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0401"/>
                                        </p:tgtEl>
                                        <p:attrNameLst>
                                          <p:attrName>style.visibility</p:attrName>
                                        </p:attrNameLst>
                                      </p:cBhvr>
                                      <p:to>
                                        <p:strVal val="visible"/>
                                      </p:to>
                                    </p:set>
                                    <p:animEffect transition="in" filter="fade">
                                      <p:cBhvr>
                                        <p:cTn id="12" dur="2000"/>
                                        <p:tgtEl>
                                          <p:spTgt spid="4004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400410"/>
                                        </p:tgtEl>
                                        <p:attrNameLst>
                                          <p:attrName>style.visibility</p:attrName>
                                        </p:attrNameLst>
                                      </p:cBhvr>
                                      <p:to>
                                        <p:strVal val="visible"/>
                                      </p:to>
                                    </p:set>
                                    <p:anim calcmode="lin" valueType="num">
                                      <p:cBhvr>
                                        <p:cTn id="17" dur="500" fill="hold"/>
                                        <p:tgtEl>
                                          <p:spTgt spid="400410"/>
                                        </p:tgtEl>
                                        <p:attrNameLst>
                                          <p:attrName>ppt_w</p:attrName>
                                        </p:attrNameLst>
                                      </p:cBhvr>
                                      <p:tavLst>
                                        <p:tav tm="0">
                                          <p:val>
                                            <p:fltVal val="0"/>
                                          </p:val>
                                        </p:tav>
                                        <p:tav tm="100000">
                                          <p:val>
                                            <p:strVal val="#ppt_w"/>
                                          </p:val>
                                        </p:tav>
                                      </p:tavLst>
                                    </p:anim>
                                    <p:anim calcmode="lin" valueType="num">
                                      <p:cBhvr>
                                        <p:cTn id="18" dur="500" fill="hold"/>
                                        <p:tgtEl>
                                          <p:spTgt spid="400410"/>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400412"/>
                                        </p:tgtEl>
                                        <p:attrNameLst>
                                          <p:attrName>style.visibility</p:attrName>
                                        </p:attrNameLst>
                                      </p:cBhvr>
                                      <p:to>
                                        <p:strVal val="visible"/>
                                      </p:to>
                                    </p:set>
                                    <p:anim calcmode="lin" valueType="num">
                                      <p:cBhvr>
                                        <p:cTn id="21" dur="500" fill="hold"/>
                                        <p:tgtEl>
                                          <p:spTgt spid="400412"/>
                                        </p:tgtEl>
                                        <p:attrNameLst>
                                          <p:attrName>ppt_w</p:attrName>
                                        </p:attrNameLst>
                                      </p:cBhvr>
                                      <p:tavLst>
                                        <p:tav tm="0">
                                          <p:val>
                                            <p:fltVal val="0"/>
                                          </p:val>
                                        </p:tav>
                                        <p:tav tm="100000">
                                          <p:val>
                                            <p:strVal val="#ppt_w"/>
                                          </p:val>
                                        </p:tav>
                                      </p:tavLst>
                                    </p:anim>
                                    <p:anim calcmode="lin" valueType="num">
                                      <p:cBhvr>
                                        <p:cTn id="22" dur="500" fill="hold"/>
                                        <p:tgtEl>
                                          <p:spTgt spid="400412"/>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00411"/>
                                        </p:tgtEl>
                                        <p:attrNameLst>
                                          <p:attrName>style.visibility</p:attrName>
                                        </p:attrNameLst>
                                      </p:cBhvr>
                                      <p:to>
                                        <p:strVal val="visible"/>
                                      </p:to>
                                    </p:set>
                                    <p:animEffect transition="in" filter="fade">
                                      <p:cBhvr>
                                        <p:cTn id="27" dur="2000"/>
                                        <p:tgtEl>
                                          <p:spTgt spid="400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401" grpId="0" animBg="1"/>
      <p:bldP spid="400402" grpId="0" animBg="1"/>
      <p:bldP spid="400411" grpId="0"/>
      <p:bldP spid="4004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rrowheads="1"/>
          </p:cNvSpPr>
          <p:nvPr>
            <p:ph type="title"/>
          </p:nvPr>
        </p:nvSpPr>
        <p:spPr/>
        <p:txBody>
          <a:bodyPr/>
          <a:lstStyle/>
          <a:p>
            <a:r>
              <a:rPr lang="en-US"/>
              <a:t>This Indirect Approach has a Distinguished Past</a:t>
            </a:r>
          </a:p>
        </p:txBody>
      </p:sp>
      <p:sp>
        <p:nvSpPr>
          <p:cNvPr id="265219" name="Rectangle 3"/>
          <p:cNvSpPr>
            <a:spLocks noGrp="1" noChangeArrowheads="1"/>
          </p:cNvSpPr>
          <p:nvPr>
            <p:ph type="body" idx="4294967295"/>
          </p:nvPr>
        </p:nvSpPr>
        <p:spPr>
          <a:xfrm>
            <a:off x="0" y="868363"/>
            <a:ext cx="5121275" cy="2424112"/>
          </a:xfrm>
        </p:spPr>
        <p:txBody>
          <a:bodyPr/>
          <a:lstStyle/>
          <a:p>
            <a:pPr>
              <a:lnSpc>
                <a:spcPct val="90000"/>
              </a:lnSpc>
              <a:spcBef>
                <a:spcPct val="35000"/>
              </a:spcBef>
            </a:pPr>
            <a:r>
              <a:rPr lang="en-US"/>
              <a:t>Starts with William Herschel’s discovery Uranus in 1781</a:t>
            </a:r>
          </a:p>
          <a:p>
            <a:pPr>
              <a:lnSpc>
                <a:spcPct val="90000"/>
              </a:lnSpc>
              <a:spcBef>
                <a:spcPct val="35000"/>
              </a:spcBef>
            </a:pPr>
            <a:r>
              <a:rPr lang="en-US"/>
              <a:t>Uranus was the first planet to be discovered – all others were known to the ancients</a:t>
            </a:r>
          </a:p>
          <a:p>
            <a:pPr>
              <a:lnSpc>
                <a:spcPct val="90000"/>
              </a:lnSpc>
              <a:spcBef>
                <a:spcPct val="35000"/>
              </a:spcBef>
            </a:pPr>
            <a:r>
              <a:rPr lang="en-US"/>
              <a:t>Soon a problem appeared </a:t>
            </a:r>
            <a:r>
              <a:rPr lang="en-US">
                <a:sym typeface="Wingdings" pitchFamily="2" charset="2"/>
              </a:rPr>
              <a:t> </a:t>
            </a:r>
            <a:r>
              <a:rPr lang="en-US"/>
              <a:t>orbit of Uranus was found to deviate from predictions from Newton’s Laws</a:t>
            </a:r>
          </a:p>
        </p:txBody>
      </p:sp>
      <p:pic>
        <p:nvPicPr>
          <p:cNvPr id="265220" name="Picture 4" descr="hers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25838"/>
            <a:ext cx="3244850" cy="2738437"/>
          </a:xfrm>
          <a:prstGeom prst="rect">
            <a:avLst/>
          </a:prstGeom>
          <a:noFill/>
          <a:extLst>
            <a:ext uri="{909E8E84-426E-40DD-AFC4-6F175D3DCCD1}">
              <a14:hiddenFill xmlns:a14="http://schemas.microsoft.com/office/drawing/2010/main">
                <a:solidFill>
                  <a:srgbClr val="FFFFFF"/>
                </a:solidFill>
              </a14:hiddenFill>
            </a:ext>
          </a:extLst>
        </p:spPr>
      </p:pic>
      <p:pic>
        <p:nvPicPr>
          <p:cNvPr id="265222" name="Picture 6" descr="uranus_h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521075"/>
            <a:ext cx="2413000" cy="2741613"/>
          </a:xfrm>
          <a:prstGeom prst="rect">
            <a:avLst/>
          </a:prstGeom>
          <a:noFill/>
          <a:extLst>
            <a:ext uri="{909E8E84-426E-40DD-AFC4-6F175D3DCCD1}">
              <a14:hiddenFill xmlns:a14="http://schemas.microsoft.com/office/drawing/2010/main">
                <a:solidFill>
                  <a:srgbClr val="FFFFFF"/>
                </a:solidFill>
              </a14:hiddenFill>
            </a:ext>
          </a:extLst>
        </p:spPr>
      </p:pic>
      <p:pic>
        <p:nvPicPr>
          <p:cNvPr id="265221" name="Picture 5" descr="hersch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3950" y="822325"/>
            <a:ext cx="2741613" cy="377666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Rare Decays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9</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s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_blue_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test</Template>
  <TotalTime>3324</TotalTime>
  <Words>6861</Words>
  <Application>Microsoft Office PowerPoint</Application>
  <PresentationFormat>On-screen Show (4:3)</PresentationFormat>
  <Paragraphs>901</Paragraphs>
  <Slides>60</Slides>
  <Notes>46</Notes>
  <HiddenSlides>0</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60</vt:i4>
      </vt:variant>
    </vt:vector>
  </HeadingPairs>
  <TitlesOfParts>
    <vt:vector size="71" baseType="lpstr">
      <vt:lpstr>Arial</vt:lpstr>
      <vt:lpstr>Century Gothic</vt:lpstr>
      <vt:lpstr>Wingdings</vt:lpstr>
      <vt:lpstr>Britannic Bold</vt:lpstr>
      <vt:lpstr>Arial Unicode MS</vt:lpstr>
      <vt:lpstr>Comic Sans MS</vt:lpstr>
      <vt:lpstr>Symbol</vt:lpstr>
      <vt:lpstr>Calibri</vt:lpstr>
      <vt:lpstr>test</vt:lpstr>
      <vt:lpstr>template_blue_title</vt:lpstr>
      <vt:lpstr>Equation</vt:lpstr>
      <vt:lpstr>Beyond E = mc2 Using Rare Particle Decays to Probe the Energy Frontier</vt:lpstr>
      <vt:lpstr>The World Eagerly Awaits Physics from the LHC</vt:lpstr>
      <vt:lpstr>LHC Has Already Had a Profound Impact</vt:lpstr>
      <vt:lpstr>Angels and Demons</vt:lpstr>
      <vt:lpstr>The Cause of our Excitement</vt:lpstr>
      <vt:lpstr>Is the Large Hadron Collider the Last in a Long Line of ever Higher Energy Particle Accelerators?</vt:lpstr>
      <vt:lpstr>Rather than exploiting Einstein’s mass-energy relation, E=mc2, exploit Heisenberg’s uncertainty principle, DEDt≳ħ/2</vt:lpstr>
      <vt:lpstr>Virtual Particles Can Have Two Effects</vt:lpstr>
      <vt:lpstr>This Indirect Approach has a Distinguished Past</vt:lpstr>
      <vt:lpstr>Race to find explanation began</vt:lpstr>
      <vt:lpstr>Newton Vindicated</vt:lpstr>
      <vt:lpstr>What about Mercury?</vt:lpstr>
      <vt:lpstr>Race to Find Vulcan</vt:lpstr>
      <vt:lpstr>Vulcan not Found but General Relativity is</vt:lpstr>
      <vt:lpstr>Example:  Top and Higgs Masses</vt:lpstr>
      <vt:lpstr>Rare and Precision Physics has a Distinguished Past</vt:lpstr>
      <vt:lpstr>Rare Decays Require Flavor Factories</vt:lpstr>
      <vt:lpstr>Proton Accelerators are General Purpose Flavor Factories</vt:lpstr>
      <vt:lpstr>Fermilab Pushing Forward on Intensity Frontier</vt:lpstr>
      <vt:lpstr>A Snapshot of Two Intensity Frontier Experiments</vt:lpstr>
      <vt:lpstr>Magnetic Moment of the Muon:  Theory</vt:lpstr>
      <vt:lpstr>Magnetic Moment of the Muon:  Experiment</vt:lpstr>
      <vt:lpstr>Theory Meets Experiment</vt:lpstr>
      <vt:lpstr>Pushing the Precision at Fermilab:  E989</vt:lpstr>
      <vt:lpstr>Moving the BNL Magnet to Fermilab</vt:lpstr>
      <vt:lpstr>SUSY Meets Muon g-2</vt:lpstr>
      <vt:lpstr>Proposed Schedule</vt:lpstr>
      <vt:lpstr>Search for Charged Lepton Flavor Violation</vt:lpstr>
      <vt:lpstr>Quark and Lepton Alchemy</vt:lpstr>
      <vt:lpstr>Why Search for Charged Lepton Flavor Violation?</vt:lpstr>
      <vt:lpstr>Incomplete History of Lepton Flavor Violation Searches</vt:lpstr>
      <vt:lpstr>CLFV in m+→e+g and m-N→e-N</vt:lpstr>
      <vt:lpstr>Two Methods are Complementary</vt:lpstr>
      <vt:lpstr>CLFV Sensitive to Many Sources of New Physics</vt:lpstr>
      <vt:lpstr>What Sensitivity is Needed?</vt:lpstr>
      <vt:lpstr>What Sensitivity is Needed?</vt:lpstr>
      <vt:lpstr>How to Search for m-N→e-N</vt:lpstr>
      <vt:lpstr>How to Search for m-N→e-N</vt:lpstr>
      <vt:lpstr>Relative Rate of Capture to DIO Depends on Target Z</vt:lpstr>
      <vt:lpstr>Mu2e Searching for a Third Process:  m-N→e-N</vt:lpstr>
      <vt:lpstr>Bunched Beam Technique Needed</vt:lpstr>
      <vt:lpstr>Producing ~1018 Bunched Muons</vt:lpstr>
      <vt:lpstr>New Beamline and Detector Hall to be Built</vt:lpstr>
      <vt:lpstr>Backgrounds, Backgrounds, Backgrounds . . .</vt:lpstr>
      <vt:lpstr>Backgrounds, Backgrounds, Backgrounds . . .</vt:lpstr>
      <vt:lpstr>Mu2e Apparatus</vt:lpstr>
      <vt:lpstr>Transport Solenoidal Magnet</vt:lpstr>
      <vt:lpstr>What we get at the Stopping Target</vt:lpstr>
      <vt:lpstr>Choice of StoppingTarget Material</vt:lpstr>
      <vt:lpstr>Mu2e Spectrometer</vt:lpstr>
      <vt:lpstr>Helical Proton Absorber</vt:lpstr>
      <vt:lpstr>Heart of the Spectrometer:  Straw Tracker</vt:lpstr>
      <vt:lpstr>Tracker Performance</vt:lpstr>
      <vt:lpstr>Electromagnetic Calorimeter</vt:lpstr>
      <vt:lpstr>Cosmic Ray Veto</vt:lpstr>
      <vt:lpstr>What we Get</vt:lpstr>
      <vt:lpstr>Mu2e Sensitivity</vt:lpstr>
      <vt:lpstr>Mu2e Collaboration</vt:lpstr>
      <vt:lpstr>Mu2e Status</vt:lpstr>
      <vt:lpstr>The End</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E = mc2 Using Rare Particle Decays to Probe the Energy Frontier</dc:title>
  <dc:creator>ecd3m</dc:creator>
  <cp:lastModifiedBy>ecd3m</cp:lastModifiedBy>
  <cp:revision>143</cp:revision>
  <dcterms:created xsi:type="dcterms:W3CDTF">2011-05-28T00:25:55Z</dcterms:created>
  <dcterms:modified xsi:type="dcterms:W3CDTF">2011-07-27T10:13:52Z</dcterms:modified>
</cp:coreProperties>
</file>