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1" r:id="rId1"/>
    <p:sldMasterId id="2147483768" r:id="rId2"/>
  </p:sldMasterIdLst>
  <p:notesMasterIdLst>
    <p:notesMasterId r:id="rId58"/>
  </p:notesMasterIdLst>
  <p:handoutMasterIdLst>
    <p:handoutMasterId r:id="rId59"/>
  </p:handoutMasterIdLst>
  <p:sldIdLst>
    <p:sldId id="457" r:id="rId3"/>
    <p:sldId id="921" r:id="rId4"/>
    <p:sldId id="877" r:id="rId5"/>
    <p:sldId id="900" r:id="rId6"/>
    <p:sldId id="883" r:id="rId7"/>
    <p:sldId id="875" r:id="rId8"/>
    <p:sldId id="876" r:id="rId9"/>
    <p:sldId id="922" r:id="rId10"/>
    <p:sldId id="914" r:id="rId11"/>
    <p:sldId id="891" r:id="rId12"/>
    <p:sldId id="884" r:id="rId13"/>
    <p:sldId id="923" r:id="rId14"/>
    <p:sldId id="885" r:id="rId15"/>
    <p:sldId id="899" r:id="rId16"/>
    <p:sldId id="929" r:id="rId17"/>
    <p:sldId id="924" r:id="rId18"/>
    <p:sldId id="893" r:id="rId19"/>
    <p:sldId id="913" r:id="rId20"/>
    <p:sldId id="932" r:id="rId21"/>
    <p:sldId id="933" r:id="rId22"/>
    <p:sldId id="894" r:id="rId23"/>
    <p:sldId id="896" r:id="rId24"/>
    <p:sldId id="910" r:id="rId25"/>
    <p:sldId id="904" r:id="rId26"/>
    <p:sldId id="895" r:id="rId27"/>
    <p:sldId id="925" r:id="rId28"/>
    <p:sldId id="902" r:id="rId29"/>
    <p:sldId id="903" r:id="rId30"/>
    <p:sldId id="888" r:id="rId31"/>
    <p:sldId id="880" r:id="rId32"/>
    <p:sldId id="892" r:id="rId33"/>
    <p:sldId id="897" r:id="rId34"/>
    <p:sldId id="911" r:id="rId35"/>
    <p:sldId id="926" r:id="rId36"/>
    <p:sldId id="906" r:id="rId37"/>
    <p:sldId id="878" r:id="rId38"/>
    <p:sldId id="915" r:id="rId39"/>
    <p:sldId id="920" r:id="rId40"/>
    <p:sldId id="882" r:id="rId41"/>
    <p:sldId id="917" r:id="rId42"/>
    <p:sldId id="905" r:id="rId43"/>
    <p:sldId id="908" r:id="rId44"/>
    <p:sldId id="879" r:id="rId45"/>
    <p:sldId id="918" r:id="rId46"/>
    <p:sldId id="919" r:id="rId47"/>
    <p:sldId id="916" r:id="rId48"/>
    <p:sldId id="928" r:id="rId49"/>
    <p:sldId id="907" r:id="rId50"/>
    <p:sldId id="927" r:id="rId51"/>
    <p:sldId id="930" r:id="rId52"/>
    <p:sldId id="931" r:id="rId53"/>
    <p:sldId id="874" r:id="rId54"/>
    <p:sldId id="872" r:id="rId55"/>
    <p:sldId id="890" r:id="rId56"/>
    <p:sldId id="889" r:id="rId57"/>
  </p:sldIdLst>
  <p:sldSz cx="9144000" cy="6858000" type="screen4x3"/>
  <p:notesSz cx="6858000" cy="9144000"/>
  <p:embeddedFontLst>
    <p:embeddedFont>
      <p:font typeface="Calibri" pitchFamily="34" charset="0"/>
      <p:regular r:id="rId60"/>
      <p:bold r:id="rId61"/>
      <p:italic r:id="rId62"/>
      <p:boldItalic r:id="rId63"/>
    </p:embeddedFont>
    <p:embeddedFont>
      <p:font typeface="Verdana" pitchFamily="34" charset="0"/>
      <p:regular r:id="rId64"/>
      <p:bold r:id="rId65"/>
      <p:italic r:id="rId66"/>
      <p:boldItalic r:id="rId67"/>
    </p:embeddedFont>
    <p:embeddedFont>
      <p:font typeface="Comic Sans MS" pitchFamily="66" charset="0"/>
      <p:regular r:id="rId68"/>
      <p:bold r:id="rId6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FF5757"/>
    <a:srgbClr val="FF6565"/>
    <a:srgbClr val="FF0000"/>
    <a:srgbClr val="1E0F00"/>
    <a:srgbClr val="663300"/>
    <a:srgbClr val="00481B"/>
    <a:srgbClr val="003300"/>
    <a:srgbClr val="00336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5" autoAdjust="0"/>
    <p:restoredTop sz="94582" autoAdjust="0"/>
  </p:normalViewPr>
  <p:slideViewPr>
    <p:cSldViewPr>
      <p:cViewPr varScale="1">
        <p:scale>
          <a:sx n="97" d="100"/>
          <a:sy n="97" d="100"/>
        </p:scale>
        <p:origin x="-17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0"/>
      </p:cViewPr>
      <p:guideLst>
        <p:guide orient="horz" pos="2880"/>
        <p:guide pos="2160"/>
      </p:guideLst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Relationship Id="rId67" Type="http://schemas.openxmlformats.org/officeDocument/2006/relationships/font" Target="fonts/font8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3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52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52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32CA2C3-1FFA-4392-8890-3C07BE8159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11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96C59C1-363A-4D4D-B673-CADDD95A7D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93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6E8544-6AC5-9C4D-9D01-DB5587789CFF}" type="slidenum">
              <a:rPr lang="fr-FR"/>
              <a:pPr/>
              <a:t>19</a:t>
            </a:fld>
            <a:endParaRPr lang="fr-FR"/>
          </a:p>
        </p:txBody>
      </p:sp>
      <p:sp>
        <p:nvSpPr>
          <p:cNvPr id="747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C59C1-363A-4D4D-B673-CADDD95A7D6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921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p3d extrusionH="57150">
              <a:bevelT w="38100" h="38100"/>
            </a:sp3d>
          </a:bodyPr>
          <a:lstStyle>
            <a:lvl1pPr>
              <a:defRPr sz="4000">
                <a:solidFill>
                  <a:srgbClr val="C00000"/>
                </a:solidFill>
                <a:effectLst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7843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4841081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A56-9E12-4CC2-B3C4-077A613A46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560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A56-9E12-4CC2-B3C4-077A613A46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89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A56-9E12-4CC2-B3C4-077A613A46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915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A56-9E12-4CC2-B3C4-077A613A46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662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A56-9E12-4CC2-B3C4-077A613A46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65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6565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0" y="6675120"/>
            <a:ext cx="5486400" cy="182880"/>
          </a:xfrm>
        </p:spPr>
        <p:txBody>
          <a:bodyPr/>
          <a:lstStyle>
            <a:lvl1pPr>
              <a:defRPr>
                <a:solidFill>
                  <a:srgbClr val="FF6565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675120"/>
            <a:ext cx="1828800" cy="182880"/>
          </a:xfrm>
        </p:spPr>
        <p:txBody>
          <a:bodyPr anchor="ctr"/>
          <a:lstStyle>
            <a:lvl1pPr>
              <a:defRPr>
                <a:solidFill>
                  <a:srgbClr val="FF6565"/>
                </a:solidFill>
              </a:defRPr>
            </a:lvl1pPr>
          </a:lstStyle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526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0C99-6C58-492B-8056-0DDF003F05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867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A56-9E12-4CC2-B3C4-077A613A46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87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A56-9E12-4CC2-B3C4-077A613A46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9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1E0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2331720"/>
            <a:ext cx="7772400" cy="1508760"/>
          </a:xfrm>
        </p:spPr>
        <p:txBody>
          <a:bodyPr anchor="t">
            <a:noAutofit/>
          </a:bodyPr>
          <a:lstStyle>
            <a:lvl1pPr algn="l">
              <a:defRPr sz="4800" b="1" cap="all">
                <a:solidFill>
                  <a:srgbClr val="00B0F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6565"/>
                </a:solidFill>
              </a:defRPr>
            </a:lvl1pPr>
          </a:lstStyle>
          <a:p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6565"/>
                </a:solidFill>
              </a:defRPr>
            </a:lvl1pPr>
          </a:lstStyle>
          <a:p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6565"/>
                </a:solidFill>
              </a:defRPr>
            </a:lvl1pPr>
          </a:lstStyle>
          <a:p>
            <a:fld id="{16974A56-9E12-4CC2-B3C4-077A613A46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61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A56-9E12-4CC2-B3C4-077A613A46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601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A56-9E12-4CC2-B3C4-077A613A46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87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A56-9E12-4CC2-B3C4-077A613A46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41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-27432"/>
            <a:ext cx="9144000" cy="5029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6675120"/>
            <a:ext cx="9144000" cy="18288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0"/>
          </a:gra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6565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4111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3d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320" y="548481"/>
            <a:ext cx="8229600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75120"/>
            <a:ext cx="182880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56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6675120"/>
            <a:ext cx="548640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656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15200" y="6675120"/>
            <a:ext cx="182880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656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80" r:id="rId3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0">
          <a:solidFill>
            <a:schemeClr val="bg1"/>
          </a:solidFill>
          <a:effectLst/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90563" indent="-23336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75437"/>
            <a:ext cx="91440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9714" y="6675120"/>
            <a:ext cx="18288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675120"/>
            <a:ext cx="54864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6675437"/>
            <a:ext cx="18288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16974A56-9E12-4CC2-B3C4-077A613A46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73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1.jp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image" Target="../media/image9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238" y="1050925"/>
            <a:ext cx="82296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tx1"/>
                </a:solidFill>
                <a:latin typeface="Calibri"/>
                <a:cs typeface="Calibri"/>
              </a:rPr>
              <a:t>NO</a:t>
            </a:r>
            <a:r>
              <a:rPr lang="en-US" sz="3600" dirty="0" smtClean="0">
                <a:solidFill>
                  <a:schemeClr val="tx1"/>
                </a:solidFill>
                <a:latin typeface="Symbol" pitchFamily="18" charset="2"/>
                <a:cs typeface="Calibri"/>
              </a:rPr>
              <a:t>n</a:t>
            </a:r>
            <a:r>
              <a:rPr lang="en-US" sz="3600" dirty="0" smtClean="0">
                <a:solidFill>
                  <a:schemeClr val="tx1"/>
                </a:solidFill>
                <a:latin typeface="Calibri"/>
                <a:cs typeface="Calibri"/>
              </a:rPr>
              <a:t>A Monopole Search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34640"/>
            <a:ext cx="6400800" cy="1691640"/>
          </a:xfrm>
        </p:spPr>
        <p:txBody>
          <a:bodyPr/>
          <a:lstStyle/>
          <a:p>
            <a:pPr eaLnBrk="1" hangingPunct="1"/>
            <a:endParaRPr lang="en-US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Craig Dukes</a:t>
            </a:r>
          </a:p>
          <a:p>
            <a:pPr eaLnBrk="1" hangingPunct="1"/>
            <a:r>
              <a:rPr lang="en-US" dirty="0" smtClean="0"/>
              <a:t>July 30, 2012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7" name="Picture 9" descr="hep_logo_single_1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0" descr="uva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0"/>
            <a:ext cx="92392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0" y="4114800"/>
            <a:ext cx="2324911" cy="2286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" y="487472"/>
            <a:ext cx="5943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Sensitivity roughly proportional to detector area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Very high-mass monopoles come isotropically from all sides, unlike cosmic rays, lower mass monopoles from above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The observed isotropic rate is:  </a:t>
            </a: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R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= </a:t>
            </a:r>
            <a:r>
              <a:rPr lang="en-US" sz="2000" dirty="0" smtClean="0">
                <a:latin typeface="Symbol" pitchFamily="18" charset="2"/>
                <a:cs typeface="Calibri" pitchFamily="34" charset="0"/>
              </a:rPr>
              <a:t>p</a:t>
            </a: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FA</a:t>
            </a:r>
            <a:r>
              <a:rPr lang="en-US" sz="2000" dirty="0" smtClean="0">
                <a:latin typeface="Symbol" pitchFamily="18" charset="2"/>
                <a:cs typeface="Calibri" pitchFamily="34" charset="0"/>
              </a:rPr>
              <a:t>e</a:t>
            </a:r>
            <a:endParaRPr lang="en-US" sz="2000" dirty="0">
              <a:latin typeface="Symbol" pitchFamily="18" charset="2"/>
              <a:cs typeface="Calibri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i="1" dirty="0" smtClean="0">
                <a:latin typeface="+mn-lt"/>
                <a:cs typeface="Calibri" pitchFamily="34" charset="0"/>
              </a:rPr>
              <a:t>F</a:t>
            </a:r>
            <a:r>
              <a:rPr lang="en-US" sz="2000" dirty="0" smtClean="0">
                <a:latin typeface="+mn-lt"/>
                <a:cs typeface="Calibri" pitchFamily="34" charset="0"/>
              </a:rPr>
              <a:t> is the flux of monopoles (cm</a:t>
            </a:r>
            <a:r>
              <a:rPr lang="en-US" sz="2000" baseline="30000" dirty="0" smtClean="0">
                <a:latin typeface="+mn-lt"/>
                <a:cs typeface="Calibri" pitchFamily="34" charset="0"/>
              </a:rPr>
              <a:t>-2</a:t>
            </a:r>
            <a:r>
              <a:rPr lang="en-US" sz="2000" dirty="0" smtClean="0">
                <a:latin typeface="+mn-lt"/>
                <a:cs typeface="Calibri" pitchFamily="34" charset="0"/>
              </a:rPr>
              <a:t>sr</a:t>
            </a:r>
            <a:r>
              <a:rPr lang="en-US" sz="2000" baseline="30000" dirty="0" smtClean="0">
                <a:latin typeface="+mn-lt"/>
                <a:cs typeface="Calibri" pitchFamily="34" charset="0"/>
              </a:rPr>
              <a:t>-1</a:t>
            </a:r>
            <a:r>
              <a:rPr lang="en-US" sz="2000" dirty="0" smtClean="0">
                <a:latin typeface="+mn-lt"/>
                <a:cs typeface="Calibri" pitchFamily="34" charset="0"/>
              </a:rPr>
              <a:t>)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i="1" dirty="0" smtClean="0">
                <a:latin typeface="+mn-lt"/>
                <a:cs typeface="Calibri" pitchFamily="34" charset="0"/>
              </a:rPr>
              <a:t>A</a:t>
            </a:r>
            <a:r>
              <a:rPr lang="en-US" sz="2000" dirty="0" smtClean="0">
                <a:latin typeface="+mn-lt"/>
                <a:cs typeface="Calibri" pitchFamily="34" charset="0"/>
              </a:rPr>
              <a:t> is the total detector area (cm</a:t>
            </a:r>
            <a:r>
              <a:rPr lang="en-US" sz="2000" baseline="30000" dirty="0" smtClean="0">
                <a:latin typeface="+mn-lt"/>
                <a:cs typeface="Calibri" pitchFamily="34" charset="0"/>
              </a:rPr>
              <a:t>2</a:t>
            </a:r>
            <a:r>
              <a:rPr lang="en-US" sz="2000" dirty="0" smtClean="0">
                <a:latin typeface="+mn-lt"/>
                <a:cs typeface="Calibri" pitchFamily="34" charset="0"/>
              </a:rPr>
              <a:t>)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Symbol" pitchFamily="18" charset="2"/>
                <a:cs typeface="Calibri" pitchFamily="34" charset="0"/>
              </a:rPr>
              <a:t>e</a:t>
            </a:r>
            <a:r>
              <a:rPr lang="en-US" sz="2000" dirty="0" smtClean="0">
                <a:latin typeface="+mn-lt"/>
                <a:cs typeface="Calibri" pitchFamily="34" charset="0"/>
              </a:rPr>
              <a:t> is the detector efficiency, livetime, etc.</a:t>
            </a:r>
            <a:endParaRPr lang="en-US" sz="2000" dirty="0">
              <a:latin typeface="+mn-lt"/>
              <a:cs typeface="Calibri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What we are after is not </a:t>
            </a: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R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but the flux </a:t>
            </a: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F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= </a:t>
            </a: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R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en-US" sz="2000" dirty="0" smtClean="0">
                <a:latin typeface="Symbol" pitchFamily="18" charset="2"/>
                <a:cs typeface="Calibri" pitchFamily="34" charset="0"/>
              </a:rPr>
              <a:t>p</a:t>
            </a: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en-US" sz="2000" dirty="0" smtClean="0">
                <a:latin typeface="Symbol" pitchFamily="18" charset="2"/>
                <a:cs typeface="Calibri" pitchFamily="34" charset="0"/>
              </a:rPr>
              <a:t>e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If we see no monopoles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a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ssume </a:t>
            </a: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R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= 2.3 to get the 90% CL limit: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i="1" dirty="0" smtClean="0">
                <a:solidFill>
                  <a:srgbClr val="000000"/>
                </a:solidFill>
                <a:latin typeface="Calibri"/>
              </a:rPr>
              <a:t>F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(90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% CL) = 2.3 / </a:t>
            </a:r>
            <a:r>
              <a:rPr lang="en-US" sz="2000" dirty="0" smtClean="0">
                <a:solidFill>
                  <a:srgbClr val="000000"/>
                </a:solidFill>
                <a:latin typeface="Symbol" pitchFamily="18" charset="2"/>
              </a:rPr>
              <a:t>p</a:t>
            </a:r>
            <a:r>
              <a:rPr lang="en-US" sz="2000" i="1" dirty="0" smtClean="0">
                <a:solidFill>
                  <a:srgbClr val="000000"/>
                </a:solidFill>
                <a:latin typeface="+mn-lt"/>
              </a:rPr>
              <a:t>A</a:t>
            </a:r>
            <a:r>
              <a:rPr lang="en-US" sz="2000" dirty="0" smtClean="0">
                <a:solidFill>
                  <a:srgbClr val="000000"/>
                </a:solidFill>
                <a:latin typeface="Symbol" pitchFamily="18" charset="2"/>
              </a:rPr>
              <a:t>e</a:t>
            </a:r>
            <a:endParaRPr lang="en-US" sz="2000" dirty="0" smtClean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309360" y="1874520"/>
            <a:ext cx="0" cy="91440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09360" y="2788920"/>
            <a:ext cx="457200" cy="45720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309360" y="1874520"/>
            <a:ext cx="457200" cy="45720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766560" y="2331720"/>
            <a:ext cx="0" cy="91440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309360" y="1874520"/>
            <a:ext cx="1828800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766560" y="2340095"/>
            <a:ext cx="1828800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766560" y="3246120"/>
            <a:ext cx="1828800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138160" y="1874520"/>
            <a:ext cx="457200" cy="45720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595360" y="2331720"/>
            <a:ext cx="0" cy="91440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Monopole Sensitivity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818120" y="2801229"/>
            <a:ext cx="685800" cy="856371"/>
          </a:xfrm>
          <a:prstGeom prst="straightConnector1">
            <a:avLst/>
          </a:prstGeom>
          <a:ln>
            <a:solidFill>
              <a:srgbClr val="66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20840" y="1325880"/>
            <a:ext cx="640080" cy="777240"/>
          </a:xfrm>
          <a:prstGeom prst="line">
            <a:avLst/>
          </a:prstGeom>
          <a:ln>
            <a:solidFill>
              <a:srgbClr val="6600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537960" y="3229414"/>
            <a:ext cx="411480" cy="473906"/>
          </a:xfrm>
          <a:prstGeom prst="line">
            <a:avLst/>
          </a:prstGeom>
          <a:ln>
            <a:solidFill>
              <a:srgbClr val="6600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818120" y="1325880"/>
            <a:ext cx="548640" cy="640080"/>
          </a:xfrm>
          <a:prstGeom prst="straightConnector1">
            <a:avLst/>
          </a:prstGeom>
          <a:ln>
            <a:solidFill>
              <a:srgbClr val="66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97880" y="2331720"/>
            <a:ext cx="640080" cy="137160"/>
          </a:xfrm>
          <a:prstGeom prst="line">
            <a:avLst/>
          </a:prstGeom>
          <a:ln>
            <a:solidFill>
              <a:srgbClr val="6600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8595360" y="2697480"/>
            <a:ext cx="457200" cy="91440"/>
          </a:xfrm>
          <a:prstGeom prst="straightConnector1">
            <a:avLst/>
          </a:prstGeom>
          <a:ln>
            <a:solidFill>
              <a:srgbClr val="66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97880" y="4206240"/>
            <a:ext cx="2788920" cy="224676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Some areas</a:t>
            </a:r>
          </a:p>
          <a:p>
            <a:pPr marL="0" lvl="1">
              <a:spcBef>
                <a:spcPts val="600"/>
              </a:spcBef>
              <a:spcAft>
                <a:spcPts val="0"/>
              </a:spcAft>
              <a:tabLst>
                <a:tab pos="2743200" algn="r"/>
              </a:tabLst>
            </a:pP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NOvA:	4290 m</a:t>
            </a:r>
            <a:r>
              <a:rPr lang="en-US" sz="2400" baseline="30000" dirty="0" smtClean="0">
                <a:solidFill>
                  <a:srgbClr val="FF0000"/>
                </a:solidFill>
                <a:latin typeface="+mn-lt"/>
              </a:rPr>
              <a:t>2</a:t>
            </a:r>
          </a:p>
          <a:p>
            <a:pPr marL="0" lvl="1">
              <a:spcBef>
                <a:spcPts val="600"/>
              </a:spcBef>
              <a:spcAft>
                <a:spcPts val="0"/>
              </a:spcAft>
              <a:tabLst>
                <a:tab pos="2743200" algn="r"/>
              </a:tabLst>
            </a:pP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MACRO:	3482 m</a:t>
            </a:r>
            <a:r>
              <a:rPr lang="en-US" sz="2400" baseline="30000" dirty="0" smtClean="0">
                <a:solidFill>
                  <a:srgbClr val="FF0000"/>
                </a:solidFill>
                <a:latin typeface="+mn-lt"/>
              </a:rPr>
              <a:t>2</a:t>
            </a:r>
          </a:p>
          <a:p>
            <a:pPr marL="0" lvl="1">
              <a:spcBef>
                <a:spcPts val="600"/>
              </a:spcBef>
              <a:spcAft>
                <a:spcPts val="0"/>
              </a:spcAft>
              <a:tabLst>
                <a:tab pos="2743200" algn="r"/>
              </a:tabLst>
            </a:pP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SLIM:	427 m</a:t>
            </a:r>
            <a:r>
              <a:rPr lang="en-US" sz="2400" baseline="30000" dirty="0" smtClean="0">
                <a:solidFill>
                  <a:srgbClr val="FF0000"/>
                </a:solidFill>
                <a:latin typeface="+mn-lt"/>
              </a:rPr>
              <a:t>2</a:t>
            </a:r>
          </a:p>
          <a:p>
            <a:pPr marL="0" lvl="1">
              <a:spcBef>
                <a:spcPts val="600"/>
              </a:spcBef>
              <a:spcAft>
                <a:spcPts val="0"/>
              </a:spcAft>
              <a:tabLst>
                <a:tab pos="2743200" algn="r"/>
              </a:tabLst>
            </a:pP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OHYA:	2000 m</a:t>
            </a:r>
            <a:r>
              <a:rPr lang="en-US" sz="2400" baseline="30000" dirty="0" smtClean="0">
                <a:solidFill>
                  <a:srgbClr val="FF0000"/>
                </a:solidFill>
                <a:latin typeface="+mn-lt"/>
              </a:rPr>
              <a:t>2</a:t>
            </a:r>
            <a:endParaRPr lang="en-US" sz="2400" baseline="30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781095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1" y="868680"/>
            <a:ext cx="5722979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Limits Due to Energy Loss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520" y="822960"/>
            <a:ext cx="2023009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6953149" y="1013676"/>
            <a:ext cx="1185011" cy="1507456"/>
          </a:xfrm>
          <a:prstGeom prst="straightConnector1">
            <a:avLst/>
          </a:prstGeom>
          <a:ln>
            <a:solidFill>
              <a:srgbClr val="66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own Arrow 9"/>
          <p:cNvSpPr/>
          <p:nvPr/>
        </p:nvSpPr>
        <p:spPr bwMode="auto">
          <a:xfrm rot="4306643">
            <a:off x="6044122" y="1943382"/>
            <a:ext cx="274320" cy="843952"/>
          </a:xfrm>
          <a:prstGeom prst="down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987" y="2797652"/>
            <a:ext cx="242611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7315200" y="3383280"/>
            <a:ext cx="914400" cy="1645920"/>
          </a:xfrm>
          <a:prstGeom prst="straightConnector1">
            <a:avLst/>
          </a:prstGeom>
          <a:ln>
            <a:solidFill>
              <a:srgbClr val="66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Down Arrow 18"/>
          <p:cNvSpPr/>
          <p:nvPr/>
        </p:nvSpPr>
        <p:spPr bwMode="auto">
          <a:xfrm rot="5854690">
            <a:off x="6053353" y="3518676"/>
            <a:ext cx="274320" cy="843952"/>
          </a:xfrm>
          <a:prstGeom prst="down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" y="5577840"/>
            <a:ext cx="3383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itchFamily="18" charset="2"/>
                <a:cs typeface="Calibri" pitchFamily="34" charset="0"/>
              </a:rPr>
              <a:t>b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&gt; 10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-3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to escape galaxy</a:t>
            </a:r>
          </a:p>
          <a:p>
            <a:r>
              <a:rPr lang="en-US" dirty="0" smtClean="0">
                <a:latin typeface="Symbol" pitchFamily="18" charset="2"/>
                <a:cs typeface="Calibri" pitchFamily="34" charset="0"/>
              </a:rPr>
              <a:t>b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&gt; 10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-4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to escape solar system</a:t>
            </a:r>
          </a:p>
          <a:p>
            <a:r>
              <a:rPr lang="en-US" dirty="0" smtClean="0">
                <a:latin typeface="Symbol" pitchFamily="18" charset="2"/>
                <a:cs typeface="Calibri" pitchFamily="34" charset="0"/>
              </a:rPr>
              <a:t>b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&gt; 10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-5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to escape earth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423" y="5257800"/>
            <a:ext cx="3987857" cy="1371600"/>
          </a:xfrm>
          <a:prstGeom prst="rect">
            <a:avLst/>
          </a:prstGeom>
        </p:spPr>
      </p:pic>
      <p:sp>
        <p:nvSpPr>
          <p:cNvPr id="18" name="Down Arrow 17"/>
          <p:cNvSpPr/>
          <p:nvPr/>
        </p:nvSpPr>
        <p:spPr bwMode="auto">
          <a:xfrm rot="7822774">
            <a:off x="6293266" y="4385069"/>
            <a:ext cx="274320" cy="1502273"/>
          </a:xfrm>
          <a:prstGeom prst="down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178040" y="5136205"/>
            <a:ext cx="0" cy="1218875"/>
          </a:xfrm>
          <a:prstGeom prst="straightConnector1">
            <a:avLst/>
          </a:prstGeom>
          <a:ln>
            <a:solidFill>
              <a:srgbClr val="66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27569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monopole energy loss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Dukes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NOvA Monopoles:  7/30/2012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63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Monopole Energy Loss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758" y="640968"/>
            <a:ext cx="468512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Complicated subject:  calculations are difficult</a:t>
            </a:r>
          </a:p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Salient feature:  the higher the energy the more the energy loss </a:t>
            </a:r>
            <a:r>
              <a:rPr lang="en-US" sz="2000" dirty="0" smtClean="0">
                <a:latin typeface="Calibri"/>
                <a:cs typeface="Calibri"/>
              </a:rPr>
              <a:t>→ opposite of electric monopoles (no Bragg </a:t>
            </a:r>
            <a:r>
              <a:rPr lang="en-US" sz="2000" smtClean="0">
                <a:latin typeface="Calibri"/>
                <a:cs typeface="Calibri"/>
              </a:rPr>
              <a:t>peak)</a:t>
            </a:r>
            <a:endParaRPr lang="en-US" sz="2000" dirty="0" smtClean="0">
              <a:latin typeface="Calibri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Calibri"/>
                <a:cs typeface="Calibri"/>
              </a:rPr>
              <a:t>MIPP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Calibri"/>
                <a:cs typeface="Calibri"/>
              </a:rPr>
              <a:t>MM</a:t>
            </a:r>
          </a:p>
          <a:p>
            <a:pPr>
              <a:spcAft>
                <a:spcPts val="600"/>
              </a:spcAft>
            </a:pPr>
            <a:endParaRPr lang="en-US" sz="2000" dirty="0" smtClean="0">
              <a:latin typeface="Calibri"/>
              <a:cs typeface="Calibri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/>
                <a:cs typeface="Calibri"/>
              </a:rPr>
              <a:t>A few regimes:</a:t>
            </a:r>
          </a:p>
          <a:p>
            <a:pPr marL="514350" lvl="1" indent="-285750">
              <a:spcAft>
                <a:spcPts val="600"/>
              </a:spcAft>
              <a:buFont typeface="Arial" pitchFamily="34" charset="0"/>
              <a:buChar char="•"/>
              <a:tabLst>
                <a:tab pos="2168525" algn="l"/>
              </a:tabLst>
            </a:pPr>
            <a:r>
              <a:rPr lang="en-US" sz="2000" dirty="0" smtClean="0">
                <a:latin typeface="Calibri"/>
                <a:cs typeface="Calibri"/>
              </a:rPr>
              <a:t>10</a:t>
            </a:r>
            <a:r>
              <a:rPr lang="en-US" sz="2000" baseline="30000" dirty="0" smtClean="0">
                <a:latin typeface="Calibri"/>
                <a:cs typeface="Calibri"/>
              </a:rPr>
              <a:t>-3</a:t>
            </a:r>
            <a:r>
              <a:rPr lang="en-US" sz="2000" dirty="0" smtClean="0">
                <a:latin typeface="Calibri"/>
                <a:cs typeface="Calibri"/>
              </a:rPr>
              <a:t>&lt; </a:t>
            </a:r>
            <a:r>
              <a:rPr lang="en-US" sz="2000" dirty="0" smtClean="0">
                <a:latin typeface="Symbol" pitchFamily="18" charset="2"/>
                <a:cs typeface="Calibri"/>
              </a:rPr>
              <a:t>b</a:t>
            </a:r>
            <a:r>
              <a:rPr lang="en-US" sz="2000" dirty="0" smtClean="0">
                <a:latin typeface="Calibri"/>
                <a:cs typeface="Calibri"/>
              </a:rPr>
              <a:t>:  electronic energy loss predominates</a:t>
            </a:r>
          </a:p>
          <a:p>
            <a:pPr marL="514350" lvl="1" indent="-285750">
              <a:spcAft>
                <a:spcPts val="600"/>
              </a:spcAft>
              <a:buFont typeface="Arial" pitchFamily="34" charset="0"/>
              <a:buChar char="•"/>
              <a:tabLst>
                <a:tab pos="2168525" algn="l"/>
              </a:tabLst>
            </a:pPr>
            <a:r>
              <a:rPr lang="en-US" sz="2000" dirty="0" smtClean="0">
                <a:latin typeface="Calibri"/>
                <a:cs typeface="Calibri"/>
              </a:rPr>
              <a:t>10</a:t>
            </a:r>
            <a:r>
              <a:rPr lang="en-US" sz="2000" baseline="30000" dirty="0" smtClean="0">
                <a:latin typeface="Calibri"/>
                <a:cs typeface="Calibri"/>
              </a:rPr>
              <a:t>-4</a:t>
            </a:r>
            <a:r>
              <a:rPr lang="en-US" sz="2000" dirty="0" smtClean="0">
                <a:latin typeface="Calibri"/>
                <a:cs typeface="Calibri"/>
              </a:rPr>
              <a:t> &lt; </a:t>
            </a:r>
            <a:r>
              <a:rPr lang="en-US" sz="2000" dirty="0" smtClean="0">
                <a:latin typeface="Symbol" pitchFamily="18" charset="2"/>
                <a:cs typeface="Calibri"/>
              </a:rPr>
              <a:t>b</a:t>
            </a:r>
            <a:r>
              <a:rPr lang="en-US" sz="2000" dirty="0" smtClean="0">
                <a:latin typeface="Calibri"/>
                <a:cs typeface="Calibri"/>
              </a:rPr>
              <a:t> &lt; 10</a:t>
            </a:r>
            <a:r>
              <a:rPr lang="en-US" sz="2000" baseline="30000" dirty="0" smtClean="0">
                <a:latin typeface="Calibri"/>
                <a:cs typeface="Calibri"/>
              </a:rPr>
              <a:t>-3</a:t>
            </a:r>
            <a:r>
              <a:rPr lang="en-US" sz="2000" dirty="0" smtClean="0">
                <a:latin typeface="Calibri"/>
                <a:cs typeface="Calibri"/>
              </a:rPr>
              <a:t>:  excitation of atoms predominates</a:t>
            </a:r>
          </a:p>
          <a:p>
            <a:pPr marL="514350" lvl="1" indent="-285750">
              <a:spcAft>
                <a:spcPts val="600"/>
              </a:spcAft>
              <a:buFont typeface="Arial" pitchFamily="34" charset="0"/>
              <a:buChar char="•"/>
              <a:tabLst>
                <a:tab pos="2168525" algn="l"/>
              </a:tabLst>
            </a:pPr>
            <a:r>
              <a:rPr lang="en-US" sz="2000" dirty="0" smtClean="0">
                <a:latin typeface="Symbol" pitchFamily="18" charset="2"/>
                <a:cs typeface="Calibri"/>
              </a:rPr>
              <a:t>b</a:t>
            </a:r>
            <a:r>
              <a:rPr lang="en-US" sz="2000" dirty="0" smtClean="0">
                <a:latin typeface="Calibri"/>
                <a:cs typeface="Calibri"/>
              </a:rPr>
              <a:t> &lt; 10</a:t>
            </a:r>
            <a:r>
              <a:rPr lang="en-US" sz="2000" baseline="30000" dirty="0" smtClean="0">
                <a:latin typeface="Calibri"/>
                <a:cs typeface="Calibri"/>
              </a:rPr>
              <a:t>-4</a:t>
            </a:r>
            <a:r>
              <a:rPr lang="en-US" sz="2000" dirty="0" smtClean="0">
                <a:latin typeface="Calibri"/>
                <a:cs typeface="Calibri"/>
              </a:rPr>
              <a:t>:  monopoles cannot excite atoms, but only lose 	energy in elastic collisions with atoms and nuclei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86" y="3840480"/>
            <a:ext cx="4370294" cy="2743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914400" y="2926080"/>
            <a:ext cx="2743200" cy="182880"/>
          </a:xfrm>
          <a:prstGeom prst="rect">
            <a:avLst/>
          </a:prstGeom>
          <a:gradFill flip="none" rotWithShape="1">
            <a:gsLst>
              <a:gs pos="52000">
                <a:schemeClr val="tx1"/>
              </a:gs>
              <a:gs pos="77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914400" y="2560320"/>
            <a:ext cx="2743200" cy="182880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75000"/>
                </a:schemeClr>
              </a:gs>
              <a:gs pos="77000">
                <a:schemeClr val="tx1">
                  <a:tint val="44500"/>
                  <a:satMod val="160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14400" y="2834640"/>
            <a:ext cx="2788920" cy="0"/>
          </a:xfrm>
          <a:prstGeom prst="straightConnector1">
            <a:avLst/>
          </a:prstGeom>
          <a:ln>
            <a:solidFill>
              <a:srgbClr val="66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0" y="822960"/>
            <a:ext cx="4314644" cy="30175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20762" y="960120"/>
            <a:ext cx="1611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smtClean="0">
                <a:latin typeface="Calibri" pitchFamily="34" charset="0"/>
                <a:cs typeface="Calibri" pitchFamily="34" charset="0"/>
              </a:rPr>
              <a:t>Ahlen and 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Tarle </a:t>
            </a:r>
            <a:r>
              <a:rPr lang="en-US" sz="1200" smtClean="0">
                <a:latin typeface="Calibri" pitchFamily="34" charset="0"/>
                <a:cs typeface="Calibri" pitchFamily="34" charset="0"/>
              </a:rPr>
              <a:t>(1983)</a:t>
            </a:r>
            <a:endParaRPr lang="en-US" sz="12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8953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Monopole Energy Loss:  MACRO Calculations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2084738"/>
            <a:ext cx="2834640" cy="28346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701" y="5040137"/>
            <a:ext cx="2836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MACRO streamer chamber estimate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41" y="2178438"/>
            <a:ext cx="2819107" cy="2834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38031" y="5068669"/>
            <a:ext cx="283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MACRO CR-39 estimate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163" y="2194560"/>
            <a:ext cx="2826926" cy="28346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15563" y="5074920"/>
            <a:ext cx="2836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MACRO liquid scintillator estimate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" y="1645920"/>
            <a:ext cx="466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Derkaoui et al., Astro. Phys. 10, 229 (1999)</a:t>
            </a:r>
          </a:p>
        </p:txBody>
      </p:sp>
    </p:spTree>
    <p:extLst>
      <p:ext uri="{BB962C8B-B14F-4D97-AF65-F5344CB8AC3E}">
        <p14:creationId xmlns:p14="http://schemas.microsoft.com/office/powerpoint/2010/main" val="294286533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Energy Loss:  References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Dukes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NOvA Monopoles:  7/30/2012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" y="502920"/>
            <a:ext cx="882396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smtClean="0">
                <a:latin typeface="Calibri" pitchFamily="34" charset="0"/>
                <a:cs typeface="Calibri" pitchFamily="34" charset="0"/>
              </a:rPr>
              <a:t>Ahlen, PRD 14, 2935 (1976)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smtClean="0">
                <a:latin typeface="Calibri" pitchFamily="34" charset="0"/>
                <a:cs typeface="Calibri" pitchFamily="34" charset="0"/>
              </a:rPr>
              <a:t>Total and restricted energy loss in Lexan for g = 137e.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smtClean="0">
                <a:latin typeface="Calibri" pitchFamily="34" charset="0"/>
                <a:cs typeface="Calibri" pitchFamily="34" charset="0"/>
              </a:rPr>
              <a:t>Ahlen, PRD 17, 229 (1978)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smtClean="0">
                <a:latin typeface="Calibri" pitchFamily="34" charset="0"/>
                <a:cs typeface="Calibri" pitchFamily="34" charset="0"/>
              </a:rPr>
              <a:t>Stopping-power formula for g = 137e and g = 137e/2.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smtClean="0">
                <a:latin typeface="Calibri" pitchFamily="34" charset="0"/>
                <a:cs typeface="Calibri" pitchFamily="34" charset="0"/>
              </a:rPr>
              <a:t>Ahlen and Kinoshita, PRD 26, 2347 (1982)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smtClean="0">
                <a:latin typeface="Calibri" pitchFamily="34" charset="0"/>
                <a:cs typeface="Calibri" pitchFamily="34" charset="0"/>
              </a:rPr>
              <a:t>Find that below </a:t>
            </a:r>
            <a:r>
              <a:rPr lang="en-US" sz="1600" smtClean="0">
                <a:latin typeface="Symbol" pitchFamily="18" charset="2"/>
                <a:cs typeface="Calibri" pitchFamily="34" charset="0"/>
              </a:rPr>
              <a:t>b</a:t>
            </a:r>
            <a:r>
              <a:rPr lang="en-US" sz="1600" smtClean="0">
                <a:latin typeface="Calibri" pitchFamily="34" charset="0"/>
                <a:cs typeface="Calibri" pitchFamily="34" charset="0"/>
              </a:rPr>
              <a:t> &lt; 0.01 dE/dx is proportional to monopole velocity.  For monopoles with g = 137e the stopping power is at least as large as for a proton with the same velocity.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smtClean="0">
                <a:latin typeface="Calibri" pitchFamily="34" charset="0"/>
                <a:cs typeface="Calibri" pitchFamily="34" charset="0"/>
              </a:rPr>
              <a:t>Ahlen and Tarl</a:t>
            </a:r>
            <a:r>
              <a:rPr lang="en-US" sz="1600" smtClean="0">
                <a:latin typeface="Calibri"/>
                <a:cs typeface="Calibri"/>
              </a:rPr>
              <a:t>é, PRD 27, 688 (1982)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smtClean="0">
                <a:latin typeface="Calibri"/>
                <a:cs typeface="Calibri"/>
              </a:rPr>
              <a:t>Find light yield for organic scintillators.  Showed that monopoles with </a:t>
            </a:r>
            <a:r>
              <a:rPr lang="en-US" sz="1600" smtClean="0">
                <a:latin typeface="Symbol" pitchFamily="18" charset="2"/>
                <a:cs typeface="Calibri"/>
              </a:rPr>
              <a:t>b</a:t>
            </a:r>
            <a:r>
              <a:rPr lang="en-US" sz="1600" smtClean="0">
                <a:latin typeface="Calibri"/>
                <a:cs typeface="Calibri"/>
              </a:rPr>
              <a:t> &gt; 6 x 10</a:t>
            </a:r>
            <a:r>
              <a:rPr lang="en-US" sz="1600" baseline="30000" smtClean="0">
                <a:latin typeface="Calibri"/>
                <a:cs typeface="Calibri"/>
              </a:rPr>
              <a:t>-4</a:t>
            </a:r>
            <a:r>
              <a:rPr lang="en-US" sz="1600" smtClean="0">
                <a:latin typeface="Calibri"/>
                <a:cs typeface="Calibri"/>
              </a:rPr>
              <a:t> could be observed.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smtClean="0">
                <a:latin typeface="Calibri"/>
                <a:cs typeface="Calibri"/>
              </a:rPr>
              <a:t>Kajino, Matsuno, Yuan, and Kitamura, PRL 52, 1373 (1984)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smtClean="0">
                <a:latin typeface="Calibri"/>
                <a:cs typeface="Calibri"/>
              </a:rPr>
              <a:t>Calculate Drell-Penning mechanism for He-methane PWC.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smtClean="0">
                <a:latin typeface="Calibri"/>
                <a:cs typeface="Calibri"/>
              </a:rPr>
              <a:t>Ahlen, Liss, Lane, and Liu, PRL 55, 181 (1985)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smtClean="0">
                <a:latin typeface="Calibri"/>
                <a:cs typeface="Calibri"/>
              </a:rPr>
              <a:t>Measure light yield in organic scintillator from neutron-recoil protons with energies as small as 410 eV.  Claim monopoles with </a:t>
            </a:r>
            <a:r>
              <a:rPr lang="en-US" sz="1600">
                <a:latin typeface="Symbol" pitchFamily="18" charset="2"/>
                <a:cs typeface="Calibri"/>
              </a:rPr>
              <a:t>b</a:t>
            </a:r>
            <a:r>
              <a:rPr lang="en-US" sz="1600">
                <a:latin typeface="Calibri"/>
                <a:cs typeface="Calibri"/>
              </a:rPr>
              <a:t> &gt; 6 x 10</a:t>
            </a:r>
            <a:r>
              <a:rPr lang="en-US" sz="1600" baseline="30000">
                <a:latin typeface="Calibri"/>
                <a:cs typeface="Calibri"/>
              </a:rPr>
              <a:t>-4</a:t>
            </a:r>
            <a:r>
              <a:rPr lang="en-US" sz="1600">
                <a:latin typeface="Calibri"/>
                <a:cs typeface="Calibri"/>
              </a:rPr>
              <a:t> could be observed</a:t>
            </a:r>
            <a:r>
              <a:rPr lang="en-US" sz="1600" smtClean="0">
                <a:latin typeface="Calibri"/>
                <a:cs typeface="Calibri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smtClean="0">
                <a:latin typeface="Calibri"/>
                <a:cs typeface="Calibri"/>
              </a:rPr>
              <a:t>Ficenec, Ahlen, Marin, Musser, </a:t>
            </a:r>
            <a:r>
              <a:rPr lang="en-US" sz="1600">
                <a:latin typeface="Calibri" pitchFamily="34" charset="0"/>
                <a:cs typeface="Calibri" pitchFamily="34" charset="0"/>
              </a:rPr>
              <a:t>Tarl</a:t>
            </a:r>
            <a:r>
              <a:rPr lang="en-US" sz="1600">
                <a:latin typeface="Calibri"/>
                <a:cs typeface="Calibri"/>
              </a:rPr>
              <a:t>é, PRD </a:t>
            </a:r>
            <a:r>
              <a:rPr lang="en-US" sz="1600" smtClean="0">
                <a:latin typeface="Calibri"/>
                <a:cs typeface="Calibri"/>
              </a:rPr>
              <a:t>36, 311 </a:t>
            </a:r>
            <a:r>
              <a:rPr lang="en-US" sz="1600">
                <a:latin typeface="Calibri"/>
                <a:cs typeface="Calibri"/>
              </a:rPr>
              <a:t>(</a:t>
            </a:r>
            <a:r>
              <a:rPr lang="en-US" sz="1600" smtClean="0">
                <a:latin typeface="Calibri"/>
                <a:cs typeface="Calibri"/>
              </a:rPr>
              <a:t>1987)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smtClean="0">
                <a:latin typeface="Calibri"/>
                <a:cs typeface="Calibri"/>
              </a:rPr>
              <a:t>Using slow (2.5 x 10</a:t>
            </a:r>
            <a:r>
              <a:rPr lang="en-US" sz="1600" baseline="30000" smtClean="0">
                <a:latin typeface="Calibri"/>
                <a:cs typeface="Calibri"/>
              </a:rPr>
              <a:t>-4</a:t>
            </a:r>
            <a:r>
              <a:rPr lang="en-US" sz="1600" smtClean="0">
                <a:latin typeface="Calibri"/>
                <a:cs typeface="Calibri"/>
              </a:rPr>
              <a:t>c) protons they see light well below the 6 x 10</a:t>
            </a:r>
            <a:r>
              <a:rPr lang="en-US" sz="1600" baseline="30000" smtClean="0">
                <a:latin typeface="Calibri"/>
                <a:cs typeface="Calibri"/>
              </a:rPr>
              <a:t>-4</a:t>
            </a:r>
            <a:r>
              <a:rPr lang="en-US" sz="1600" smtClean="0">
                <a:latin typeface="Calibri"/>
                <a:cs typeface="Calibri"/>
              </a:rPr>
              <a:t> electronic-excitation threshould expected from two-body kinematics.</a:t>
            </a:r>
            <a:endParaRPr lang="en-US" sz="160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smtClean="0">
                <a:latin typeface="Calibri" pitchFamily="34" charset="0"/>
                <a:cs typeface="Calibri" pitchFamily="34" charset="0"/>
              </a:rPr>
              <a:t>Derkaoui et al., Astroparticle Physics 10, 229 (1999)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smtClean="0">
                <a:latin typeface="Calibri" pitchFamily="34" charset="0"/>
                <a:cs typeface="Calibri" pitchFamily="34" charset="0"/>
              </a:rPr>
              <a:t>Treats energy loss and light yield in liquid scintillator, ionization in streamer tubes, restricted energy loss in CR-39 track-etch detectors.  MACRO collaborators.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smtClean="0">
                <a:latin typeface="Calibri" pitchFamily="34" charset="0"/>
                <a:cs typeface="Calibri" pitchFamily="34" charset="0"/>
              </a:rPr>
              <a:t>Wick et al., Astroparticle Physics 18, 663 (2003)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smtClean="0">
                <a:latin typeface="Calibri" pitchFamily="34" charset="0"/>
                <a:cs typeface="Calibri" pitchFamily="34" charset="0"/>
              </a:rPr>
              <a:t>Calculates energy loss for highly relativistic monopoles:  </a:t>
            </a:r>
            <a:r>
              <a:rPr lang="en-US" sz="1600" smtClean="0">
                <a:latin typeface="Symbol" pitchFamily="18" charset="2"/>
                <a:cs typeface="Calibri" pitchFamily="34" charset="0"/>
              </a:rPr>
              <a:t>g</a:t>
            </a:r>
            <a:r>
              <a:rPr lang="en-US" sz="1600" smtClean="0">
                <a:latin typeface="Calibri" pitchFamily="34" charset="0"/>
                <a:cs typeface="Calibri" pitchFamily="34" charset="0"/>
              </a:rPr>
              <a:t> &gt; 100 (</a:t>
            </a:r>
            <a:r>
              <a:rPr lang="en-US" sz="1600" smtClean="0">
                <a:latin typeface="Symbol" pitchFamily="18" charset="2"/>
                <a:cs typeface="Calibri" pitchFamily="34" charset="0"/>
              </a:rPr>
              <a:t>b</a:t>
            </a:r>
            <a:r>
              <a:rPr lang="en-US" sz="1600" smtClean="0">
                <a:latin typeface="Calibri" pitchFamily="34" charset="0"/>
                <a:cs typeface="Calibri" pitchFamily="34" charset="0"/>
              </a:rPr>
              <a:t> &gt; 0.9999)</a:t>
            </a:r>
          </a:p>
        </p:txBody>
      </p:sp>
    </p:spTree>
    <p:extLst>
      <p:ext uri="{BB962C8B-B14F-4D97-AF65-F5344CB8AC3E}">
        <p14:creationId xmlns:p14="http://schemas.microsoft.com/office/powerpoint/2010/main" val="11725470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detection techniques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Dukes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NOvA Monopoles:  7/30/2012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06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Detection Techniques:  </a:t>
            </a:r>
            <a:r>
              <a:rPr lang="en-US" dirty="0" smtClean="0"/>
              <a:t>Electric Induction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1014" y="731520"/>
            <a:ext cx="60831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Unambiguous evidence if a coincidence signal is seen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Sensitivity independent of monopole speed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Large areas expensive to build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Present Limit:  2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 10</a:t>
            </a:r>
            <a:r>
              <a:rPr lang="en-US" sz="2000" baseline="30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-14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cm</a:t>
            </a:r>
            <a:r>
              <a:rPr lang="en-US" sz="2000" baseline="30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-2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000" baseline="30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-1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sr</a:t>
            </a:r>
            <a:r>
              <a:rPr lang="en-US" sz="2000" baseline="30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-1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480" y="731520"/>
            <a:ext cx="23622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124" y="4389120"/>
            <a:ext cx="276143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4114800"/>
            <a:ext cx="6248400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7160" y="3745468"/>
            <a:ext cx="594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Cabrera’s St. Valentine’s Day Monopole,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PRL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48, 1378 (1982)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91124" y="3749040"/>
            <a:ext cx="276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Chicago-FNAL-Michigan detector</a:t>
            </a:r>
          </a:p>
        </p:txBody>
      </p:sp>
    </p:spTree>
    <p:extLst>
      <p:ext uri="{BB962C8B-B14F-4D97-AF65-F5344CB8AC3E}">
        <p14:creationId xmlns:p14="http://schemas.microsoft.com/office/powerpoint/2010/main" val="420410286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Detection Techniques:  </a:t>
            </a:r>
            <a:r>
              <a:rPr lang="en-US" dirty="0" smtClean="0"/>
              <a:t>Electric Induction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1013" y="731520"/>
            <a:ext cx="839538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Use a strong magnetic field to extract monopoles trapped in matter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Moon rocks, meteorites, schists, ferromanganese modules, iron ores ,etc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Alvarez performed one of the first scientific experiments with moon rocks looking for monopoles</a:t>
            </a: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50" y="3246120"/>
            <a:ext cx="8049749" cy="307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9149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ce réservé de la date 3"/>
          <p:cNvSpPr>
            <a:spLocks noGrp="1"/>
          </p:cNvSpPr>
          <p:nvPr>
            <p:ph type="dt" sz="quarter" idx="4294967295"/>
          </p:nvPr>
        </p:nvSpPr>
        <p:spPr>
          <a:xfrm>
            <a:off x="70338" y="6543675"/>
            <a:ext cx="2760785" cy="247650"/>
          </a:xfrm>
          <a:prstGeom prst="rect">
            <a:avLst/>
          </a:prstGeom>
          <a:noFill/>
        </p:spPr>
        <p:txBody>
          <a:bodyPr/>
          <a:lstStyle/>
          <a:p>
            <a:r>
              <a:rPr lang="fr-CH" smtClean="0"/>
              <a:t>	</a:t>
            </a:r>
            <a:endParaRPr lang="fr-FR" smtClean="0"/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</a:rPr>
              <a:t>Beampipe</a:t>
            </a:r>
            <a:r>
              <a:rPr lang="en-US" dirty="0" smtClean="0">
                <a:latin typeface="Arial" charset="0"/>
              </a:rPr>
              <a:t> Monopole </a:t>
            </a:r>
            <a:r>
              <a:rPr lang="en-US" dirty="0">
                <a:latin typeface="Arial" charset="0"/>
              </a:rPr>
              <a:t>Search</a:t>
            </a:r>
          </a:p>
        </p:txBody>
      </p:sp>
      <p:pic>
        <p:nvPicPr>
          <p:cNvPr id="73733" name="Picture 3" descr="Picture 20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11275"/>
            <a:ext cx="7145215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5" name="Text Box 5"/>
          <p:cNvSpPr txBox="1">
            <a:spLocks noChangeArrowheads="1"/>
          </p:cNvSpPr>
          <p:nvPr/>
        </p:nvSpPr>
        <p:spPr bwMode="auto">
          <a:xfrm>
            <a:off x="1386254" y="857251"/>
            <a:ext cx="6907510" cy="461665"/>
          </a:xfrm>
          <a:prstGeom prst="rect">
            <a:avLst/>
          </a:prstGeom>
          <a:solidFill>
            <a:srgbClr val="CCFFFF"/>
          </a:solidFill>
          <a:ln w="317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rial" charset="0"/>
              </a:rPr>
              <a:t>H1 experiment at the ep collider HERA, Hamburg</a:t>
            </a:r>
          </a:p>
        </p:txBody>
      </p:sp>
      <p:sp>
        <p:nvSpPr>
          <p:cNvPr id="73736" name="Text Box 6"/>
          <p:cNvSpPr txBox="1">
            <a:spLocks noChangeArrowheads="1"/>
          </p:cNvSpPr>
          <p:nvPr/>
        </p:nvSpPr>
        <p:spPr bwMode="auto">
          <a:xfrm>
            <a:off x="3194539" y="1500188"/>
            <a:ext cx="4466324" cy="43088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  <a:latin typeface="Arial" charset="0"/>
              </a:rPr>
              <a:t>trapped in the </a:t>
            </a:r>
            <a:r>
              <a:rPr lang="en-US" sz="2200" dirty="0" err="1" smtClean="0">
                <a:solidFill>
                  <a:schemeClr val="tx1"/>
                </a:solidFill>
                <a:latin typeface="Arial" charset="0"/>
              </a:rPr>
              <a:t>beampipe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</a:rPr>
              <a:t> material?</a:t>
            </a:r>
            <a:endParaRPr lang="en-US" sz="22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03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monopoles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Dukes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NOvA Monopoles:  7/30/2012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47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Dukes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NOvA Monopoles:  7/30/2012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0C99-6C58-492B-8056-0DDF003F0522}" type="slidenum">
              <a:rPr lang="en-US" smtClean="0"/>
              <a:t>20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2057400"/>
            <a:ext cx="449262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91640"/>
            <a:ext cx="451802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974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Detection Techniques:  </a:t>
            </a:r>
            <a:r>
              <a:rPr lang="en-US" dirty="0" smtClean="0"/>
              <a:t>Time of Flight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1014" y="731520"/>
            <a:ext cx="8292906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Relies on monopoles being sub-luminal, massive, and non-hadronic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Does not provide unambiguous evidence of a monopole:  could be an exotic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Wire chambers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At </a:t>
            </a:r>
            <a:r>
              <a:rPr lang="en-US" sz="2000" dirty="0" smtClean="0">
                <a:latin typeface="Symbol" pitchFamily="18" charset="2"/>
                <a:cs typeface="Calibri" pitchFamily="34" charset="0"/>
              </a:rPr>
              <a:t>b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&gt; 10</a:t>
            </a:r>
            <a:r>
              <a:rPr lang="en-US" sz="2000" baseline="30000" dirty="0" smtClean="0">
                <a:latin typeface="Calibri" pitchFamily="34" charset="0"/>
                <a:cs typeface="Calibri" pitchFamily="34" charset="0"/>
              </a:rPr>
              <a:t>-3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ionization used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At 10</a:t>
            </a:r>
            <a:r>
              <a:rPr lang="en-US" sz="2000" baseline="30000" dirty="0" smtClean="0">
                <a:latin typeface="Calibri" pitchFamily="34" charset="0"/>
                <a:cs typeface="Calibri" pitchFamily="34" charset="0"/>
              </a:rPr>
              <a:t>-4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&lt; </a:t>
            </a:r>
            <a:r>
              <a:rPr lang="en-US" sz="2000" dirty="0" smtClean="0">
                <a:latin typeface="Symbol" pitchFamily="18" charset="2"/>
                <a:cs typeface="Calibri" pitchFamily="34" charset="0"/>
              </a:rPr>
              <a:t>b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&lt; 10</a:t>
            </a:r>
            <a:r>
              <a:rPr lang="en-US" sz="2000" baseline="30000" dirty="0" smtClean="0">
                <a:latin typeface="Calibri" pitchFamily="34" charset="0"/>
                <a:cs typeface="Calibri" pitchFamily="34" charset="0"/>
              </a:rPr>
              <a:t>-3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Drell mechanism used</a:t>
            </a:r>
          </a:p>
          <a:p>
            <a:pPr marL="1200150"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+ He </a:t>
            </a:r>
            <a:r>
              <a:rPr lang="en-US" sz="2000" dirty="0" smtClean="0">
                <a:latin typeface="Calibri"/>
                <a:cs typeface="Calibri"/>
              </a:rPr>
              <a:t>→</a:t>
            </a:r>
            <a:r>
              <a:rPr lang="en-US" sz="2000" i="1" dirty="0" smtClean="0">
                <a:latin typeface="Calibri"/>
                <a:cs typeface="Calibri"/>
              </a:rPr>
              <a:t> M</a:t>
            </a:r>
            <a:r>
              <a:rPr lang="en-US" sz="2000" dirty="0" smtClean="0">
                <a:latin typeface="Calibri"/>
                <a:cs typeface="Calibri"/>
              </a:rPr>
              <a:t> + He*, He* + CH</a:t>
            </a:r>
            <a:r>
              <a:rPr lang="en-US" sz="2000" baseline="-25000" dirty="0" smtClean="0">
                <a:latin typeface="Calibri"/>
                <a:cs typeface="Calibri"/>
              </a:rPr>
              <a:t>4</a:t>
            </a:r>
            <a:r>
              <a:rPr lang="en-US" sz="2000" dirty="0" smtClean="0">
                <a:latin typeface="Calibri"/>
                <a:cs typeface="Calibri"/>
              </a:rPr>
              <a:t> → He + CH</a:t>
            </a:r>
            <a:r>
              <a:rPr lang="en-US" sz="2000" baseline="-25000" dirty="0" smtClean="0">
                <a:latin typeface="Calibri"/>
                <a:cs typeface="Calibri"/>
              </a:rPr>
              <a:t>4</a:t>
            </a:r>
            <a:r>
              <a:rPr lang="en-US" sz="2000" baseline="30000" dirty="0" smtClean="0">
                <a:latin typeface="Calibri"/>
                <a:cs typeface="Calibri"/>
              </a:rPr>
              <a:t>+</a:t>
            </a:r>
            <a:r>
              <a:rPr lang="en-US" sz="2000" dirty="0" smtClean="0">
                <a:latin typeface="Calibri"/>
                <a:cs typeface="Calibri"/>
              </a:rPr>
              <a:t> + e</a:t>
            </a:r>
            <a:r>
              <a:rPr lang="en-US" sz="2000" baseline="30000" dirty="0" smtClean="0">
                <a:latin typeface="Calibri"/>
                <a:cs typeface="Calibri"/>
              </a:rPr>
              <a:t>-</a:t>
            </a:r>
            <a:r>
              <a:rPr lang="en-US" sz="2000" dirty="0" smtClean="0">
                <a:latin typeface="Calibri"/>
                <a:cs typeface="Calibri"/>
              </a:rPr>
              <a:t> (Penning </a:t>
            </a:r>
            <a:r>
              <a:rPr lang="en-US" sz="2000" smtClean="0">
                <a:latin typeface="Calibri"/>
                <a:cs typeface="Calibri"/>
              </a:rPr>
              <a:t>effect)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smtClean="0">
                <a:latin typeface="Calibri"/>
                <a:cs typeface="Calibri"/>
              </a:rPr>
              <a:t>Expensive</a:t>
            </a:r>
            <a:endParaRPr lang="en-US" sz="2000" dirty="0" smtClean="0">
              <a:latin typeface="Calibri"/>
              <a:cs typeface="Calibri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/>
                <a:cs typeface="Calibri"/>
              </a:rPr>
              <a:t>Scintillator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Only good for </a:t>
            </a:r>
            <a:r>
              <a:rPr lang="en-US" sz="2000" dirty="0">
                <a:latin typeface="Symbol" pitchFamily="18" charset="2"/>
                <a:cs typeface="Calibri" pitchFamily="34" charset="0"/>
              </a:rPr>
              <a:t>b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&gt; </a:t>
            </a:r>
            <a:r>
              <a:rPr lang="en-US" sz="2000" smtClean="0">
                <a:latin typeface="Calibri" pitchFamily="34" charset="0"/>
                <a:cs typeface="Calibri" pitchFamily="34" charset="0"/>
              </a:rPr>
              <a:t>10</a:t>
            </a:r>
            <a:r>
              <a:rPr lang="en-US" sz="2000" baseline="30000" smtClean="0">
                <a:latin typeface="Calibri" pitchFamily="34" charset="0"/>
                <a:cs typeface="Calibri" pitchFamily="34" charset="0"/>
              </a:rPr>
              <a:t>-4</a:t>
            </a:r>
            <a:r>
              <a:rPr lang="en-US" sz="200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smtClean="0">
                <a:latin typeface="Calibri" pitchFamily="34" charset="0"/>
                <a:cs typeface="Calibri" pitchFamily="34" charset="0"/>
              </a:rPr>
              <a:t>Solid scintillator expensive, liquid scintillator less so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47739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Detection Techniques:  </a:t>
            </a:r>
            <a:r>
              <a:rPr lang="en-US" dirty="0" smtClean="0"/>
              <a:t>Nuclear Track Detectors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" y="457200"/>
            <a:ext cx="530352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Employs thin sheets of inexpensive plastic, usually CR-39 (ADC, used in eyeglasses)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How it works:</a:t>
            </a:r>
          </a:p>
          <a:p>
            <a:pPr marL="514350" lvl="1" indent="-28575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Heavily ionizing particles produce invisible damage to the polymer.</a:t>
            </a:r>
          </a:p>
          <a:p>
            <a:pPr marL="514350" lvl="1" indent="-28575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When etched with hot sodium hydroxide (NAOH) a cone appears. </a:t>
            </a:r>
          </a:p>
          <a:p>
            <a:pPr marL="514350" lvl="1" indent="-28575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Depth of etch pit is proportional to </a:t>
            </a: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Z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en-US" sz="2000" dirty="0" smtClean="0">
                <a:latin typeface="Symbol" pitchFamily="18" charset="2"/>
                <a:cs typeface="Calibri" pitchFamily="34" charset="0"/>
              </a:rPr>
              <a:t>b</a:t>
            </a:r>
            <a:r>
              <a:rPr lang="en-US" sz="2000" dirty="0" smtClean="0">
                <a:latin typeface="+mn-lt"/>
                <a:cs typeface="Calibri" pitchFamily="34" charset="0"/>
              </a:rPr>
              <a:t>, which can be as low as 5.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+mn-lt"/>
                <a:cs typeface="Calibri" pitchFamily="34" charset="0"/>
              </a:rPr>
              <a:t>Lexan, Makrofol, and glass (UG-5) have also been used, but they have a higher </a:t>
            </a: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Z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en-US" sz="2000" dirty="0" smtClean="0">
                <a:latin typeface="Symbol" pitchFamily="18" charset="2"/>
                <a:cs typeface="Calibri" pitchFamily="34" charset="0"/>
              </a:rPr>
              <a:t>b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threshold.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Calibrated using ions at accelerators.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Advantages:</a:t>
            </a:r>
          </a:p>
          <a:p>
            <a:pPr marL="514350" lvl="1" indent="-28575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No need for a trigger</a:t>
            </a:r>
          </a:p>
          <a:p>
            <a:pPr marL="514350" lvl="1" indent="-28575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Totally insensitive to minimum ionizing particles</a:t>
            </a:r>
          </a:p>
          <a:p>
            <a:pPr marL="514350" lvl="1" indent="-28575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Radiation hard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Does not provide unambiguous evidence of a monopole:  could be another exotic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240" y="519794"/>
            <a:ext cx="3657600" cy="252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680" y="3566160"/>
            <a:ext cx="3657600" cy="294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4816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Detection Techniques:  </a:t>
            </a:r>
            <a:r>
              <a:rPr lang="en-US" dirty="0" smtClean="0"/>
              <a:t>Nuclear Track Detectors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8120" y="777240"/>
            <a:ext cx="8869680" cy="4760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Mica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smtClean="0">
                <a:latin typeface="+mn-lt"/>
                <a:cs typeface="Arial"/>
              </a:rPr>
              <a:t>Incoming monopole captures an Al or Mn nucleus and drags it through ancient muscovite mica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smtClean="0">
                <a:latin typeface="+mn-lt"/>
                <a:cs typeface="Arial"/>
              </a:rPr>
              <a:t>Samples are small, best limit uses </a:t>
            </a:r>
            <a:r>
              <a:rPr lang="en-US" sz="2000">
                <a:latin typeface="Calibri" pitchFamily="34" charset="0"/>
                <a:cs typeface="Calibri" pitchFamily="34" charset="0"/>
              </a:rPr>
              <a:t>3.5 cm</a:t>
            </a:r>
            <a:r>
              <a:rPr lang="en-US" sz="2000" baseline="30000">
                <a:latin typeface="Calibri" pitchFamily="34" charset="0"/>
                <a:cs typeface="Calibri" pitchFamily="34" charset="0"/>
              </a:rPr>
              <a:t>2</a:t>
            </a:r>
            <a:r>
              <a:rPr lang="en-US" sz="2000">
                <a:latin typeface="Calibri" pitchFamily="34" charset="0"/>
                <a:cs typeface="Calibri" pitchFamily="34" charset="0"/>
              </a:rPr>
              <a:t> and 18 cm</a:t>
            </a:r>
            <a:r>
              <a:rPr lang="en-US" sz="2000" baseline="30000">
                <a:latin typeface="Calibri" pitchFamily="34" charset="0"/>
                <a:cs typeface="Calibri" pitchFamily="34" charset="0"/>
              </a:rPr>
              <a:t>2</a:t>
            </a:r>
            <a:r>
              <a:rPr lang="en-US" sz="200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mtClean="0">
                <a:latin typeface="Calibri" pitchFamily="34" charset="0"/>
                <a:cs typeface="Calibri" pitchFamily="34" charset="0"/>
              </a:rPr>
              <a:t>samples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smtClean="0">
                <a:latin typeface="Calibri" pitchFamily="34" charset="0"/>
                <a:cs typeface="Calibri" pitchFamily="34" charset="0"/>
              </a:rPr>
              <a:t>Integration time large: </a:t>
            </a:r>
            <a:r>
              <a:rPr lang="en-US" sz="2000">
                <a:latin typeface="Calibri" pitchFamily="34" charset="0"/>
                <a:cs typeface="Calibri" pitchFamily="34" charset="0"/>
              </a:rPr>
              <a:t>4-9 x 10</a:t>
            </a:r>
            <a:r>
              <a:rPr lang="en-US" sz="2000" baseline="30000">
                <a:latin typeface="Calibri" pitchFamily="34" charset="0"/>
                <a:cs typeface="Calibri" pitchFamily="34" charset="0"/>
              </a:rPr>
              <a:t>8</a:t>
            </a:r>
            <a:r>
              <a:rPr lang="en-US" sz="2000">
                <a:latin typeface="Calibri" pitchFamily="34" charset="0"/>
                <a:cs typeface="Calibri" pitchFamily="34" charset="0"/>
              </a:rPr>
              <a:t> years</a:t>
            </a:r>
            <a:endParaRPr lang="en-US" sz="2000" smtClean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smtClean="0">
                <a:latin typeface="+mn-lt"/>
                <a:cs typeface="Arial"/>
              </a:rPr>
              <a:t>Best limit:   </a:t>
            </a:r>
            <a:r>
              <a:rPr lang="en-US" sz="2000" smtClean="0">
                <a:latin typeface="Arial"/>
                <a:cs typeface="Arial"/>
              </a:rPr>
              <a:t>~</a:t>
            </a:r>
            <a:r>
              <a:rPr lang="en-US" sz="2000" smtClean="0">
                <a:latin typeface="Calibri" pitchFamily="34" charset="0"/>
                <a:cs typeface="Calibri" pitchFamily="34" charset="0"/>
              </a:rPr>
              <a:t>2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x </a:t>
            </a:r>
            <a:r>
              <a:rPr lang="en-US" sz="2000" smtClean="0">
                <a:latin typeface="Calibri" pitchFamily="34" charset="0"/>
                <a:cs typeface="Calibri" pitchFamily="34" charset="0"/>
              </a:rPr>
              <a:t>10</a:t>
            </a:r>
            <a:r>
              <a:rPr lang="en-US" sz="2000" baseline="30000" smtClean="0">
                <a:latin typeface="Calibri" pitchFamily="34" charset="0"/>
                <a:cs typeface="Calibri" pitchFamily="34" charset="0"/>
              </a:rPr>
              <a:t>-17</a:t>
            </a:r>
            <a:r>
              <a:rPr lang="en-US" sz="2000" smtClean="0">
                <a:latin typeface="Calibri" pitchFamily="34" charset="0"/>
                <a:cs typeface="Calibri" pitchFamily="34" charset="0"/>
              </a:rPr>
              <a:t> cm</a:t>
            </a:r>
            <a:r>
              <a:rPr lang="en-US" sz="2000" baseline="30000" smtClean="0">
                <a:latin typeface="Calibri" pitchFamily="34" charset="0"/>
                <a:cs typeface="Calibri" pitchFamily="34" charset="0"/>
              </a:rPr>
              <a:t>-2</a:t>
            </a:r>
            <a:r>
              <a:rPr lang="en-US" sz="2000" smtClean="0">
                <a:latin typeface="Calibri" pitchFamily="34" charset="0"/>
                <a:cs typeface="Calibri" pitchFamily="34" charset="0"/>
              </a:rPr>
              <a:t>s</a:t>
            </a:r>
            <a:r>
              <a:rPr lang="en-US" sz="2000" baseline="30000" smtClean="0">
                <a:latin typeface="Calibri" pitchFamily="34" charset="0"/>
                <a:cs typeface="Calibri" pitchFamily="34" charset="0"/>
              </a:rPr>
              <a:t>-1</a:t>
            </a:r>
            <a:r>
              <a:rPr lang="en-US" sz="2000" smtClean="0">
                <a:latin typeface="Calibri" pitchFamily="34" charset="0"/>
                <a:cs typeface="Calibri" pitchFamily="34" charset="0"/>
              </a:rPr>
              <a:t>sr</a:t>
            </a:r>
            <a:r>
              <a:rPr lang="en-US" sz="2000" baseline="30000" smtClean="0">
                <a:latin typeface="Calibri" pitchFamily="34" charset="0"/>
                <a:cs typeface="Calibri" pitchFamily="34" charset="0"/>
              </a:rPr>
              <a:t>-1</a:t>
            </a:r>
            <a:r>
              <a:rPr lang="en-US" sz="2000" smtClean="0">
                <a:latin typeface="Calibri" pitchFamily="34" charset="0"/>
                <a:cs typeface="Calibri" pitchFamily="34" charset="0"/>
              </a:rPr>
              <a:t> (Ghosh and Chatterjea, Europhysics Lett. 12, 25 (1990))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10</a:t>
            </a:r>
            <a:r>
              <a:rPr lang="en-US" sz="2000" baseline="30000" dirty="0" smtClean="0">
                <a:latin typeface="Calibri" pitchFamily="34" charset="0"/>
                <a:cs typeface="Calibri" pitchFamily="34" charset="0"/>
              </a:rPr>
              <a:t>-4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&lt; </a:t>
            </a:r>
            <a:r>
              <a:rPr lang="en-US" sz="2000" dirty="0" smtClean="0">
                <a:latin typeface="Symbol" pitchFamily="18" charset="2"/>
                <a:cs typeface="Calibri" pitchFamily="34" charset="0"/>
              </a:rPr>
              <a:t>b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mtClean="0">
                <a:latin typeface="Calibri" pitchFamily="34" charset="0"/>
                <a:cs typeface="Calibri" pitchFamily="34" charset="0"/>
              </a:rPr>
              <a:t>&lt; 10</a:t>
            </a:r>
            <a:r>
              <a:rPr lang="en-US" sz="2000" baseline="30000" smtClean="0">
                <a:latin typeface="Calibri" pitchFamily="34" charset="0"/>
                <a:cs typeface="Calibri" pitchFamily="34" charset="0"/>
              </a:rPr>
              <a:t>-3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smtClean="0">
                <a:latin typeface="Calibri" pitchFamily="34" charset="0"/>
                <a:cs typeface="Calibri" pitchFamily="34" charset="0"/>
              </a:rPr>
              <a:t>Many assumptions in this limit</a:t>
            </a:r>
          </a:p>
          <a:p>
            <a:pPr marL="1200150" lvl="2" indent="-285750">
              <a:spcAft>
                <a:spcPts val="600"/>
              </a:spcAft>
              <a:buFont typeface="Arial" pitchFamily="34" charset="0"/>
              <a:buChar char="•"/>
            </a:pPr>
            <a:endParaRPr lang="en-US" sz="2000" dirty="0">
              <a:latin typeface="Calibri"/>
              <a:cs typeface="Calibri"/>
            </a:endParaRP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endParaRPr lang="en-US" sz="2000" baseline="30000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239966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Detection Techniques:  </a:t>
            </a:r>
            <a:r>
              <a:rPr lang="en-US" dirty="0" smtClean="0"/>
              <a:t>Radiowave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5760" y="998607"/>
            <a:ext cx="635508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Only works for ultrarelativistic monopoles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Bright showers produced detectable radio waves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ANITA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Balloon born detector over Antarctica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smtClean="0">
                <a:latin typeface="Calibri" pitchFamily="34" charset="0"/>
                <a:cs typeface="Calibri" pitchFamily="34" charset="0"/>
              </a:rPr>
              <a:t>RICE (Radio Ice Cerenkov Experiment)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smtClean="0">
                <a:latin typeface="Calibri" pitchFamily="34" charset="0"/>
                <a:cs typeface="Calibri" pitchFamily="34" charset="0"/>
              </a:rPr>
              <a:t>16 antennas buried in the Antarctic ice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smtClean="0">
                <a:latin typeface="Calibri" pitchFamily="34" charset="0"/>
                <a:cs typeface="Calibri" pitchFamily="34" charset="0"/>
              </a:rPr>
              <a:t>Status:  running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smtClean="0">
                <a:latin typeface="Calibri" pitchFamily="34" charset="0"/>
                <a:cs typeface="Calibri" pitchFamily="34" charset="0"/>
              </a:rPr>
              <a:t>&lt; 10</a:t>
            </a:r>
            <a:r>
              <a:rPr lang="en-US" sz="2000" baseline="30000" smtClean="0">
                <a:latin typeface="Calibri" pitchFamily="34" charset="0"/>
                <a:cs typeface="Calibri" pitchFamily="34" charset="0"/>
              </a:rPr>
              <a:t>-18</a:t>
            </a:r>
            <a:r>
              <a:rPr lang="en-US" sz="2000" smtClean="0">
                <a:latin typeface="Calibri" pitchFamily="34" charset="0"/>
                <a:cs typeface="Calibri" pitchFamily="34" charset="0"/>
              </a:rPr>
              <a:t> cm</a:t>
            </a:r>
            <a:r>
              <a:rPr lang="en-US" sz="2000" baseline="30000" smtClean="0">
                <a:latin typeface="Calibri" pitchFamily="34" charset="0"/>
                <a:cs typeface="Calibri" pitchFamily="34" charset="0"/>
              </a:rPr>
              <a:t>-2</a:t>
            </a:r>
            <a:r>
              <a:rPr lang="en-US" sz="2000" smtClean="0">
                <a:latin typeface="Calibri" pitchFamily="34" charset="0"/>
                <a:cs typeface="Calibri" pitchFamily="34" charset="0"/>
              </a:rPr>
              <a:t>s</a:t>
            </a:r>
            <a:r>
              <a:rPr lang="en-US" sz="2000" baseline="30000" smtClean="0">
                <a:latin typeface="Calibri" pitchFamily="34" charset="0"/>
                <a:cs typeface="Calibri" pitchFamily="34" charset="0"/>
              </a:rPr>
              <a:t>-1</a:t>
            </a:r>
            <a:r>
              <a:rPr lang="en-US" sz="2000" smtClean="0">
                <a:latin typeface="Calibri" pitchFamily="34" charset="0"/>
                <a:cs typeface="Calibri" pitchFamily="34" charset="0"/>
              </a:rPr>
              <a:t>sr</a:t>
            </a:r>
            <a:r>
              <a:rPr lang="en-US" sz="2000" baseline="30000" smtClean="0">
                <a:latin typeface="Calibri" pitchFamily="34" charset="0"/>
                <a:cs typeface="Calibri" pitchFamily="34" charset="0"/>
              </a:rPr>
              <a:t>-1</a:t>
            </a:r>
            <a:r>
              <a:rPr lang="en-US" sz="2000" smtClean="0">
                <a:latin typeface="Calibri" pitchFamily="34" charset="0"/>
                <a:cs typeface="Calibri" pitchFamily="34" charset="0"/>
              </a:rPr>
              <a:t> for 10</a:t>
            </a:r>
            <a:r>
              <a:rPr lang="en-US" sz="2000" baseline="30000" smtClean="0">
                <a:latin typeface="Calibri" pitchFamily="34" charset="0"/>
                <a:cs typeface="Calibri" pitchFamily="34" charset="0"/>
              </a:rPr>
              <a:t>7</a:t>
            </a:r>
            <a:r>
              <a:rPr lang="en-US" sz="2000" smtClean="0">
                <a:latin typeface="Calibri" pitchFamily="34" charset="0"/>
                <a:cs typeface="Calibri" pitchFamily="34" charset="0"/>
              </a:rPr>
              <a:t> &lt; </a:t>
            </a:r>
            <a:r>
              <a:rPr lang="en-US" sz="2000" smtClean="0">
                <a:latin typeface="Symbol" pitchFamily="18" charset="2"/>
                <a:cs typeface="Calibri" pitchFamily="34" charset="0"/>
              </a:rPr>
              <a:t>g</a:t>
            </a:r>
            <a:r>
              <a:rPr lang="en-US" sz="2000" smtClean="0">
                <a:latin typeface="Calibri" pitchFamily="34" charset="0"/>
                <a:cs typeface="Calibri" pitchFamily="34" charset="0"/>
              </a:rPr>
              <a:t> &lt; 10</a:t>
            </a:r>
            <a:r>
              <a:rPr lang="en-US" sz="2000" baseline="30000" smtClean="0">
                <a:latin typeface="Calibri" pitchFamily="34" charset="0"/>
                <a:cs typeface="Calibri" pitchFamily="34" charset="0"/>
              </a:rPr>
              <a:t>12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822960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3794760"/>
            <a:ext cx="1828800" cy="122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66316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Detection Techniques:  Indirect </a:t>
            </a:r>
            <a:r>
              <a:rPr lang="en-US" dirty="0" smtClean="0"/>
              <a:t>Searches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040" y="592515"/>
            <a:ext cx="8686800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Survival of galactic and intracluster magnetic fields</a:t>
            </a:r>
          </a:p>
          <a:p>
            <a:pPr marL="514350" indent="-285750"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Parker Bound: 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F &lt; 10</a:t>
            </a:r>
            <a:r>
              <a:rPr lang="en-US" sz="2000" baseline="30000" dirty="0">
                <a:latin typeface="Calibri" pitchFamily="34" charset="0"/>
                <a:cs typeface="Calibri" pitchFamily="34" charset="0"/>
              </a:rPr>
              <a:t>-15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cm</a:t>
            </a:r>
            <a:r>
              <a:rPr lang="en-US" sz="2000" baseline="30000" dirty="0">
                <a:latin typeface="Calibri" pitchFamily="34" charset="0"/>
                <a:cs typeface="Calibri" pitchFamily="34" charset="0"/>
              </a:rPr>
              <a:t>-2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s</a:t>
            </a:r>
            <a:r>
              <a:rPr lang="en-US" sz="2000" baseline="30000" dirty="0">
                <a:latin typeface="Calibri" pitchFamily="34" charset="0"/>
                <a:cs typeface="Calibri" pitchFamily="34" charset="0"/>
              </a:rPr>
              <a:t>-1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sr</a:t>
            </a:r>
            <a:r>
              <a:rPr lang="en-US" sz="2000" baseline="30000" dirty="0">
                <a:latin typeface="Calibri" pitchFamily="34" charset="0"/>
                <a:cs typeface="Calibri" pitchFamily="34" charset="0"/>
              </a:rPr>
              <a:t>-1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roughly speaking the monopoles cannot take away more energy from the galactic magnetic field (~3 </a:t>
            </a:r>
            <a:r>
              <a:rPr lang="en-US" sz="2000" dirty="0">
                <a:latin typeface="Symbol" pitchFamily="18" charset="2"/>
                <a:cs typeface="Calibri" pitchFamily="34" charset="0"/>
              </a:rPr>
              <a:t>m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G)</a:t>
            </a:r>
          </a:p>
          <a:p>
            <a:pPr marL="514350" indent="-285750"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Extended Parker Bound: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F &lt;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1.2 x 10 </a:t>
            </a:r>
            <a:r>
              <a:rPr lang="en-US" sz="2000" baseline="30000" dirty="0">
                <a:latin typeface="Calibri" pitchFamily="34" charset="0"/>
                <a:cs typeface="Calibri" pitchFamily="34" charset="0"/>
              </a:rPr>
              <a:t>-</a:t>
            </a:r>
            <a:r>
              <a:rPr lang="en-US" sz="2000" baseline="30000" dirty="0" smtClean="0">
                <a:latin typeface="Calibri" pitchFamily="34" charset="0"/>
                <a:cs typeface="Calibri" pitchFamily="34" charset="0"/>
              </a:rPr>
              <a:t>16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/10</a:t>
            </a:r>
            <a:r>
              <a:rPr lang="en-US" sz="2000" baseline="30000" dirty="0" smtClean="0">
                <a:latin typeface="Calibri" pitchFamily="34" charset="0"/>
                <a:cs typeface="Calibri" pitchFamily="34" charset="0"/>
              </a:rPr>
              <a:t>17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)cm</a:t>
            </a:r>
            <a:r>
              <a:rPr lang="en-US" sz="2000" baseline="30000" dirty="0" smtClean="0">
                <a:latin typeface="Calibri" pitchFamily="34" charset="0"/>
                <a:cs typeface="Calibri" pitchFamily="34" charset="0"/>
              </a:rPr>
              <a:t>-2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en-US" sz="2000" baseline="30000" dirty="0" smtClean="0">
                <a:latin typeface="Calibri" pitchFamily="34" charset="0"/>
                <a:cs typeface="Calibri" pitchFamily="34" charset="0"/>
              </a:rPr>
              <a:t>-1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sr</a:t>
            </a:r>
            <a:r>
              <a:rPr lang="en-US" sz="2000" baseline="30000" dirty="0" smtClean="0">
                <a:latin typeface="Calibri" pitchFamily="34" charset="0"/>
                <a:cs typeface="Calibri" pitchFamily="34" charset="0"/>
              </a:rPr>
              <a:t>-1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considers survival of an early seed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field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Monopole catalysis of nucleon decay</a:t>
            </a:r>
          </a:p>
          <a:p>
            <a:pPr marL="514350" lvl="1" indent="-285750">
              <a:buFont typeface="Arial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~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3 x 10</a:t>
            </a:r>
            <a:r>
              <a:rPr lang="en-US" sz="2000" baseline="30000" dirty="0">
                <a:latin typeface="Calibri" pitchFamily="34" charset="0"/>
                <a:cs typeface="Calibri" pitchFamily="34" charset="0"/>
              </a:rPr>
              <a:t>-16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cm</a:t>
            </a:r>
            <a:r>
              <a:rPr lang="en-US" sz="2000" baseline="30000" dirty="0">
                <a:latin typeface="Calibri" pitchFamily="34" charset="0"/>
                <a:cs typeface="Calibri" pitchFamily="34" charset="0"/>
              </a:rPr>
              <a:t>-2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s</a:t>
            </a:r>
            <a:r>
              <a:rPr lang="en-US" sz="2000" baseline="30000" dirty="0">
                <a:latin typeface="Calibri" pitchFamily="34" charset="0"/>
                <a:cs typeface="Calibri" pitchFamily="34" charset="0"/>
              </a:rPr>
              <a:t>-1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sr</a:t>
            </a:r>
            <a:r>
              <a:rPr lang="en-US" sz="2000" baseline="30000" dirty="0">
                <a:latin typeface="Calibri" pitchFamily="34" charset="0"/>
                <a:cs typeface="Calibri" pitchFamily="34" charset="0"/>
              </a:rPr>
              <a:t>-1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for 1.1 x 10</a:t>
            </a:r>
            <a:r>
              <a:rPr lang="en-US" sz="2000" baseline="30000" dirty="0">
                <a:latin typeface="Calibri" pitchFamily="34" charset="0"/>
                <a:cs typeface="Calibri" pitchFamily="34" charset="0"/>
              </a:rPr>
              <a:t>-4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&lt; </a:t>
            </a:r>
            <a:r>
              <a:rPr lang="en-US" sz="2000" dirty="0">
                <a:latin typeface="Symbol" pitchFamily="18" charset="2"/>
                <a:cs typeface="Calibri" pitchFamily="34" charset="0"/>
              </a:rPr>
              <a:t>b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&lt; 5 x 10</a:t>
            </a:r>
            <a:r>
              <a:rPr lang="en-US" sz="2000" baseline="30000" dirty="0">
                <a:latin typeface="Calibri" pitchFamily="34" charset="0"/>
                <a:cs typeface="Calibri" pitchFamily="34" charset="0"/>
              </a:rPr>
              <a:t>-3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(MACRO) p + M </a:t>
            </a:r>
            <a:r>
              <a:rPr lang="en-US" sz="2000" dirty="0">
                <a:latin typeface="Calibri"/>
                <a:cs typeface="Calibri"/>
              </a:rPr>
              <a:t>→ M + e</a:t>
            </a:r>
            <a:r>
              <a:rPr lang="en-US" sz="2000" baseline="30000" dirty="0">
                <a:latin typeface="Calibri"/>
                <a:cs typeface="Calibri"/>
              </a:rPr>
              <a:t>+</a:t>
            </a:r>
            <a:r>
              <a:rPr lang="en-US" sz="2000" dirty="0">
                <a:latin typeface="Calibri"/>
                <a:cs typeface="Calibri"/>
              </a:rPr>
              <a:t> + </a:t>
            </a:r>
            <a:r>
              <a:rPr lang="en-US" sz="2000" dirty="0">
                <a:latin typeface="Symbol" pitchFamily="18" charset="2"/>
                <a:cs typeface="Calibri"/>
              </a:rPr>
              <a:t>p</a:t>
            </a:r>
            <a:r>
              <a:rPr lang="en-US" sz="2000" baseline="30000" dirty="0">
                <a:latin typeface="Calibri"/>
                <a:cs typeface="Calibri"/>
              </a:rPr>
              <a:t>0</a:t>
            </a:r>
          </a:p>
          <a:p>
            <a:pPr marL="514350" lvl="1" indent="-285750">
              <a:buFont typeface="Arial" pitchFamily="34" charset="0"/>
              <a:buChar char="•"/>
            </a:pPr>
            <a:r>
              <a:rPr lang="en-US" sz="2000" dirty="0">
                <a:latin typeface="Calibri"/>
                <a:cs typeface="Calibri"/>
              </a:rPr>
              <a:t>Catalysis in the Sun:  </a:t>
            </a:r>
          </a:p>
          <a:p>
            <a:pPr marL="514350" lvl="2" indent="-285750"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2 x 10</a:t>
            </a:r>
            <a:r>
              <a:rPr lang="en-US" sz="2000" baseline="30000" dirty="0">
                <a:latin typeface="Calibri" pitchFamily="34" charset="0"/>
                <a:cs typeface="Calibri" pitchFamily="34" charset="0"/>
              </a:rPr>
              <a:t>-14</a:t>
            </a:r>
            <a:r>
              <a:rPr lang="en-US" sz="2000" dirty="0">
                <a:latin typeface="Symbol" pitchFamily="18" charset="2"/>
                <a:cs typeface="Calibri" pitchFamily="34" charset="0"/>
              </a:rPr>
              <a:t>b</a:t>
            </a:r>
            <a:r>
              <a:rPr lang="en-US" sz="2000" baseline="30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cm</a:t>
            </a:r>
            <a:r>
              <a:rPr lang="en-US" sz="2000" baseline="30000" dirty="0">
                <a:latin typeface="Calibri" pitchFamily="34" charset="0"/>
                <a:cs typeface="Calibri" pitchFamily="34" charset="0"/>
              </a:rPr>
              <a:t>-2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s</a:t>
            </a:r>
            <a:r>
              <a:rPr lang="en-US" sz="2000" baseline="30000" dirty="0">
                <a:latin typeface="Calibri" pitchFamily="34" charset="0"/>
                <a:cs typeface="Calibri" pitchFamily="34" charset="0"/>
              </a:rPr>
              <a:t>-1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sr</a:t>
            </a:r>
            <a:r>
              <a:rPr lang="en-US" sz="2000" baseline="30000" dirty="0">
                <a:latin typeface="Calibri" pitchFamily="34" charset="0"/>
                <a:cs typeface="Calibri" pitchFamily="34" charset="0"/>
              </a:rPr>
              <a:t>-1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(Kamiokande)  assuming a 1 mb catalysis cross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section (cross section highly uncertain)</a:t>
            </a:r>
            <a:endParaRPr lang="en-US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Luminosity limits from monopole-catalyzed nucleon decay or monopole-antimonopole annihilation</a:t>
            </a:r>
          </a:p>
          <a:p>
            <a:pPr marL="742950" lvl="1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X-ray flux in neutron stars</a:t>
            </a:r>
          </a:p>
          <a:p>
            <a:pPr marL="742950" lvl="1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Heat limits in planets </a:t>
            </a:r>
          </a:p>
        </p:txBody>
      </p:sp>
    </p:spTree>
    <p:extLst>
      <p:ext uri="{BB962C8B-B14F-4D97-AF65-F5344CB8AC3E}">
        <p14:creationId xmlns:p14="http://schemas.microsoft.com/office/powerpoint/2010/main" val="2610188658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limits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Dukes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NOvA Monopoles:  7/30/2012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0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Recent Discovery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95" y="990259"/>
            <a:ext cx="6516010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19425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Recent Discovery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2960" y="868680"/>
            <a:ext cx="676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Sheldon Cooper found one in the ice on the North Pole…..which turned out to be a cruel joke by his colleagues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60" y="2194560"/>
            <a:ext cx="333375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125485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Limits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57" y="594360"/>
            <a:ext cx="7449863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1520" y="5623560"/>
            <a:ext cx="585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No searches, to my knowledge, systematic limited</a:t>
            </a:r>
          </a:p>
        </p:txBody>
      </p:sp>
    </p:spTree>
    <p:extLst>
      <p:ext uri="{BB962C8B-B14F-4D97-AF65-F5344CB8AC3E}">
        <p14:creationId xmlns:p14="http://schemas.microsoft.com/office/powerpoint/2010/main" val="414268494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Monopoles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063195"/>
              </p:ext>
            </p:extLst>
          </p:nvPr>
        </p:nvGraphicFramePr>
        <p:xfrm>
          <a:off x="1654175" y="1005840"/>
          <a:ext cx="5029200" cy="162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" name="Equation" r:id="rId3" imgW="2514600" imgH="812520" progId="Equation.DSMT4">
                  <p:embed/>
                </p:oleObj>
              </mc:Choice>
              <mc:Fallback>
                <p:oleObj name="Equation" r:id="rId3" imgW="251460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4175" y="1005840"/>
                        <a:ext cx="5029200" cy="162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586812"/>
              </p:ext>
            </p:extLst>
          </p:nvPr>
        </p:nvGraphicFramePr>
        <p:xfrm>
          <a:off x="777240" y="3246120"/>
          <a:ext cx="337752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4" name="Equation" r:id="rId5" imgW="1688760" imgH="393480" progId="Equation.DSMT4">
                  <p:embed/>
                </p:oleObj>
              </mc:Choice>
              <mc:Fallback>
                <p:oleObj name="Equation" r:id="rId5" imgW="1688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7240" y="3246120"/>
                        <a:ext cx="3377520" cy="786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74591"/>
              </p:ext>
            </p:extLst>
          </p:nvPr>
        </p:nvGraphicFramePr>
        <p:xfrm>
          <a:off x="4521200" y="34671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5" name="Equation" r:id="rId7" imgW="914400" imgH="198720" progId="Equation.DSMT4">
                  <p:embed/>
                </p:oleObj>
              </mc:Choice>
              <mc:Fallback>
                <p:oleObj name="Equation" r:id="rId7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21200" y="34671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977750"/>
              </p:ext>
            </p:extLst>
          </p:nvPr>
        </p:nvGraphicFramePr>
        <p:xfrm>
          <a:off x="4632960" y="3292941"/>
          <a:ext cx="2819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6" name="Equation" r:id="rId9" imgW="1409400" imgH="444240" progId="Equation.DSMT4">
                  <p:embed/>
                </p:oleObj>
              </mc:Choice>
              <mc:Fallback>
                <p:oleObj name="Equation" r:id="rId9" imgW="1409400" imgH="4442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960" y="3292941"/>
                        <a:ext cx="28194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800" y="4160520"/>
            <a:ext cx="4663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Existence of a single monopole implies charge quantized due to quantization of angular momentum of electron-monopole system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0" y="4136647"/>
            <a:ext cx="260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Dirac monopole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6217920" y="2056765"/>
            <a:ext cx="502920" cy="43563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926079" y="2056765"/>
            <a:ext cx="431321" cy="43563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594360"/>
            <a:ext cx="512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Make Maxwell’s Equations more symmetric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2891730"/>
            <a:ext cx="512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Dirac monopoles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5166360"/>
            <a:ext cx="67665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Grand Unified Theory monopoles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‘t Hooft-Polyakov monopoles:  fundamental solutions to non-Albelian gauge theories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Produced early in the Big Bang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Extremely heavy:  GUT mass (≥ 10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16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GeV)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480560" y="2990851"/>
            <a:ext cx="3154680" cy="300989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Note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 the large charge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90" name="Picture 36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920" y="847726"/>
            <a:ext cx="1422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1" name="Picture 36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480" y="3931920"/>
            <a:ext cx="1828800" cy="114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40" y="5234612"/>
            <a:ext cx="111063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59449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Experiments:  SLIM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4142" y="1005840"/>
            <a:ext cx="4709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Technology:  CR39 plastic track-etch detector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Area:  427 m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Altitude:  5230 m a.s.l.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Status:  complete (2008)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Chacaltaya lab</a:t>
            </a:r>
          </a:p>
        </p:txBody>
      </p:sp>
      <p:sp>
        <p:nvSpPr>
          <p:cNvPr id="7" name="AutoShape 2" descr="http://www.scienzagiovane.unibo.it/darkmatter/images/slim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333" y="539591"/>
            <a:ext cx="393382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60" y="3559976"/>
            <a:ext cx="3657600" cy="28681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22" y="2788920"/>
            <a:ext cx="4572000" cy="377668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485900"/>
            <a:ext cx="6505575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947058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Experiments:  OHYA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" y="594360"/>
            <a:ext cx="5349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Technology:  CR39 plastic track-etch detector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Area:  2000 m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Depth:  10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g/cm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(in stone quarries in Ohya, Japan)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Status:  complete (1990)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2011680"/>
            <a:ext cx="3657600" cy="45882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197" y="594360"/>
            <a:ext cx="355136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49135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Experiments:  MACRO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0" y="3200400"/>
            <a:ext cx="3904150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60" y="1097280"/>
            <a:ext cx="3017520" cy="21616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433" y="3063240"/>
            <a:ext cx="4838074" cy="3566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" y="548640"/>
            <a:ext cx="87401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The gold standard for monopole searches</a:t>
            </a:r>
          </a:p>
          <a:p>
            <a:pPr marL="285750" indent="-285750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Technologies: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streamer chamber, liquid scintillator, and track-etch</a:t>
            </a:r>
          </a:p>
          <a:p>
            <a:pPr marL="285750" indent="-285750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Area:  3482 m</a:t>
            </a:r>
            <a:r>
              <a:rPr lang="en-US" sz="2000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(76.5 x 12 x 9.2 m</a:t>
            </a:r>
            <a:r>
              <a:rPr lang="en-US" sz="2000" baseline="30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2000" baseline="300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Depth:  3700 m.w.e. (min.)</a:t>
            </a:r>
          </a:p>
          <a:p>
            <a:pPr marL="285750" indent="-285750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Status:  complete (2000)</a:t>
            </a:r>
          </a:p>
          <a:p>
            <a:pPr marL="285750" indent="-285750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Largely a surface instrumented detector, unlike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NOvA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Much lower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dE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/dx sensitivity than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NOvA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:  </a:t>
            </a:r>
            <a:r>
              <a:rPr lang="en-US" sz="2000" dirty="0" smtClean="0">
                <a:latin typeface="Arial"/>
                <a:cs typeface="Arial"/>
              </a:rPr>
              <a:t>~2%MIP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91661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Experiments:  Direct Production of </a:t>
            </a:r>
            <a:r>
              <a:rPr lang="en-US" dirty="0" smtClean="0"/>
              <a:t>Monopoles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" y="594360"/>
            <a:ext cx="4206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Collider detectors have been searching for low-mass monopoles produced in proton-proton and proton-antiproton collisions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769" y="548640"/>
            <a:ext cx="3955196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455" y="1965960"/>
            <a:ext cx="6531429" cy="457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2880" y="2286000"/>
            <a:ext cx="2651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ATLAS and CMS performing monopole searches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New experiment:  MoEDAL proposed at LHC-IP-8</a:t>
            </a:r>
          </a:p>
        </p:txBody>
      </p:sp>
    </p:spTree>
    <p:extLst>
      <p:ext uri="{BB962C8B-B14F-4D97-AF65-F5344CB8AC3E}">
        <p14:creationId xmlns:p14="http://schemas.microsoft.com/office/powerpoint/2010/main" val="818204804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</a:t>
            </a:r>
            <a:r>
              <a:rPr lang="en-US" cap="none" smtClean="0">
                <a:latin typeface="Symbol" pitchFamily="18" charset="2"/>
              </a:rPr>
              <a:t>n</a:t>
            </a:r>
            <a:r>
              <a:rPr lang="en-US" smtClean="0"/>
              <a:t>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Dukes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NOvA Monopoles:  7/30/2012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84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Search for Monopoles with NOvA?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" y="651510"/>
            <a:ext cx="484632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NOvA has a very large area detector</a:t>
            </a:r>
          </a:p>
          <a:p>
            <a:pPr lvl="1">
              <a:spcAft>
                <a:spcPts val="0"/>
              </a:spcAft>
              <a:tabLst>
                <a:tab pos="2743200" algn="r"/>
              </a:tabLst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NOvA:	4290 m</a:t>
            </a:r>
            <a:r>
              <a:rPr lang="en-US" sz="2000" baseline="30000" dirty="0">
                <a:solidFill>
                  <a:srgbClr val="000000"/>
                </a:solidFill>
                <a:latin typeface="Calibri"/>
              </a:rPr>
              <a:t>2</a:t>
            </a:r>
          </a:p>
          <a:p>
            <a:pPr lvl="1">
              <a:spcAft>
                <a:spcPts val="0"/>
              </a:spcAft>
              <a:tabLst>
                <a:tab pos="2743200" algn="r"/>
              </a:tabLst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MACRO:	3482 m</a:t>
            </a:r>
            <a:r>
              <a:rPr lang="en-US" sz="2000" baseline="30000" dirty="0">
                <a:solidFill>
                  <a:srgbClr val="000000"/>
                </a:solidFill>
                <a:latin typeface="Calibri"/>
              </a:rPr>
              <a:t>2</a:t>
            </a:r>
          </a:p>
          <a:p>
            <a:pPr lvl="1">
              <a:spcAft>
                <a:spcPts val="0"/>
              </a:spcAft>
              <a:tabLst>
                <a:tab pos="2743200" algn="r"/>
              </a:tabLst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SLIM:	427 m</a:t>
            </a:r>
            <a:r>
              <a:rPr lang="en-US" sz="2000" baseline="30000" dirty="0">
                <a:solidFill>
                  <a:srgbClr val="000000"/>
                </a:solidFill>
                <a:latin typeface="Calibri"/>
              </a:rPr>
              <a:t>2</a:t>
            </a:r>
          </a:p>
          <a:p>
            <a:pPr lvl="1">
              <a:spcAft>
                <a:spcPts val="600"/>
              </a:spcAft>
              <a:tabLst>
                <a:tab pos="2743200" algn="r"/>
              </a:tabLst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OHYA:	2000 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m</a:t>
            </a:r>
            <a:r>
              <a:rPr lang="en-US" sz="2000" baseline="30000" dirty="0" smtClean="0">
                <a:solidFill>
                  <a:srgbClr val="000000"/>
                </a:solidFill>
                <a:latin typeface="Calibri"/>
              </a:rPr>
              <a:t>2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tabLst>
                <a:tab pos="2743200" algn="r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NOvA will run a long time:  at least 6 years, most likely more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tabLst>
                <a:tab pos="2743200" algn="r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NOvA has little overburden: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  <a:tabLst>
                <a:tab pos="2743200" algn="r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Allows access </a:t>
            </a:r>
            <a:r>
              <a:rPr lang="en-US" sz="2000" smtClean="0">
                <a:solidFill>
                  <a:srgbClr val="000000"/>
                </a:solidFill>
                <a:latin typeface="Calibri"/>
              </a:rPr>
              <a:t>to intermediate-mass 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monopoles that deep underground detectors cannot see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  <a:tabLst>
                <a:tab pos="2743200" algn="r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Means backgrounds are much larger:  muon rate 10</a:t>
            </a:r>
            <a:r>
              <a:rPr lang="en-US" sz="2000" baseline="30000" dirty="0" smtClean="0">
                <a:solidFill>
                  <a:srgbClr val="000000"/>
                </a:solidFill>
                <a:latin typeface="Calibri"/>
              </a:rPr>
              <a:t>6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 X MACRO!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tabLst>
                <a:tab pos="2743200" algn="r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NOvA is a highly-instrumented detector with sufficient timing to allow sub-luminal particles to be identified</a:t>
            </a:r>
            <a:endParaRPr lang="en-US" sz="2000" dirty="0">
              <a:solidFill>
                <a:srgbClr val="000000"/>
              </a:solidFill>
              <a:latin typeface="Calibri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60" y="822961"/>
            <a:ext cx="4389120" cy="280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3336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20" y="594360"/>
            <a:ext cx="5107388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NOvA Sensitivity vs Time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2034" y="4721632"/>
            <a:ext cx="74523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Sensitivity goes as surface area:  </a:t>
            </a:r>
            <a:r>
              <a:rPr lang="en-US" sz="2000" dirty="0" smtClean="0">
                <a:latin typeface="Symbol" pitchFamily="18" charset="2"/>
                <a:cs typeface="Calibri" pitchFamily="34" charset="0"/>
              </a:rPr>
              <a:t>p</a:t>
            </a: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FA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where F is the flux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Our acceptance is not yet known:  we hope we can do better for 80% for high-mass monopoles and perhaps half that for low-mass </a:t>
            </a:r>
            <a:endParaRPr lang="en-US" sz="2000" i="1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smtClean="0">
                <a:latin typeface="Calibri" pitchFamily="34" charset="0"/>
                <a:cs typeface="Calibri" pitchFamily="34" charset="0"/>
              </a:rPr>
              <a:t>Eventually, if the acceptance is large enough, we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can beat MACRO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Should be able to beat SLIM for intermediate-mass monopoles</a:t>
            </a:r>
          </a:p>
        </p:txBody>
      </p:sp>
    </p:spTree>
    <p:extLst>
      <p:ext uri="{BB962C8B-B14F-4D97-AF65-F5344CB8AC3E}">
        <p14:creationId xmlns:p14="http://schemas.microsoft.com/office/powerpoint/2010/main" val="2972339068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0" y="1874520"/>
            <a:ext cx="5539974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NOvA Monopole Search Strategy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6209" y="694238"/>
            <a:ext cx="644652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Look for highly-ionizing, penetrating particles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Covers the high-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Symbol" pitchFamily="18" charset="2"/>
                <a:cs typeface="Calibri" pitchFamily="34" charset="0"/>
              </a:rPr>
              <a:t>b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range: 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Symbol" pitchFamily="18" charset="2"/>
                <a:cs typeface="Calibri" pitchFamily="34" charset="0"/>
              </a:rPr>
              <a:t>b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&gt; 10</a:t>
            </a:r>
            <a:r>
              <a:rPr lang="en-US" sz="2000" baseline="30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-2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Look for sub-luminal, penetrating particles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Covers the low-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  <a:cs typeface="Calibri" pitchFamily="34" charset="0"/>
              </a:rPr>
              <a:t>b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range:  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  <a:cs typeface="Calibri" pitchFamily="34" charset="0"/>
              </a:rPr>
              <a:t>b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&lt; 10</a:t>
            </a:r>
            <a:r>
              <a:rPr lang="en-US" sz="2000" baseline="30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-2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682229" y="2442210"/>
            <a:ext cx="1554480" cy="1051560"/>
          </a:xfrm>
          <a:prstGeom prst="line">
            <a:avLst/>
          </a:prstGeom>
          <a:ln>
            <a:solidFill>
              <a:srgbClr val="6600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736429" y="4526280"/>
            <a:ext cx="1624491" cy="1097280"/>
          </a:xfrm>
          <a:prstGeom prst="straightConnector1">
            <a:avLst/>
          </a:prstGeom>
          <a:ln>
            <a:solidFill>
              <a:srgbClr val="66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06240" y="3474720"/>
            <a:ext cx="1554480" cy="1051560"/>
          </a:xfrm>
          <a:prstGeom prst="line">
            <a:avLst/>
          </a:prstGeom>
          <a:ln w="63500">
            <a:solidFill>
              <a:srgbClr val="6600FF"/>
            </a:solidFill>
            <a:prstDash val="sysDot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400800" y="1645920"/>
            <a:ext cx="281929" cy="105156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943600" y="2697480"/>
            <a:ext cx="457201" cy="1737360"/>
          </a:xfrm>
          <a:prstGeom prst="line">
            <a:avLst/>
          </a:prstGeom>
          <a:ln>
            <a:solidFill>
              <a:srgbClr val="FF0000"/>
            </a:solidFill>
            <a:prstDash val="sysDot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421747" y="4434840"/>
            <a:ext cx="529463" cy="18288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 bwMode="auto">
          <a:xfrm>
            <a:off x="4114800" y="3443630"/>
            <a:ext cx="209667" cy="76810"/>
          </a:xfrm>
          <a:prstGeom prst="ellipse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309360" y="2666390"/>
            <a:ext cx="209667" cy="7681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 rot="5400000">
            <a:off x="5846081" y="4383041"/>
            <a:ext cx="209667" cy="7681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 rot="5400000">
            <a:off x="5648572" y="4474481"/>
            <a:ext cx="209667" cy="76810"/>
          </a:xfrm>
          <a:prstGeom prst="ellipse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69604" y="3366105"/>
            <a:ext cx="868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dE/dx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72200" y="3429000"/>
            <a:ext cx="868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dt/dx</a:t>
            </a:r>
          </a:p>
        </p:txBody>
      </p:sp>
    </p:spTree>
    <p:extLst>
      <p:ext uri="{BB962C8B-B14F-4D97-AF65-F5344CB8AC3E}">
        <p14:creationId xmlns:p14="http://schemas.microsoft.com/office/powerpoint/2010/main" val="2728121767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the Monopole Group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360" y="777240"/>
            <a:ext cx="80010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Determine the NOvA monopole reach in </a:t>
            </a:r>
            <a:r>
              <a:rPr lang="en-US" sz="2000" dirty="0" smtClean="0">
                <a:latin typeface="Symbol" pitchFamily="18" charset="2"/>
                <a:cs typeface="Calibri" pitchFamily="34" charset="0"/>
              </a:rPr>
              <a:t>b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mtClean="0">
                <a:latin typeface="Calibri" pitchFamily="34" charset="0"/>
                <a:cs typeface="Calibri" pitchFamily="34" charset="0"/>
              </a:rPr>
              <a:t>and mass and compare to existing limits 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Model the response of the NOvA detector to monopoles, both the energy deposition and the electronics response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Produce a NOvA monopole </a:t>
            </a:r>
            <a:r>
              <a:rPr lang="en-US" sz="2000" smtClean="0">
                <a:latin typeface="Calibri" pitchFamily="34" charset="0"/>
                <a:cs typeface="Calibri" pitchFamily="34" charset="0"/>
              </a:rPr>
              <a:t>Monte Carlo, including a model of the detector overburden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Produce monopole reconstruction algorithms for the entire </a:t>
            </a:r>
            <a:r>
              <a:rPr lang="en-US" sz="2000" dirty="0" smtClean="0">
                <a:latin typeface="Symbol" pitchFamily="18" charset="2"/>
                <a:cs typeface="Calibri" pitchFamily="34" charset="0"/>
              </a:rPr>
              <a:t>b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range, based on timing and dE/dx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Produce and implement a fast trigger algorithm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Investigate the </a:t>
            </a:r>
            <a:r>
              <a:rPr lang="en-US" sz="2000" smtClean="0">
                <a:latin typeface="Calibri" pitchFamily="34" charset="0"/>
                <a:cs typeface="Calibri" pitchFamily="34" charset="0"/>
              </a:rPr>
              <a:t>cosmic-ray backgrounds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smtClean="0">
                <a:latin typeface="Symbol" pitchFamily="18" charset="2"/>
                <a:cs typeface="Calibri" pitchFamily="34" charset="0"/>
              </a:rPr>
              <a:t>b</a:t>
            </a:r>
            <a:r>
              <a:rPr lang="en-US" sz="2000" smtClean="0">
                <a:latin typeface="Calibri" pitchFamily="34" charset="0"/>
                <a:cs typeface="Calibri" pitchFamily="34" charset="0"/>
              </a:rPr>
              <a:t> ≥ 0.1:  very-high energy muons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smtClean="0">
                <a:latin typeface="Symbol" pitchFamily="18" charset="2"/>
                <a:cs typeface="Calibri" pitchFamily="34" charset="0"/>
              </a:rPr>
              <a:t>b</a:t>
            </a:r>
            <a:r>
              <a:rPr lang="en-US" sz="200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mtClean="0">
                <a:latin typeface="Calibri"/>
                <a:cs typeface="Calibri"/>
              </a:rPr>
              <a:t>≤ 0.1:  multiple muons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5920" y="5642491"/>
            <a:ext cx="557784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Calibri" pitchFamily="34" charset="0"/>
                <a:cs typeface="Calibri" pitchFamily="34" charset="0"/>
              </a:rPr>
              <a:t>People:  Dukes, Ehrlich, Frank, Group, Norman, Wang</a:t>
            </a:r>
          </a:p>
        </p:txBody>
      </p:sp>
    </p:spTree>
    <p:extLst>
      <p:ext uri="{BB962C8B-B14F-4D97-AF65-F5344CB8AC3E}">
        <p14:creationId xmlns:p14="http://schemas.microsoft.com/office/powerpoint/2010/main" val="1120156981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" y="9525"/>
            <a:ext cx="9144000" cy="411163"/>
          </a:xfrm>
        </p:spPr>
        <p:txBody>
          <a:bodyPr/>
          <a:lstStyle/>
          <a:p>
            <a:r>
              <a:rPr lang="en-US" dirty="0" smtClean="0"/>
              <a:t>NOvA Monopole Reach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37360"/>
            <a:ext cx="6188108" cy="42713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4320" y="731520"/>
            <a:ext cx="4251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NOvA sensitivity will be somewhere in the colored area.  One of our goals is to determine the NOvA curve</a:t>
            </a:r>
          </a:p>
        </p:txBody>
      </p:sp>
    </p:spTree>
    <p:extLst>
      <p:ext uri="{BB962C8B-B14F-4D97-AF65-F5344CB8AC3E}">
        <p14:creationId xmlns:p14="http://schemas.microsoft.com/office/powerpoint/2010/main" val="23926529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Monopoles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66278" y="914400"/>
            <a:ext cx="66176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“The existence of magnetic monopoles seems like one of the safest bets that one can make about physics not yet seen.”</a:t>
            </a:r>
          </a:p>
          <a:p>
            <a:pPr>
              <a:tabLst>
                <a:tab pos="2743200" algn="l"/>
              </a:tabLst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Joseph Polchinski</a:t>
            </a:r>
          </a:p>
          <a:p>
            <a:pPr>
              <a:tabLst>
                <a:tab pos="2743200" algn="l"/>
              </a:tabLst>
            </a:pPr>
            <a:r>
              <a:rPr lang="en-US" sz="2400">
                <a:latin typeface="Calibri" pitchFamily="34" charset="0"/>
                <a:cs typeface="Calibri" pitchFamily="34" charset="0"/>
              </a:rPr>
              <a:t>	</a:t>
            </a:r>
            <a:r>
              <a:rPr lang="en-US" sz="2400" smtClean="0">
                <a:latin typeface="Calibri" pitchFamily="34" charset="0"/>
                <a:cs typeface="Calibri" pitchFamily="34" charset="0"/>
              </a:rPr>
              <a:t>2002 Dirac Centennial speech</a:t>
            </a:r>
          </a:p>
          <a:p>
            <a:pPr>
              <a:tabLst>
                <a:tab pos="2743200" algn="l"/>
              </a:tabLst>
            </a:pPr>
            <a:endParaRPr lang="en-US" sz="2400">
              <a:latin typeface="Calibri" pitchFamily="34" charset="0"/>
              <a:cs typeface="Calibri" pitchFamily="34" charset="0"/>
            </a:endParaRPr>
          </a:p>
          <a:p>
            <a:pPr>
              <a:tabLst>
                <a:tab pos="2743200" algn="l"/>
              </a:tabLst>
            </a:pPr>
            <a:r>
              <a:rPr lang="en-US" sz="2400" smtClean="0">
                <a:latin typeface="Calibri" pitchFamily="34" charset="0"/>
                <a:cs typeface="Calibri" pitchFamily="34" charset="0"/>
              </a:rPr>
              <a:t>“Almost all theoretical physicists believe in the existence of magnetic monopoles, or at least hope that there is one.”</a:t>
            </a:r>
          </a:p>
          <a:p>
            <a:pPr>
              <a:tabLst>
                <a:tab pos="2743200" algn="l"/>
              </a:tabLst>
            </a:pPr>
            <a:r>
              <a:rPr lang="en-US" sz="2400">
                <a:latin typeface="Calibri" pitchFamily="34" charset="0"/>
                <a:cs typeface="Calibri" pitchFamily="34" charset="0"/>
              </a:rPr>
              <a:t>	</a:t>
            </a:r>
            <a:r>
              <a:rPr lang="en-US" sz="2400" smtClean="0">
                <a:latin typeface="Calibri" pitchFamily="34" charset="0"/>
                <a:cs typeface="Calibri" pitchFamily="34" charset="0"/>
              </a:rPr>
              <a:t>Ed Witten</a:t>
            </a:r>
          </a:p>
          <a:p>
            <a:pPr>
              <a:tabLst>
                <a:tab pos="2743200" algn="l"/>
              </a:tabLst>
            </a:pPr>
            <a:r>
              <a:rPr lang="en-US" sz="2400">
                <a:latin typeface="Calibri" pitchFamily="34" charset="0"/>
                <a:cs typeface="Calibri" pitchFamily="34" charset="0"/>
              </a:rPr>
              <a:t>	</a:t>
            </a:r>
            <a:r>
              <a:rPr lang="en-US" sz="2400" smtClean="0">
                <a:latin typeface="Calibri" pitchFamily="34" charset="0"/>
                <a:cs typeface="Calibri" pitchFamily="34" charset="0"/>
              </a:rPr>
              <a:t>Loeb Lecture, Harvard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677414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NOvA Monopole Reach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1600200"/>
            <a:ext cx="6347990" cy="41148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 bwMode="auto">
          <a:xfrm>
            <a:off x="4526280" y="3017520"/>
            <a:ext cx="914400" cy="594360"/>
          </a:xfrm>
          <a:prstGeom prst="right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" y="64008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First estimate from Zukai </a:t>
            </a:r>
          </a:p>
        </p:txBody>
      </p:sp>
    </p:spTree>
    <p:extLst>
      <p:ext uri="{BB962C8B-B14F-4D97-AF65-F5344CB8AC3E}">
        <p14:creationId xmlns:p14="http://schemas.microsoft.com/office/powerpoint/2010/main" val="1765483476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Temp\Monopole Limi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" y="868680"/>
            <a:ext cx="572262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NOvA Monopole Reach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0" y="64008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Calibri" pitchFamily="34" charset="0"/>
                <a:cs typeface="Calibri" pitchFamily="34" charset="0"/>
              </a:rPr>
              <a:t>Martin 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19845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NOvA Monopole Reach:  Overburden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594360"/>
            <a:ext cx="8686800" cy="3621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" y="3091153"/>
            <a:ext cx="7916380" cy="34485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09095" y="4434840"/>
            <a:ext cx="128016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48” concrete Type?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67954" y="3091153"/>
            <a:ext cx="141732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6” min. Barite.</a:t>
            </a:r>
          </a:p>
          <a:p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How much?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3796485"/>
            <a:ext cx="3527861" cy="2743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 flipH="1">
            <a:off x="7086600" y="3383540"/>
            <a:ext cx="365760" cy="548380"/>
          </a:xfrm>
          <a:prstGeom prst="straightConnector1">
            <a:avLst/>
          </a:prstGeom>
          <a:ln>
            <a:solidFill>
              <a:srgbClr val="66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12205" y="4727227"/>
            <a:ext cx="11430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Min. 4” insulation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955205" y="4023360"/>
            <a:ext cx="674195" cy="914400"/>
          </a:xfrm>
          <a:prstGeom prst="straightConnector1">
            <a:avLst/>
          </a:prstGeom>
          <a:ln>
            <a:solidFill>
              <a:srgbClr val="66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7160" y="1874520"/>
            <a:ext cx="4114800" cy="116955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  <a:cs typeface="Calibri" pitchFamily="34" charset="0"/>
              </a:rPr>
              <a:t>Vertical Overburden (Zukai):</a:t>
            </a:r>
          </a:p>
          <a:p>
            <a:pPr marL="0" lvl="1">
              <a:tabLst>
                <a:tab pos="2400300" algn="r"/>
                <a:tab pos="3886200" algn="r"/>
              </a:tabLst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6” barite:  	4.48 g/cm</a:t>
            </a:r>
            <a:r>
              <a:rPr lang="en-US" sz="1400" baseline="30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	68.3 g/cm</a:t>
            </a:r>
            <a:r>
              <a:rPr lang="en-US" sz="1400" baseline="30000" dirty="0" smtClean="0">
                <a:latin typeface="Calibri" pitchFamily="34" charset="0"/>
                <a:cs typeface="Calibri" pitchFamily="34" charset="0"/>
              </a:rPr>
              <a:t>2</a:t>
            </a:r>
          </a:p>
          <a:p>
            <a:pPr marL="0" lvl="1">
              <a:tabLst>
                <a:tab pos="2400300" algn="r"/>
                <a:tab pos="3886200" algn="r"/>
              </a:tabLst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55” concrete: 	2.49 g/cm</a:t>
            </a:r>
            <a:r>
              <a:rPr lang="en-US" sz="1400" baseline="30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	347.9 g/cm</a:t>
            </a:r>
            <a:r>
              <a:rPr lang="en-US" sz="1400" baseline="30000" dirty="0" smtClean="0">
                <a:latin typeface="Calibri" pitchFamily="34" charset="0"/>
                <a:cs typeface="Calibri" pitchFamily="34" charset="0"/>
              </a:rPr>
              <a:t>2</a:t>
            </a:r>
          </a:p>
          <a:p>
            <a:pPr marL="0" lvl="1">
              <a:tabLst>
                <a:tab pos="2400300" algn="r"/>
                <a:tab pos="3886200" algn="r"/>
              </a:tabLst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atmosphere:  	1000 g/cm</a:t>
            </a:r>
            <a:r>
              <a:rPr lang="en-US" sz="1400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	1030.0 g/cm</a:t>
            </a:r>
            <a:r>
              <a:rPr lang="en-US" sz="1400" baseline="30000" dirty="0" smtClean="0">
                <a:latin typeface="Calibri" pitchFamily="34" charset="0"/>
                <a:cs typeface="Calibri" pitchFamily="34" charset="0"/>
              </a:rPr>
              <a:t>2</a:t>
            </a:r>
          </a:p>
          <a:p>
            <a:pPr marL="0" lvl="1">
              <a:tabLst>
                <a:tab pos="2400300" algn="r"/>
                <a:tab pos="3886200" algn="r"/>
              </a:tabLst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Total:		1446.1 g/cm</a:t>
            </a:r>
            <a:r>
              <a:rPr lang="en-US" sz="1400" baseline="30000" dirty="0" smtClean="0">
                <a:latin typeface="Calibri" pitchFamily="34" charset="0"/>
                <a:cs typeface="Calibri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43359851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Acceptance Estimate from Toy Monte Carlo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3395186"/>
            <a:ext cx="428625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350" y="2490414"/>
            <a:ext cx="3291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# modules ≥ 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# cells ≥ 40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Track length ≥ 2.0 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396599"/>
            <a:ext cx="4311622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91125" y="2512528"/>
            <a:ext cx="3291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# modules ≥ 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# cells ≥ 40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Track length ≥ 5.0 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860" y="6139799"/>
            <a:ext cx="141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Ralf Ehrlich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0040" y="640080"/>
            <a:ext cx="6766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Acceptance vs timing cut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Require more than one module to avoid “hot” modules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Require a minimum # of cells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Require a minimum track length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Require a penetrating track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4160520" y="1325880"/>
            <a:ext cx="217170" cy="548640"/>
          </a:xfrm>
          <a:prstGeom prst="rightBrace">
            <a:avLst/>
          </a:prstGeom>
          <a:ln>
            <a:solidFill>
              <a:srgbClr val="6600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26280" y="1415534"/>
            <a:ext cx="367154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These values need to be determined</a:t>
            </a:r>
          </a:p>
        </p:txBody>
      </p:sp>
    </p:spTree>
    <p:extLst>
      <p:ext uri="{BB962C8B-B14F-4D97-AF65-F5344CB8AC3E}">
        <p14:creationId xmlns:p14="http://schemas.microsoft.com/office/powerpoint/2010/main" val="740455986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Istotropic Acceptance from </a:t>
            </a:r>
            <a:r>
              <a:rPr lang="en-US" dirty="0" smtClean="0"/>
              <a:t>Toy Monte Carlo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15027"/>
            <a:ext cx="4035219" cy="26271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60" y="775335"/>
            <a:ext cx="4126651" cy="26454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12" y="3703320"/>
            <a:ext cx="4129699" cy="26027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" y="3663318"/>
            <a:ext cx="4035219" cy="26332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440" y="530361"/>
            <a:ext cx="141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Ralf Ehrlich</a:t>
            </a:r>
          </a:p>
        </p:txBody>
      </p:sp>
    </p:spTree>
    <p:extLst>
      <p:ext uri="{BB962C8B-B14F-4D97-AF65-F5344CB8AC3E}">
        <p14:creationId xmlns:p14="http://schemas.microsoft.com/office/powerpoint/2010/main" val="1373641012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Isotropic Acceptance from Real Monte Carlo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508760"/>
            <a:ext cx="4114800" cy="34116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60" y="1463197"/>
            <a:ext cx="4114800" cy="35028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" y="530361"/>
            <a:ext cx="141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Calibri" pitchFamily="34" charset="0"/>
                <a:cs typeface="Calibri" pitchFamily="34" charset="0"/>
              </a:rPr>
              <a:t>Zuka Wang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446739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Energy Response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2880" y="548640"/>
            <a:ext cx="736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GEANT does not have monopoles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Zukai putting in a model of the energy response of the </a:t>
            </a:r>
            <a:r>
              <a:rPr lang="en-US" sz="2000" smtClean="0">
                <a:latin typeface="Calibri" pitchFamily="34" charset="0"/>
                <a:cs typeface="Calibri" pitchFamily="34" charset="0"/>
              </a:rPr>
              <a:t>detector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smtClean="0">
                <a:latin typeface="Calibri" pitchFamily="34" charset="0"/>
                <a:cs typeface="Calibri" pitchFamily="34" charset="0"/>
              </a:rPr>
              <a:t>NOvA-7660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smtClean="0">
                <a:latin typeface="Calibri" pitchFamily="34" charset="0"/>
                <a:cs typeface="Calibri" pitchFamily="34" charset="0"/>
              </a:rPr>
              <a:t>Includes Birks rule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smtClean="0">
                <a:latin typeface="Calibri" pitchFamily="34" charset="0"/>
                <a:cs typeface="Calibri" pitchFamily="34" charset="0"/>
              </a:rPr>
              <a:t>Work in progress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" y="2606040"/>
            <a:ext cx="567973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63080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Energy Response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960120"/>
            <a:ext cx="7848460" cy="457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440" y="530361"/>
            <a:ext cx="141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Calibri" pitchFamily="34" charset="0"/>
                <a:cs typeface="Calibri" pitchFamily="34" charset="0"/>
              </a:rPr>
              <a:t>Zuka Wang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082779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3200399"/>
            <a:ext cx="3030403" cy="21031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80" y="594360"/>
            <a:ext cx="5486400" cy="43740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NOvA Timing:  Monopole Traversal Times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75" y="5376518"/>
            <a:ext cx="914400" cy="12986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25880" y="5162788"/>
            <a:ext cx="105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56.4 mm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67890" y="6027893"/>
            <a:ext cx="105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36.0 mm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479065" y="6185823"/>
            <a:ext cx="669775" cy="0"/>
          </a:xfrm>
          <a:prstGeom prst="straightConnector1">
            <a:avLst/>
          </a:prstGeom>
          <a:ln>
            <a:solidFill>
              <a:srgbClr val="6600FF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812440" y="5532120"/>
            <a:ext cx="570" cy="914400"/>
          </a:xfrm>
          <a:prstGeom prst="line">
            <a:avLst/>
          </a:prstGeom>
          <a:ln>
            <a:solidFill>
              <a:srgbClr val="6600FF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1440" y="601028"/>
            <a:ext cx="3246120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Calibri" pitchFamily="34" charset="0"/>
                <a:cs typeface="Calibri" pitchFamily="34" charset="0"/>
              </a:rPr>
              <a:t>Three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potential problems: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dilution of signal in cells for low-</a:t>
            </a:r>
            <a:r>
              <a:rPr lang="en-US" sz="2000" dirty="0" smtClean="0">
                <a:latin typeface="Symbol" pitchFamily="18" charset="2"/>
                <a:cs typeface="Calibri" pitchFamily="34" charset="0"/>
              </a:rPr>
              <a:t>b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events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broken timing due to plateaued-ADCs from high-</a:t>
            </a:r>
            <a:r>
              <a:rPr lang="en-US" sz="2000" dirty="0" smtClean="0">
                <a:latin typeface="Symbol" pitchFamily="18" charset="2"/>
                <a:cs typeface="Calibri" pitchFamily="34" charset="0"/>
              </a:rPr>
              <a:t>b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events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DAQ time slices for triggering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97680" y="5260241"/>
            <a:ext cx="4754880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Single-cell timing resolution: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DCS:  500/</a:t>
            </a:r>
            <a:r>
              <a:rPr lang="en-US" sz="2000" dirty="0" smtClean="0">
                <a:latin typeface="Calibri"/>
                <a:cs typeface="Calibri"/>
              </a:rPr>
              <a:t>√12 = 144 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Calibri"/>
                <a:cs typeface="Calibri"/>
              </a:rPr>
              <a:t>Matched filtering: </a:t>
            </a:r>
            <a:r>
              <a:rPr lang="en-US" sz="2000" dirty="0" smtClean="0">
                <a:latin typeface="Arial"/>
                <a:cs typeface="Arial"/>
              </a:rPr>
              <a:t>~</a:t>
            </a:r>
            <a:r>
              <a:rPr lang="en-US" sz="2000" dirty="0">
                <a:latin typeface="+mn-lt"/>
                <a:cs typeface="Arial"/>
              </a:rPr>
              <a:t>4</a:t>
            </a:r>
            <a:r>
              <a:rPr lang="en-US" sz="2000" dirty="0" smtClean="0">
                <a:latin typeface="+mn-lt"/>
                <a:cs typeface="Arial"/>
              </a:rPr>
              <a:t>0 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smtClean="0">
                <a:latin typeface="+mn-lt"/>
                <a:cs typeface="Arial"/>
              </a:rPr>
              <a:t>Timing adequate </a:t>
            </a:r>
            <a:r>
              <a:rPr lang="en-US" sz="2000" dirty="0" smtClean="0">
                <a:latin typeface="+mn-lt"/>
                <a:cs typeface="Arial"/>
              </a:rPr>
              <a:t>for </a:t>
            </a:r>
            <a:r>
              <a:rPr lang="en-US" sz="2000" dirty="0" smtClean="0">
                <a:latin typeface="Symbol" pitchFamily="18" charset="2"/>
                <a:cs typeface="Arial"/>
              </a:rPr>
              <a:t>b</a:t>
            </a:r>
            <a:r>
              <a:rPr lang="en-US" sz="2000" dirty="0" smtClean="0">
                <a:latin typeface="+mn-lt"/>
                <a:cs typeface="Arial"/>
              </a:rPr>
              <a:t> &lt; 0.1 monopoles </a:t>
            </a:r>
            <a:r>
              <a:rPr lang="en-US" sz="2000" dirty="0" smtClean="0">
                <a:latin typeface="+mn-lt"/>
                <a:cs typeface="Calibri"/>
              </a:rPr>
              <a:t> </a:t>
            </a:r>
            <a:endParaRPr lang="en-US" sz="2000" dirty="0" smtClean="0">
              <a:latin typeface="+mn-lt"/>
              <a:cs typeface="Calibri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480560" y="3200400"/>
            <a:ext cx="4389120" cy="0"/>
          </a:xfrm>
          <a:prstGeom prst="line">
            <a:avLst/>
          </a:prstGeom>
          <a:ln>
            <a:solidFill>
              <a:srgbClr val="6600FF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20840" y="2880360"/>
            <a:ext cx="96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144 ns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480560" y="960120"/>
            <a:ext cx="2240280" cy="0"/>
          </a:xfrm>
          <a:prstGeom prst="line">
            <a:avLst/>
          </a:prstGeom>
          <a:ln>
            <a:solidFill>
              <a:srgbClr val="6600FF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503920" y="960120"/>
            <a:ext cx="365760" cy="0"/>
          </a:xfrm>
          <a:prstGeom prst="line">
            <a:avLst/>
          </a:prstGeom>
          <a:ln>
            <a:solidFill>
              <a:srgbClr val="6600FF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89320" y="614423"/>
            <a:ext cx="731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en-US" sz="200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ms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577428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Detector Electronics Response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Dukes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NOvA Monopoles:  7/30/2012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614" y="3383280"/>
            <a:ext cx="4929946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548640"/>
            <a:ext cx="4701231" cy="32004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5303520" y="731520"/>
            <a:ext cx="2377440" cy="640080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5 slow</a:t>
            </a:r>
            <a:r>
              <a:rPr kumimoji="0" lang="en-US" sz="2000" b="0" i="0" u="none" strike="noStrike" cap="none" normalizeH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 particles with same dE/dx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645920" y="4663440"/>
            <a:ext cx="2377440" cy="640080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5 slow</a:t>
            </a:r>
            <a:r>
              <a:rPr kumimoji="0" lang="en-US" sz="2000" b="0" i="0" u="none" strike="noStrike" cap="none" normalizeH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 particles with dE/dx </a:t>
            </a:r>
            <a:r>
              <a:rPr kumimoji="0" lang="en-US" sz="2000" b="0" i="0" u="none" strike="noStrike" cap="none" normalizeH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  <a:sym typeface="Symbol"/>
              </a:rPr>
              <a:t> v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80960" y="561975"/>
            <a:ext cx="141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Calibri" pitchFamily="34" charset="0"/>
                <a:cs typeface="Calibri" pitchFamily="34" charset="0"/>
              </a:rPr>
              <a:t>Zuka Wang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4441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Monopole Properties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11480"/>
            <a:ext cx="877824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Caution:  most every statement I make here should have an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asterisk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associated with it as there are almost always assumptions that have been made.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Mass: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Grand unified theories predict the existence of monopoles, produced in the early Universe with masses greater than the GUT scale:  M</a:t>
            </a:r>
            <a:r>
              <a:rPr lang="en-US" sz="2000" baseline="-25000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≥ 10</a:t>
            </a:r>
            <a:r>
              <a:rPr lang="en-US" sz="2000" baseline="30000" dirty="0" smtClean="0">
                <a:latin typeface="Calibri" pitchFamily="34" charset="0"/>
                <a:cs typeface="Calibri" pitchFamily="34" charset="0"/>
              </a:rPr>
              <a:t>16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GeV/c</a:t>
            </a:r>
            <a:r>
              <a:rPr lang="en-US" sz="2000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000" baseline="30000" dirty="0" smtClean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Some GUT and some SUSY models predict intermediate mass monopoles: 10</a:t>
            </a:r>
            <a:r>
              <a:rPr lang="en-US" sz="2000" baseline="30000" dirty="0" smtClean="0">
                <a:latin typeface="Calibri" pitchFamily="34" charset="0"/>
                <a:cs typeface="Calibri" pitchFamily="34" charset="0"/>
              </a:rPr>
              <a:t>5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GeV/c</a:t>
            </a:r>
            <a:r>
              <a:rPr lang="en-US" sz="2000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+mn-lt"/>
                <a:ea typeface="Verdana"/>
                <a:cs typeface="Verdana"/>
              </a:rPr>
              <a:t>≤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M</a:t>
            </a:r>
            <a:r>
              <a:rPr lang="en-US" sz="2000" baseline="-25000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≤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10</a:t>
            </a:r>
            <a:r>
              <a:rPr lang="en-US" sz="2000" baseline="30000" dirty="0" smtClean="0">
                <a:latin typeface="Calibri" pitchFamily="34" charset="0"/>
                <a:cs typeface="Calibri" pitchFamily="34" charset="0"/>
              </a:rPr>
              <a:t>12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GeV/c</a:t>
            </a:r>
            <a:r>
              <a:rPr lang="en-US" sz="2000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that were produced in later phase transitions in the early Universe.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Magnetic charge: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 g</a:t>
            </a:r>
            <a:r>
              <a:rPr lang="en-US" sz="2000" baseline="-25000" dirty="0" smtClean="0">
                <a:latin typeface="Calibri" pitchFamily="34" charset="0"/>
                <a:cs typeface="Calibri" pitchFamily="34" charset="0"/>
              </a:rPr>
              <a:t>D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= n</a:t>
            </a:r>
            <a:r>
              <a:rPr lang="en-US" sz="2000" dirty="0" smtClean="0">
                <a:latin typeface="Calibri"/>
                <a:cs typeface="Calibri"/>
              </a:rPr>
              <a:t>ħ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c/2e. 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C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harge can be quite large if n &gt; 1.  Note that since </a:t>
            </a:r>
            <a:r>
              <a:rPr lang="en-US" sz="2000" dirty="0" smtClean="0">
                <a:latin typeface="Symbol" pitchFamily="18" charset="2"/>
                <a:cs typeface="Calibri" pitchFamily="34" charset="0"/>
              </a:rPr>
              <a:t>a</a:t>
            </a:r>
            <a:r>
              <a:rPr lang="en-US" sz="2000" baseline="-25000" dirty="0" smtClean="0">
                <a:latin typeface="Calibri" pitchFamily="34" charset="0"/>
                <a:cs typeface="Calibri" pitchFamily="34" charset="0"/>
              </a:rPr>
              <a:t>g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= g</a:t>
            </a:r>
            <a:r>
              <a:rPr lang="en-US" sz="2000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000" baseline="-25000" dirty="0" smtClean="0">
                <a:latin typeface="Calibri" pitchFamily="34" charset="0"/>
                <a:cs typeface="Calibri" pitchFamily="34" charset="0"/>
              </a:rPr>
              <a:t>D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en-US" sz="2000" dirty="0" smtClean="0">
                <a:latin typeface="Calibri"/>
                <a:cs typeface="Calibri"/>
              </a:rPr>
              <a:t>ħc = 34 perturbation calculations cannot be used.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Electric charge: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 monopoles can have an intrinsic electric charge (Dyons) or pick up an electric charge from an attached proton or nucleus.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Spin: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 undefined; can either be ½ or 0.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Energy: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 the energy gained by a monopole with the minimum Dirac charge over a coherent galactic length is 2 x 10</a:t>
            </a:r>
            <a:r>
              <a:rPr lang="en-US" sz="2000" baseline="30000" dirty="0" smtClean="0">
                <a:latin typeface="Calibri" pitchFamily="34" charset="0"/>
                <a:cs typeface="Calibri" pitchFamily="34" charset="0"/>
              </a:rPr>
              <a:t>11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GeV.  GUT monopoles are expected to have velocities of 10</a:t>
            </a:r>
            <a:r>
              <a:rPr lang="en-US" sz="2000" baseline="30000" dirty="0" smtClean="0">
                <a:latin typeface="Calibri" pitchFamily="34" charset="0"/>
                <a:cs typeface="Calibri" pitchFamily="34" charset="0"/>
              </a:rPr>
              <a:t>-4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&lt; </a:t>
            </a:r>
            <a:r>
              <a:rPr lang="en-US" sz="2000" dirty="0" smtClean="0">
                <a:latin typeface="Symbol" pitchFamily="18" charset="2"/>
                <a:cs typeface="Calibri" pitchFamily="34" charset="0"/>
              </a:rPr>
              <a:t>b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&lt; 10</a:t>
            </a:r>
            <a:r>
              <a:rPr lang="en-US" sz="2000" baseline="30000" dirty="0" smtClean="0">
                <a:latin typeface="Calibri" pitchFamily="34" charset="0"/>
                <a:cs typeface="Calibri" pitchFamily="34" charset="0"/>
              </a:rPr>
              <a:t>-1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Cross section: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 Uncertain, but presumably large.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Lifetime: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 lowest mass stable due to conservation of charge.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58881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Trigger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Dukes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NOvA Monopoles:  7/30/2012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103" name="Content Placeholder 2"/>
          <p:cNvSpPr txBox="1">
            <a:spLocks/>
          </p:cNvSpPr>
          <p:nvPr/>
        </p:nvSpPr>
        <p:spPr>
          <a:xfrm>
            <a:off x="228600" y="640080"/>
            <a:ext cx="8732520" cy="5669280"/>
          </a:xfrm>
          <a:prstGeom prst="rect">
            <a:avLst/>
          </a:prstGeom>
        </p:spPr>
        <p:txBody>
          <a:bodyPr>
            <a:noAutofit/>
          </a:bodyPr>
          <a:lstStyle>
            <a:lvl1pPr marL="2301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6905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/>
              <a:t>My biggest worry:  </a:t>
            </a:r>
            <a:r>
              <a:rPr lang="en-US" sz="2000" smtClean="0"/>
              <a:t>do we have time to weed out the huge </a:t>
            </a:r>
            <a:r>
              <a:rPr lang="en-US" sz="2000"/>
              <a:t>rate of </a:t>
            </a:r>
            <a:r>
              <a:rPr lang="en-US" sz="2000" smtClean="0"/>
              <a:t>muons</a:t>
            </a:r>
            <a:endParaRPr lang="en-US" sz="200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/>
              <a:t>Andrew has made progress with this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smtClean="0"/>
              <a:t>Data-driven trigger requires: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smtClean="0"/>
              <a:t>Buffered Data to be published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000" smtClean="0"/>
              <a:t>Event Builder w/ shared memory model  </a:t>
            </a:r>
            <a:r>
              <a:rPr lang="en-US" sz="2000" smtClean="0">
                <a:solidFill>
                  <a:srgbClr val="FF0000"/>
                </a:solidFill>
              </a:rPr>
              <a:t>DONE!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smtClean="0"/>
              <a:t>Data processing framework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000" smtClean="0"/>
              <a:t>w/ Input from raw buffers   </a:t>
            </a:r>
            <a:r>
              <a:rPr lang="en-US" sz="2000" smtClean="0">
                <a:solidFill>
                  <a:srgbClr val="FF0000"/>
                </a:solidFill>
              </a:rPr>
              <a:t>DONE!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smtClean="0"/>
              <a:t>Online Analysis data model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000" smtClean="0"/>
              <a:t>Limited data, minimal geom, non-persistent  </a:t>
            </a:r>
            <a:r>
              <a:rPr lang="en-US" sz="2000" smtClean="0">
                <a:solidFill>
                  <a:srgbClr val="FF0000"/>
                </a:solidFill>
              </a:rPr>
              <a:t>DONE!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smtClean="0"/>
              <a:t>Hierarchical Analysis modules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000" smtClean="0"/>
              <a:t>w/ early decision capabilities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smtClean="0"/>
              <a:t>Message layer to Global trigger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smtClean="0"/>
              <a:t>Andrew did a test of a Hough transform on NDOS data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smtClean="0"/>
              <a:t>NOvA-7634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smtClean="0"/>
              <a:t>Results look promising with scaling them to ND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900285419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Trigger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Dukes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NOvA Monopoles:  7/30/2012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94279" y="3615511"/>
            <a:ext cx="341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msy10"/>
              </a:rPr>
              <a:t>»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140-200 Buffer Node Computers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6040" y="2023799"/>
            <a:ext cx="318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180 Data Concentrator Modules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6040" y="1030572"/>
            <a:ext cx="248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11,160 Front End Boards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9" name="Group 18"/>
          <p:cNvGrpSpPr/>
          <p:nvPr/>
        </p:nvGrpSpPr>
        <p:grpSpPr>
          <a:xfrm>
            <a:off x="920005" y="4148359"/>
            <a:ext cx="1860331" cy="1072056"/>
            <a:chOff x="388883" y="2343806"/>
            <a:chExt cx="2627586" cy="1545021"/>
          </a:xfrm>
        </p:grpSpPr>
        <p:sp>
          <p:nvSpPr>
            <p:cNvPr id="10" name="Flowchart: Alternate Process 11"/>
            <p:cNvSpPr/>
            <p:nvPr/>
          </p:nvSpPr>
          <p:spPr>
            <a:xfrm>
              <a:off x="388883" y="2343806"/>
              <a:ext cx="1713186" cy="630621"/>
            </a:xfrm>
            <a:prstGeom prst="flowChartAlternateProcess">
              <a:avLst/>
            </a:prstGeom>
            <a:gradFill rotWithShape="1">
              <a:gsLst>
                <a:gs pos="0">
                  <a:srgbClr val="9BBB59">
                    <a:tint val="100000"/>
                    <a:shade val="100000"/>
                    <a:satMod val="130000"/>
                  </a:srgbClr>
                </a:gs>
                <a:gs pos="100000">
                  <a:srgbClr val="9BBB5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Buffer Nodes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lowchart: Alternate Process 12"/>
            <p:cNvSpPr/>
            <p:nvPr/>
          </p:nvSpPr>
          <p:spPr>
            <a:xfrm>
              <a:off x="541283" y="2496206"/>
              <a:ext cx="1713186" cy="630621"/>
            </a:xfrm>
            <a:prstGeom prst="flowChartAlternateProcess">
              <a:avLst/>
            </a:prstGeom>
            <a:gradFill rotWithShape="1">
              <a:gsLst>
                <a:gs pos="0">
                  <a:srgbClr val="9BBB59">
                    <a:tint val="100000"/>
                    <a:shade val="100000"/>
                    <a:satMod val="130000"/>
                  </a:srgbClr>
                </a:gs>
                <a:gs pos="100000">
                  <a:srgbClr val="9BBB5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Buffer Nodes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lowchart: Alternate Process 13"/>
            <p:cNvSpPr/>
            <p:nvPr/>
          </p:nvSpPr>
          <p:spPr>
            <a:xfrm>
              <a:off x="693683" y="2648606"/>
              <a:ext cx="1713186" cy="630621"/>
            </a:xfrm>
            <a:prstGeom prst="flowChartAlternateProcess">
              <a:avLst/>
            </a:prstGeom>
            <a:gradFill rotWithShape="1">
              <a:gsLst>
                <a:gs pos="0">
                  <a:srgbClr val="9BBB59">
                    <a:tint val="100000"/>
                    <a:shade val="100000"/>
                    <a:satMod val="130000"/>
                  </a:srgbClr>
                </a:gs>
                <a:gs pos="100000">
                  <a:srgbClr val="9BBB5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Buffer Nodes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lowchart: Alternate Process 14"/>
            <p:cNvSpPr/>
            <p:nvPr/>
          </p:nvSpPr>
          <p:spPr>
            <a:xfrm>
              <a:off x="846083" y="2801006"/>
              <a:ext cx="1713186" cy="630621"/>
            </a:xfrm>
            <a:prstGeom prst="flowChartAlternateProcess">
              <a:avLst/>
            </a:prstGeom>
            <a:gradFill rotWithShape="1">
              <a:gsLst>
                <a:gs pos="0">
                  <a:srgbClr val="9BBB59">
                    <a:tint val="100000"/>
                    <a:shade val="100000"/>
                    <a:satMod val="130000"/>
                  </a:srgbClr>
                </a:gs>
                <a:gs pos="100000">
                  <a:srgbClr val="9BBB5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Buffer Nodes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lowchart: Alternate Process 15"/>
            <p:cNvSpPr/>
            <p:nvPr/>
          </p:nvSpPr>
          <p:spPr>
            <a:xfrm>
              <a:off x="998483" y="2953406"/>
              <a:ext cx="1713186" cy="630621"/>
            </a:xfrm>
            <a:prstGeom prst="flowChartAlternateProcess">
              <a:avLst/>
            </a:prstGeom>
            <a:gradFill rotWithShape="1">
              <a:gsLst>
                <a:gs pos="0">
                  <a:srgbClr val="9BBB59">
                    <a:tint val="100000"/>
                    <a:shade val="100000"/>
                    <a:satMod val="130000"/>
                  </a:srgbClr>
                </a:gs>
                <a:gs pos="100000">
                  <a:srgbClr val="9BBB5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Buffer Nodes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lowchart: Alternate Process 16"/>
            <p:cNvSpPr/>
            <p:nvPr/>
          </p:nvSpPr>
          <p:spPr>
            <a:xfrm>
              <a:off x="1150883" y="3105806"/>
              <a:ext cx="1713186" cy="630621"/>
            </a:xfrm>
            <a:prstGeom prst="flowChartAlternateProcess">
              <a:avLst/>
            </a:prstGeom>
            <a:gradFill rotWithShape="1">
              <a:gsLst>
                <a:gs pos="0">
                  <a:srgbClr val="9BBB59">
                    <a:tint val="100000"/>
                    <a:shade val="100000"/>
                    <a:satMod val="130000"/>
                  </a:srgbClr>
                </a:gs>
                <a:gs pos="100000">
                  <a:srgbClr val="9BBB5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Buffer Nodes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lowchart: Alternate Process 17"/>
            <p:cNvSpPr/>
            <p:nvPr/>
          </p:nvSpPr>
          <p:spPr>
            <a:xfrm>
              <a:off x="1303283" y="3258206"/>
              <a:ext cx="1713186" cy="630621"/>
            </a:xfrm>
            <a:prstGeom prst="flowChartAlternateProcess">
              <a:avLst/>
            </a:prstGeom>
            <a:gradFill rotWithShape="1">
              <a:gsLst>
                <a:gs pos="0">
                  <a:srgbClr val="9BBB59">
                    <a:tint val="100000"/>
                    <a:shade val="100000"/>
                    <a:satMod val="130000"/>
                  </a:srgbClr>
                </a:gs>
                <a:gs pos="100000">
                  <a:srgbClr val="9BBB5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Buffer Nodes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Rectangular Callout 16"/>
          <p:cNvSpPr/>
          <p:nvPr/>
        </p:nvSpPr>
        <p:spPr>
          <a:xfrm>
            <a:off x="2651248" y="1042683"/>
            <a:ext cx="6085490" cy="3090041"/>
          </a:xfrm>
          <a:prstGeom prst="wedgeRectCallout">
            <a:avLst>
              <a:gd name="adj1" fmla="val -50021"/>
              <a:gd name="adj2" fmla="val 73725"/>
            </a:avLst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118"/>
          <p:cNvGrpSpPr/>
          <p:nvPr/>
        </p:nvGrpSpPr>
        <p:grpSpPr>
          <a:xfrm>
            <a:off x="2832888" y="1184441"/>
            <a:ext cx="2250946" cy="1513490"/>
            <a:chOff x="2741448" y="1460937"/>
            <a:chExt cx="2250946" cy="1513490"/>
          </a:xfrm>
        </p:grpSpPr>
        <p:grpSp>
          <p:nvGrpSpPr>
            <p:cNvPr id="19" name="Group 117"/>
            <p:cNvGrpSpPr/>
            <p:nvPr/>
          </p:nvGrpSpPr>
          <p:grpSpPr>
            <a:xfrm>
              <a:off x="2741448" y="1460937"/>
              <a:ext cx="1618593" cy="1513490"/>
              <a:chOff x="2741448" y="1460937"/>
              <a:chExt cx="1618593" cy="1513490"/>
            </a:xfrm>
          </p:grpSpPr>
          <p:grpSp>
            <p:nvGrpSpPr>
              <p:cNvPr id="21" name="Group 113"/>
              <p:cNvGrpSpPr/>
              <p:nvPr/>
            </p:nvGrpSpPr>
            <p:grpSpPr>
              <a:xfrm>
                <a:off x="2741448" y="1460937"/>
                <a:ext cx="1618593" cy="1513490"/>
                <a:chOff x="2741448" y="1460937"/>
                <a:chExt cx="1618593" cy="1513490"/>
              </a:xfrm>
            </p:grpSpPr>
            <p:sp>
              <p:nvSpPr>
                <p:cNvPr id="25" name="Donut 24"/>
                <p:cNvSpPr/>
                <p:nvPr/>
              </p:nvSpPr>
              <p:spPr>
                <a:xfrm>
                  <a:off x="2741448" y="1460937"/>
                  <a:ext cx="1618593" cy="1513490"/>
                </a:xfrm>
                <a:prstGeom prst="donut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Data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Ring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Block Arc 25"/>
                <p:cNvSpPr/>
                <p:nvPr/>
              </p:nvSpPr>
              <p:spPr>
                <a:xfrm>
                  <a:off x="2846550" y="1618592"/>
                  <a:ext cx="1471449" cy="1177159"/>
                </a:xfrm>
                <a:prstGeom prst="blockArc">
                  <a:avLst>
                    <a:gd name="adj1" fmla="val 20720591"/>
                    <a:gd name="adj2" fmla="val 542376"/>
                    <a:gd name="adj3" fmla="val 22720"/>
                  </a:avLst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Arc 26"/>
                <p:cNvSpPr/>
                <p:nvPr/>
              </p:nvSpPr>
              <p:spPr>
                <a:xfrm>
                  <a:off x="3035738" y="1555531"/>
                  <a:ext cx="1114097" cy="1261241"/>
                </a:xfrm>
                <a:prstGeom prst="arc">
                  <a:avLst>
                    <a:gd name="adj1" fmla="val 405179"/>
                    <a:gd name="adj2" fmla="val 5142658"/>
                  </a:avLst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headEnd type="none" w="med" len="med"/>
                  <a:tailEnd type="triangl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" name="Group 115"/>
              <p:cNvGrpSpPr/>
              <p:nvPr/>
            </p:nvGrpSpPr>
            <p:grpSpPr>
              <a:xfrm>
                <a:off x="2820273" y="1492465"/>
                <a:ext cx="1471449" cy="1471449"/>
                <a:chOff x="2820273" y="1492465"/>
                <a:chExt cx="1471449" cy="1471449"/>
              </a:xfrm>
            </p:grpSpPr>
            <p:sp>
              <p:nvSpPr>
                <p:cNvPr id="23" name="Block Arc 22"/>
                <p:cNvSpPr/>
                <p:nvPr/>
              </p:nvSpPr>
              <p:spPr>
                <a:xfrm rot="-1800000">
                  <a:off x="2820273" y="1623846"/>
                  <a:ext cx="1471449" cy="1177159"/>
                </a:xfrm>
                <a:prstGeom prst="blockArc">
                  <a:avLst>
                    <a:gd name="adj1" fmla="val 20720591"/>
                    <a:gd name="adj2" fmla="val 542376"/>
                    <a:gd name="adj3" fmla="val 22720"/>
                  </a:avLst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Block Arc 23"/>
                <p:cNvSpPr/>
                <p:nvPr/>
              </p:nvSpPr>
              <p:spPr>
                <a:xfrm rot="-3600000">
                  <a:off x="2793998" y="1639610"/>
                  <a:ext cx="1471449" cy="1177159"/>
                </a:xfrm>
                <a:prstGeom prst="blockArc">
                  <a:avLst>
                    <a:gd name="adj1" fmla="val 20720591"/>
                    <a:gd name="adj2" fmla="val 542376"/>
                    <a:gd name="adj3" fmla="val 22720"/>
                  </a:avLst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0" name="TextBox 19"/>
            <p:cNvSpPr txBox="1"/>
            <p:nvPr/>
          </p:nvSpPr>
          <p:spPr>
            <a:xfrm>
              <a:off x="4233917" y="1471449"/>
              <a:ext cx="7584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5ms data</a:t>
              </a:r>
              <a:b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</a:b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blocks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7100090" y="4768471"/>
            <a:ext cx="2007475" cy="1513489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Data Logger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9" name="Group 110"/>
          <p:cNvGrpSpPr/>
          <p:nvPr/>
        </p:nvGrpSpPr>
        <p:grpSpPr>
          <a:xfrm>
            <a:off x="4514543" y="1226482"/>
            <a:ext cx="4025463" cy="1166649"/>
            <a:chOff x="4423103" y="1502978"/>
            <a:chExt cx="4025463" cy="1166649"/>
          </a:xfrm>
        </p:grpSpPr>
        <p:sp>
          <p:nvSpPr>
            <p:cNvPr id="30" name="Rounded Rectangle 29"/>
            <p:cNvSpPr/>
            <p:nvPr/>
          </p:nvSpPr>
          <p:spPr>
            <a:xfrm>
              <a:off x="5022193" y="1502978"/>
              <a:ext cx="3426373" cy="1166649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 Driven Triggers System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179847" y="1881352"/>
              <a:ext cx="903890" cy="578068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Trigger</a:t>
              </a:r>
              <a:b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Processor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120508" y="1876097"/>
              <a:ext cx="903890" cy="578068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Trigger</a:t>
              </a:r>
              <a:b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Processor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502578" y="1881357"/>
              <a:ext cx="903890" cy="578068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Trigger</a:t>
              </a:r>
              <a:b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Processor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050688" y="1923393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….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4423103" y="2091558"/>
              <a:ext cx="525517" cy="126124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6" name="Straight Connector 35"/>
            <p:cNvCxnSpPr>
              <a:stCxn id="32" idx="2"/>
            </p:cNvCxnSpPr>
            <p:nvPr/>
          </p:nvCxnSpPr>
          <p:spPr>
            <a:xfrm rot="5400000">
              <a:off x="6498138" y="2523742"/>
              <a:ext cx="143892" cy="4739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7" name="Straight Connector 36"/>
            <p:cNvCxnSpPr>
              <a:stCxn id="31" idx="2"/>
            </p:cNvCxnSpPr>
            <p:nvPr/>
          </p:nvCxnSpPr>
          <p:spPr>
            <a:xfrm rot="16200000" flipH="1">
              <a:off x="5563473" y="2527738"/>
              <a:ext cx="136638" cy="1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38" name="Group 85"/>
          <p:cNvGrpSpPr/>
          <p:nvPr/>
        </p:nvGrpSpPr>
        <p:grpSpPr>
          <a:xfrm>
            <a:off x="6585065" y="2498235"/>
            <a:ext cx="2049517" cy="1545021"/>
            <a:chOff x="5707105" y="2774731"/>
            <a:chExt cx="2049517" cy="1545021"/>
          </a:xfrm>
        </p:grpSpPr>
        <p:grpSp>
          <p:nvGrpSpPr>
            <p:cNvPr id="39" name="Group 33"/>
            <p:cNvGrpSpPr/>
            <p:nvPr/>
          </p:nvGrpSpPr>
          <p:grpSpPr>
            <a:xfrm>
              <a:off x="5707105" y="2774731"/>
              <a:ext cx="2049517" cy="1545021"/>
              <a:chOff x="5328745" y="2774731"/>
              <a:chExt cx="2049517" cy="1545021"/>
            </a:xfrm>
          </p:grpSpPr>
          <p:sp>
            <p:nvSpPr>
              <p:cNvPr id="44" name="Round Diagonal Corner Rectangle 43"/>
              <p:cNvSpPr/>
              <p:nvPr/>
            </p:nvSpPr>
            <p:spPr>
              <a:xfrm>
                <a:off x="5328745" y="2774731"/>
                <a:ext cx="2049517" cy="1545021"/>
              </a:xfrm>
              <a:prstGeom prst="round2DiagRect">
                <a:avLst/>
              </a:prstGeom>
              <a:gradFill rotWithShape="1">
                <a:gsLst>
                  <a:gs pos="0">
                    <a:srgbClr val="4BACC6">
                      <a:tint val="50000"/>
                      <a:satMod val="300000"/>
                    </a:srgbClr>
                  </a:gs>
                  <a:gs pos="35000">
                    <a:srgbClr val="4BACC6">
                      <a:tint val="37000"/>
                      <a:satMod val="300000"/>
                    </a:srgbClr>
                  </a:gs>
                  <a:gs pos="100000">
                    <a:srgbClr val="4BACC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Event builder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444360" y="3562996"/>
                <a:ext cx="1818290" cy="273269"/>
              </a:xfrm>
              <a:prstGeom prst="rect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Data Slice Pointer Table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5827980" y="3967636"/>
              <a:ext cx="1818290" cy="273269"/>
            </a:xfrm>
            <a:prstGeom prst="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 Time Window Search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827980" y="3158366"/>
              <a:ext cx="1818290" cy="273269"/>
            </a:xfrm>
            <a:prstGeom prst="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Trigger Reception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2" name="Straight Arrow Connector 41"/>
            <p:cNvCxnSpPr>
              <a:stCxn id="41" idx="2"/>
              <a:endCxn id="45" idx="0"/>
            </p:cNvCxnSpPr>
            <p:nvPr/>
          </p:nvCxnSpPr>
          <p:spPr>
            <a:xfrm rot="5400000">
              <a:off x="6668815" y="3494685"/>
              <a:ext cx="131361" cy="5260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headEnd type="non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3" name="Straight Arrow Connector 42"/>
            <p:cNvCxnSpPr>
              <a:stCxn id="45" idx="2"/>
              <a:endCxn id="40" idx="0"/>
            </p:cNvCxnSpPr>
            <p:nvPr/>
          </p:nvCxnSpPr>
          <p:spPr>
            <a:xfrm rot="16200000" flipH="1">
              <a:off x="6668810" y="3899320"/>
              <a:ext cx="131371" cy="5260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headEnd type="non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46" name="TextBox 45"/>
          <p:cNvSpPr txBox="1"/>
          <p:nvPr/>
        </p:nvSpPr>
        <p:spPr>
          <a:xfrm>
            <a:off x="5933433" y="2750498"/>
            <a:ext cx="615553" cy="86651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Grand 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Trigger OR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7" name="Down Arrow 46"/>
          <p:cNvSpPr/>
          <p:nvPr/>
        </p:nvSpPr>
        <p:spPr>
          <a:xfrm>
            <a:off x="7436419" y="4022235"/>
            <a:ext cx="420414" cy="1271752"/>
          </a:xfrm>
          <a:prstGeom prst="downArrow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8" name="Group 122"/>
          <p:cNvGrpSpPr/>
          <p:nvPr/>
        </p:nvGrpSpPr>
        <p:grpSpPr>
          <a:xfrm>
            <a:off x="2675232" y="2729463"/>
            <a:ext cx="4025464" cy="1355835"/>
            <a:chOff x="2583792" y="3005959"/>
            <a:chExt cx="4025464" cy="1355835"/>
          </a:xfrm>
        </p:grpSpPr>
        <p:grpSp>
          <p:nvGrpSpPr>
            <p:cNvPr id="49" name="Group 119"/>
            <p:cNvGrpSpPr/>
            <p:nvPr/>
          </p:nvGrpSpPr>
          <p:grpSpPr>
            <a:xfrm>
              <a:off x="2583792" y="3005959"/>
              <a:ext cx="4025464" cy="1355835"/>
              <a:chOff x="2583792" y="3005959"/>
              <a:chExt cx="4025464" cy="1355835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2583792" y="3331792"/>
                <a:ext cx="1109406" cy="523220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rPr>
                  <a:t>Triggered</a:t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rPr>
                </a:b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rPr>
                  <a:t>Data Output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52" name="Bent-Up Arrow 51"/>
              <p:cNvSpPr/>
              <p:nvPr/>
            </p:nvSpPr>
            <p:spPr>
              <a:xfrm rot="5400000">
                <a:off x="4454634" y="2207172"/>
                <a:ext cx="1355835" cy="2953409"/>
              </a:xfrm>
              <a:prstGeom prst="bentUpArrow">
                <a:avLst>
                  <a:gd name="adj1" fmla="val 18023"/>
                  <a:gd name="adj2" fmla="val 18798"/>
                  <a:gd name="adj3" fmla="val 22674"/>
                </a:avLst>
              </a:prstGeom>
              <a:gradFill rotWithShape="1">
                <a:gsLst>
                  <a:gs pos="0">
                    <a:srgbClr val="4BACC6">
                      <a:tint val="50000"/>
                      <a:satMod val="300000"/>
                    </a:srgbClr>
                  </a:gs>
                  <a:gs pos="35000">
                    <a:srgbClr val="4BACC6">
                      <a:tint val="37000"/>
                      <a:satMod val="300000"/>
                    </a:srgbClr>
                  </a:gs>
                  <a:gs pos="100000">
                    <a:srgbClr val="4BACC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4843517" y="3941379"/>
              <a:ext cx="14155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Extracted Data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3" name="Group 92"/>
          <p:cNvGrpSpPr/>
          <p:nvPr/>
        </p:nvGrpSpPr>
        <p:grpSpPr>
          <a:xfrm>
            <a:off x="892252" y="1667918"/>
            <a:ext cx="1583286" cy="3189890"/>
            <a:chOff x="800812" y="1944414"/>
            <a:chExt cx="1583286" cy="3189890"/>
          </a:xfrm>
        </p:grpSpPr>
        <p:grpSp>
          <p:nvGrpSpPr>
            <p:cNvPr id="54" name="Group 110"/>
            <p:cNvGrpSpPr/>
            <p:nvPr/>
          </p:nvGrpSpPr>
          <p:grpSpPr>
            <a:xfrm>
              <a:off x="1206930" y="2417379"/>
              <a:ext cx="856594" cy="2716925"/>
              <a:chOff x="304800" y="2343807"/>
              <a:chExt cx="856594" cy="2675683"/>
            </a:xfrm>
          </p:grpSpPr>
          <p:sp>
            <p:nvSpPr>
              <p:cNvPr id="64" name="Down Arrow 63"/>
              <p:cNvSpPr/>
              <p:nvPr/>
            </p:nvSpPr>
            <p:spPr>
              <a:xfrm>
                <a:off x="304800" y="2343807"/>
                <a:ext cx="126124" cy="1965434"/>
              </a:xfrm>
              <a:prstGeom prst="downArrow">
                <a:avLst/>
              </a:prstGeom>
              <a:gradFill rotWithShape="1">
                <a:gsLst>
                  <a:gs pos="0">
                    <a:srgbClr val="4BACC6">
                      <a:tint val="100000"/>
                      <a:shade val="100000"/>
                      <a:satMod val="130000"/>
                    </a:srgbClr>
                  </a:gs>
                  <a:gs pos="100000">
                    <a:srgbClr val="4BACC6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Down Arrow 64"/>
              <p:cNvSpPr/>
              <p:nvPr/>
            </p:nvSpPr>
            <p:spPr>
              <a:xfrm>
                <a:off x="436180" y="2444455"/>
                <a:ext cx="126124" cy="1965434"/>
              </a:xfrm>
              <a:prstGeom prst="downArrow">
                <a:avLst/>
              </a:prstGeom>
              <a:gradFill rotWithShape="1">
                <a:gsLst>
                  <a:gs pos="0">
                    <a:srgbClr val="4BACC6">
                      <a:tint val="100000"/>
                      <a:shade val="100000"/>
                      <a:satMod val="130000"/>
                    </a:srgbClr>
                  </a:gs>
                  <a:gs pos="100000">
                    <a:srgbClr val="4BACC6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Down Arrow 65"/>
              <p:cNvSpPr/>
              <p:nvPr/>
            </p:nvSpPr>
            <p:spPr>
              <a:xfrm>
                <a:off x="588580" y="2596854"/>
                <a:ext cx="126124" cy="1965434"/>
              </a:xfrm>
              <a:prstGeom prst="downArrow">
                <a:avLst/>
              </a:prstGeom>
              <a:gradFill rotWithShape="1">
                <a:gsLst>
                  <a:gs pos="0">
                    <a:srgbClr val="4BACC6">
                      <a:tint val="100000"/>
                      <a:shade val="100000"/>
                      <a:satMod val="130000"/>
                    </a:srgbClr>
                  </a:gs>
                  <a:gs pos="100000">
                    <a:srgbClr val="4BACC6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Down Arrow 66"/>
              <p:cNvSpPr/>
              <p:nvPr/>
            </p:nvSpPr>
            <p:spPr>
              <a:xfrm>
                <a:off x="730470" y="2749255"/>
                <a:ext cx="126124" cy="1965434"/>
              </a:xfrm>
              <a:prstGeom prst="downArrow">
                <a:avLst/>
              </a:prstGeom>
              <a:gradFill rotWithShape="1">
                <a:gsLst>
                  <a:gs pos="0">
                    <a:srgbClr val="4BACC6">
                      <a:tint val="100000"/>
                      <a:shade val="100000"/>
                      <a:satMod val="130000"/>
                    </a:srgbClr>
                  </a:gs>
                  <a:gs pos="100000">
                    <a:srgbClr val="4BACC6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Down Arrow 67"/>
              <p:cNvSpPr/>
              <p:nvPr/>
            </p:nvSpPr>
            <p:spPr>
              <a:xfrm>
                <a:off x="893378" y="2737137"/>
                <a:ext cx="115615" cy="2129951"/>
              </a:xfrm>
              <a:prstGeom prst="downArrow">
                <a:avLst/>
              </a:prstGeom>
              <a:gradFill rotWithShape="1">
                <a:gsLst>
                  <a:gs pos="0">
                    <a:srgbClr val="4BACC6">
                      <a:tint val="100000"/>
                      <a:shade val="100000"/>
                      <a:satMod val="130000"/>
                    </a:srgbClr>
                  </a:gs>
                  <a:gs pos="100000">
                    <a:srgbClr val="4BACC6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Down Arrow 68"/>
              <p:cNvSpPr/>
              <p:nvPr/>
            </p:nvSpPr>
            <p:spPr>
              <a:xfrm>
                <a:off x="1061545" y="2747489"/>
                <a:ext cx="99849" cy="2272001"/>
              </a:xfrm>
              <a:prstGeom prst="downArrow">
                <a:avLst/>
              </a:prstGeom>
              <a:gradFill rotWithShape="1">
                <a:gsLst>
                  <a:gs pos="0">
                    <a:srgbClr val="4BACC6">
                      <a:tint val="100000"/>
                      <a:shade val="100000"/>
                      <a:satMod val="130000"/>
                    </a:srgbClr>
                  </a:gs>
                  <a:gs pos="100000">
                    <a:srgbClr val="4BACC6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800812" y="2838662"/>
              <a:ext cx="523220" cy="108619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Minimum Bias</a:t>
              </a:r>
              <a:b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</a:b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0.75GB/S Stream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6" name="Group 9"/>
            <p:cNvGrpSpPr/>
            <p:nvPr/>
          </p:nvGrpSpPr>
          <p:grpSpPr>
            <a:xfrm>
              <a:off x="1017753" y="1944414"/>
              <a:ext cx="1366345" cy="893379"/>
              <a:chOff x="168165" y="1439917"/>
              <a:chExt cx="1981200" cy="1361090"/>
            </a:xfrm>
          </p:grpSpPr>
          <p:sp>
            <p:nvSpPr>
              <p:cNvPr id="58" name="Flowchart: Process 3"/>
              <p:cNvSpPr/>
              <p:nvPr/>
            </p:nvSpPr>
            <p:spPr>
              <a:xfrm>
                <a:off x="168165" y="1439917"/>
                <a:ext cx="1219200" cy="599090"/>
              </a:xfrm>
              <a:prstGeom prst="flowChartProcess">
                <a:avLst/>
              </a:prstGeom>
              <a:gradFill rotWithShape="1">
                <a:gsLst>
                  <a:gs pos="0">
                    <a:srgbClr val="4BACC6">
                      <a:tint val="100000"/>
                      <a:shade val="100000"/>
                      <a:satMod val="130000"/>
                    </a:srgbClr>
                  </a:gs>
                  <a:gs pos="100000">
                    <a:srgbClr val="4BACC6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DCM 1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lowchart: Process 4"/>
              <p:cNvSpPr/>
              <p:nvPr/>
            </p:nvSpPr>
            <p:spPr>
              <a:xfrm>
                <a:off x="320565" y="1592317"/>
                <a:ext cx="1219200" cy="599090"/>
              </a:xfrm>
              <a:prstGeom prst="flowChartProcess">
                <a:avLst/>
              </a:prstGeom>
              <a:gradFill rotWithShape="1">
                <a:gsLst>
                  <a:gs pos="0">
                    <a:srgbClr val="4BACC6">
                      <a:tint val="100000"/>
                      <a:shade val="100000"/>
                      <a:satMod val="130000"/>
                    </a:srgbClr>
                  </a:gs>
                  <a:gs pos="100000">
                    <a:srgbClr val="4BACC6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DCM 1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lowchart: Process 5"/>
              <p:cNvSpPr/>
              <p:nvPr/>
            </p:nvSpPr>
            <p:spPr>
              <a:xfrm>
                <a:off x="472965" y="1744717"/>
                <a:ext cx="1219200" cy="599090"/>
              </a:xfrm>
              <a:prstGeom prst="flowChartProcess">
                <a:avLst/>
              </a:prstGeom>
              <a:gradFill rotWithShape="1">
                <a:gsLst>
                  <a:gs pos="0">
                    <a:srgbClr val="4BACC6">
                      <a:tint val="100000"/>
                      <a:shade val="100000"/>
                      <a:satMod val="130000"/>
                    </a:srgbClr>
                  </a:gs>
                  <a:gs pos="100000">
                    <a:srgbClr val="4BACC6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DCM 1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lowchart: Process 6"/>
              <p:cNvSpPr/>
              <p:nvPr/>
            </p:nvSpPr>
            <p:spPr>
              <a:xfrm>
                <a:off x="625365" y="1897117"/>
                <a:ext cx="1219200" cy="599090"/>
              </a:xfrm>
              <a:prstGeom prst="flowChartProcess">
                <a:avLst/>
              </a:prstGeom>
              <a:gradFill rotWithShape="1">
                <a:gsLst>
                  <a:gs pos="0">
                    <a:srgbClr val="4BACC6">
                      <a:tint val="100000"/>
                      <a:shade val="100000"/>
                      <a:satMod val="130000"/>
                    </a:srgbClr>
                  </a:gs>
                  <a:gs pos="100000">
                    <a:srgbClr val="4BACC6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DCM 1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lowchart: Process 7"/>
              <p:cNvSpPr/>
              <p:nvPr/>
            </p:nvSpPr>
            <p:spPr>
              <a:xfrm>
                <a:off x="777765" y="2049517"/>
                <a:ext cx="1219200" cy="599090"/>
              </a:xfrm>
              <a:prstGeom prst="flowChartProcess">
                <a:avLst/>
              </a:prstGeom>
              <a:gradFill rotWithShape="1">
                <a:gsLst>
                  <a:gs pos="0">
                    <a:srgbClr val="4BACC6">
                      <a:tint val="100000"/>
                      <a:shade val="100000"/>
                      <a:satMod val="130000"/>
                    </a:srgbClr>
                  </a:gs>
                  <a:gs pos="100000">
                    <a:srgbClr val="4BACC6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DCM 1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Flowchart: Process 8"/>
              <p:cNvSpPr/>
              <p:nvPr/>
            </p:nvSpPr>
            <p:spPr>
              <a:xfrm>
                <a:off x="930165" y="2201917"/>
                <a:ext cx="1219200" cy="599090"/>
              </a:xfrm>
              <a:prstGeom prst="flowChartProcess">
                <a:avLst/>
              </a:prstGeom>
              <a:gradFill rotWithShape="1">
                <a:gsLst>
                  <a:gs pos="0">
                    <a:srgbClr val="4BACC6">
                      <a:tint val="100000"/>
                      <a:shade val="100000"/>
                      <a:satMod val="130000"/>
                    </a:srgbClr>
                  </a:gs>
                  <a:gs pos="100000">
                    <a:srgbClr val="4BACC6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DCMs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1940164" y="2954019"/>
              <a:ext cx="353943" cy="1309012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COtS</a:t>
              </a: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Ethernet 1Gb/s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0" name="Group 91"/>
          <p:cNvGrpSpPr/>
          <p:nvPr/>
        </p:nvGrpSpPr>
        <p:grpSpPr>
          <a:xfrm>
            <a:off x="91440" y="960120"/>
            <a:ext cx="2325190" cy="1488576"/>
            <a:chOff x="0" y="1236616"/>
            <a:chExt cx="2325190" cy="1488576"/>
          </a:xfrm>
        </p:grpSpPr>
        <p:sp>
          <p:nvSpPr>
            <p:cNvPr id="71" name="Curved Right Arrow 70"/>
            <p:cNvSpPr/>
            <p:nvPr/>
          </p:nvSpPr>
          <p:spPr>
            <a:xfrm>
              <a:off x="522514" y="1606731"/>
              <a:ext cx="470263" cy="613955"/>
            </a:xfrm>
            <a:prstGeom prst="curvedRightArrow">
              <a:avLst/>
            </a:prstGeom>
            <a:gradFill rotWithShape="1">
              <a:gsLst>
                <a:gs pos="0">
                  <a:srgbClr val="F79646">
                    <a:tint val="100000"/>
                    <a:shade val="100000"/>
                    <a:satMod val="130000"/>
                  </a:srgbClr>
                </a:gs>
                <a:gs pos="100000">
                  <a:srgbClr val="F79646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Curved Left Arrow 71"/>
            <p:cNvSpPr/>
            <p:nvPr/>
          </p:nvSpPr>
          <p:spPr>
            <a:xfrm>
              <a:off x="1894116" y="1619793"/>
              <a:ext cx="431074" cy="548640"/>
            </a:xfrm>
            <a:prstGeom prst="curvedLeftArrow">
              <a:avLst/>
            </a:prstGeom>
            <a:gradFill rotWithShape="1">
              <a:gsLst>
                <a:gs pos="0">
                  <a:srgbClr val="F79646">
                    <a:tint val="100000"/>
                    <a:shade val="100000"/>
                    <a:satMod val="130000"/>
                  </a:srgbClr>
                </a:gs>
                <a:gs pos="100000">
                  <a:srgbClr val="F79646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3" name="Group 78"/>
            <p:cNvGrpSpPr/>
            <p:nvPr/>
          </p:nvGrpSpPr>
          <p:grpSpPr>
            <a:xfrm>
              <a:off x="857800" y="1236616"/>
              <a:ext cx="1079864" cy="505099"/>
              <a:chOff x="156754" y="1201783"/>
              <a:chExt cx="1079864" cy="505099"/>
            </a:xfrm>
          </p:grpSpPr>
          <p:sp>
            <p:nvSpPr>
              <p:cNvPr id="83" name="Snip Single Corner Rectangle 82"/>
              <p:cNvSpPr/>
              <p:nvPr/>
            </p:nvSpPr>
            <p:spPr>
              <a:xfrm>
                <a:off x="156754" y="1201783"/>
                <a:ext cx="679267" cy="209006"/>
              </a:xfrm>
              <a:prstGeom prst="snip1Rect">
                <a:avLst/>
              </a:prstGeom>
              <a:gradFill rotWithShape="1">
                <a:gsLst>
                  <a:gs pos="0">
                    <a:srgbClr val="F79646">
                      <a:tint val="100000"/>
                      <a:shade val="100000"/>
                      <a:satMod val="130000"/>
                    </a:srgbClr>
                  </a:gs>
                  <a:gs pos="100000">
                    <a:srgbClr val="F79646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FEB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Snip Single Corner Rectangle 83"/>
              <p:cNvSpPr/>
              <p:nvPr/>
            </p:nvSpPr>
            <p:spPr>
              <a:xfrm>
                <a:off x="217713" y="1249679"/>
                <a:ext cx="679267" cy="209006"/>
              </a:xfrm>
              <a:prstGeom prst="snip1Rect">
                <a:avLst/>
              </a:prstGeom>
              <a:gradFill rotWithShape="1">
                <a:gsLst>
                  <a:gs pos="0">
                    <a:srgbClr val="F79646">
                      <a:tint val="100000"/>
                      <a:shade val="100000"/>
                      <a:satMod val="130000"/>
                    </a:srgbClr>
                  </a:gs>
                  <a:gs pos="100000">
                    <a:srgbClr val="F79646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FEB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Snip Single Corner Rectangle 84"/>
              <p:cNvSpPr/>
              <p:nvPr/>
            </p:nvSpPr>
            <p:spPr>
              <a:xfrm>
                <a:off x="296091" y="1301931"/>
                <a:ext cx="679267" cy="209006"/>
              </a:xfrm>
              <a:prstGeom prst="snip1Rect">
                <a:avLst/>
              </a:prstGeom>
              <a:gradFill rotWithShape="1">
                <a:gsLst>
                  <a:gs pos="0">
                    <a:srgbClr val="F79646">
                      <a:tint val="100000"/>
                      <a:shade val="100000"/>
                      <a:satMod val="130000"/>
                    </a:srgbClr>
                  </a:gs>
                  <a:gs pos="100000">
                    <a:srgbClr val="F79646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FEB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Snip Single Corner Rectangle 85"/>
              <p:cNvSpPr/>
              <p:nvPr/>
            </p:nvSpPr>
            <p:spPr>
              <a:xfrm>
                <a:off x="361406" y="1354183"/>
                <a:ext cx="679267" cy="209006"/>
              </a:xfrm>
              <a:prstGeom prst="snip1Rect">
                <a:avLst/>
              </a:prstGeom>
              <a:gradFill rotWithShape="1">
                <a:gsLst>
                  <a:gs pos="0">
                    <a:srgbClr val="F79646">
                      <a:tint val="100000"/>
                      <a:shade val="100000"/>
                      <a:satMod val="130000"/>
                    </a:srgbClr>
                  </a:gs>
                  <a:gs pos="100000">
                    <a:srgbClr val="F79646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FEB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Snip Single Corner Rectangle 86"/>
              <p:cNvSpPr/>
              <p:nvPr/>
            </p:nvSpPr>
            <p:spPr>
              <a:xfrm>
                <a:off x="413658" y="1393372"/>
                <a:ext cx="679267" cy="209006"/>
              </a:xfrm>
              <a:prstGeom prst="snip1Rect">
                <a:avLst/>
              </a:prstGeom>
              <a:gradFill rotWithShape="1">
                <a:gsLst>
                  <a:gs pos="0">
                    <a:srgbClr val="F79646">
                      <a:tint val="100000"/>
                      <a:shade val="100000"/>
                      <a:satMod val="130000"/>
                    </a:srgbClr>
                  </a:gs>
                  <a:gs pos="100000">
                    <a:srgbClr val="F79646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FEB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Snip Single Corner Rectangle 87"/>
              <p:cNvSpPr/>
              <p:nvPr/>
            </p:nvSpPr>
            <p:spPr>
              <a:xfrm>
                <a:off x="492036" y="1445624"/>
                <a:ext cx="679267" cy="209006"/>
              </a:xfrm>
              <a:prstGeom prst="snip1Rect">
                <a:avLst/>
              </a:prstGeom>
              <a:gradFill rotWithShape="1">
                <a:gsLst>
                  <a:gs pos="0">
                    <a:srgbClr val="F79646">
                      <a:tint val="100000"/>
                      <a:shade val="100000"/>
                      <a:satMod val="130000"/>
                    </a:srgbClr>
                  </a:gs>
                  <a:gs pos="100000">
                    <a:srgbClr val="F79646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FEB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Snip Single Corner Rectangle 88"/>
              <p:cNvSpPr/>
              <p:nvPr/>
            </p:nvSpPr>
            <p:spPr>
              <a:xfrm>
                <a:off x="557351" y="1497876"/>
                <a:ext cx="679267" cy="209006"/>
              </a:xfrm>
              <a:prstGeom prst="snip1Rect">
                <a:avLst/>
              </a:prstGeom>
              <a:gradFill rotWithShape="1">
                <a:gsLst>
                  <a:gs pos="0">
                    <a:srgbClr val="F79646">
                      <a:tint val="100000"/>
                      <a:shade val="100000"/>
                      <a:satMod val="130000"/>
                    </a:srgbClr>
                  </a:gs>
                  <a:gs pos="100000">
                    <a:srgbClr val="F79646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FEB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0" y="2148111"/>
              <a:ext cx="1109599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Zero Suppressed</a:t>
              </a:r>
              <a:b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</a:b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at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(6-8MeV/cell)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5" name="Group 75"/>
            <p:cNvGrpSpPr/>
            <p:nvPr/>
          </p:nvGrpSpPr>
          <p:grpSpPr>
            <a:xfrm>
              <a:off x="156754" y="1240972"/>
              <a:ext cx="1079864" cy="505099"/>
              <a:chOff x="156754" y="1201783"/>
              <a:chExt cx="1079864" cy="505099"/>
            </a:xfrm>
          </p:grpSpPr>
          <p:sp>
            <p:nvSpPr>
              <p:cNvPr id="76" name="Snip Single Corner Rectangle 75"/>
              <p:cNvSpPr/>
              <p:nvPr/>
            </p:nvSpPr>
            <p:spPr>
              <a:xfrm>
                <a:off x="156754" y="1201783"/>
                <a:ext cx="679267" cy="209006"/>
              </a:xfrm>
              <a:prstGeom prst="snip1Rect">
                <a:avLst/>
              </a:prstGeom>
              <a:gradFill rotWithShape="1">
                <a:gsLst>
                  <a:gs pos="0">
                    <a:srgbClr val="F79646">
                      <a:tint val="100000"/>
                      <a:shade val="100000"/>
                      <a:satMod val="130000"/>
                    </a:srgbClr>
                  </a:gs>
                  <a:gs pos="100000">
                    <a:srgbClr val="F79646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FEB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Snip Single Corner Rectangle 76"/>
              <p:cNvSpPr/>
              <p:nvPr/>
            </p:nvSpPr>
            <p:spPr>
              <a:xfrm>
                <a:off x="217713" y="1249679"/>
                <a:ext cx="679267" cy="209006"/>
              </a:xfrm>
              <a:prstGeom prst="snip1Rect">
                <a:avLst/>
              </a:prstGeom>
              <a:gradFill rotWithShape="1">
                <a:gsLst>
                  <a:gs pos="0">
                    <a:srgbClr val="F79646">
                      <a:tint val="100000"/>
                      <a:shade val="100000"/>
                      <a:satMod val="130000"/>
                    </a:srgbClr>
                  </a:gs>
                  <a:gs pos="100000">
                    <a:srgbClr val="F79646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FEB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Snip Single Corner Rectangle 77"/>
              <p:cNvSpPr/>
              <p:nvPr/>
            </p:nvSpPr>
            <p:spPr>
              <a:xfrm>
                <a:off x="296091" y="1301931"/>
                <a:ext cx="679267" cy="209006"/>
              </a:xfrm>
              <a:prstGeom prst="snip1Rect">
                <a:avLst/>
              </a:prstGeom>
              <a:gradFill rotWithShape="1">
                <a:gsLst>
                  <a:gs pos="0">
                    <a:srgbClr val="F79646">
                      <a:tint val="100000"/>
                      <a:shade val="100000"/>
                      <a:satMod val="130000"/>
                    </a:srgbClr>
                  </a:gs>
                  <a:gs pos="100000">
                    <a:srgbClr val="F79646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FEB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Snip Single Corner Rectangle 78"/>
              <p:cNvSpPr/>
              <p:nvPr/>
            </p:nvSpPr>
            <p:spPr>
              <a:xfrm>
                <a:off x="361406" y="1354183"/>
                <a:ext cx="679267" cy="209006"/>
              </a:xfrm>
              <a:prstGeom prst="snip1Rect">
                <a:avLst/>
              </a:prstGeom>
              <a:gradFill rotWithShape="1">
                <a:gsLst>
                  <a:gs pos="0">
                    <a:srgbClr val="F79646">
                      <a:tint val="100000"/>
                      <a:shade val="100000"/>
                      <a:satMod val="130000"/>
                    </a:srgbClr>
                  </a:gs>
                  <a:gs pos="100000">
                    <a:srgbClr val="F79646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FEB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Snip Single Corner Rectangle 79"/>
              <p:cNvSpPr/>
              <p:nvPr/>
            </p:nvSpPr>
            <p:spPr>
              <a:xfrm>
                <a:off x="413658" y="1393372"/>
                <a:ext cx="679267" cy="209006"/>
              </a:xfrm>
              <a:prstGeom prst="snip1Rect">
                <a:avLst/>
              </a:prstGeom>
              <a:gradFill rotWithShape="1">
                <a:gsLst>
                  <a:gs pos="0">
                    <a:srgbClr val="F79646">
                      <a:tint val="100000"/>
                      <a:shade val="100000"/>
                      <a:satMod val="130000"/>
                    </a:srgbClr>
                  </a:gs>
                  <a:gs pos="100000">
                    <a:srgbClr val="F79646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FEB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Snip Single Corner Rectangle 80"/>
              <p:cNvSpPr/>
              <p:nvPr/>
            </p:nvSpPr>
            <p:spPr>
              <a:xfrm>
                <a:off x="492036" y="1445624"/>
                <a:ext cx="679267" cy="209006"/>
              </a:xfrm>
              <a:prstGeom prst="snip1Rect">
                <a:avLst/>
              </a:prstGeom>
              <a:gradFill rotWithShape="1">
                <a:gsLst>
                  <a:gs pos="0">
                    <a:srgbClr val="F79646">
                      <a:tint val="100000"/>
                      <a:shade val="100000"/>
                      <a:satMod val="130000"/>
                    </a:srgbClr>
                  </a:gs>
                  <a:gs pos="100000">
                    <a:srgbClr val="F79646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FEB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Snip Single Corner Rectangle 81"/>
              <p:cNvSpPr/>
              <p:nvPr/>
            </p:nvSpPr>
            <p:spPr>
              <a:xfrm>
                <a:off x="557351" y="1497876"/>
                <a:ext cx="679267" cy="209006"/>
              </a:xfrm>
              <a:prstGeom prst="snip1Rect">
                <a:avLst/>
              </a:prstGeom>
              <a:gradFill rotWithShape="1">
                <a:gsLst>
                  <a:gs pos="0">
                    <a:srgbClr val="F79646">
                      <a:tint val="100000"/>
                      <a:shade val="100000"/>
                      <a:satMod val="130000"/>
                    </a:srgbClr>
                  </a:gs>
                  <a:gs pos="100000">
                    <a:srgbClr val="F79646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FEB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0" name="Group 120"/>
          <p:cNvGrpSpPr/>
          <p:nvPr/>
        </p:nvGrpSpPr>
        <p:grpSpPr>
          <a:xfrm>
            <a:off x="475166" y="3018505"/>
            <a:ext cx="6614412" cy="3095289"/>
            <a:chOff x="383726" y="3295001"/>
            <a:chExt cx="6614412" cy="3095289"/>
          </a:xfrm>
        </p:grpSpPr>
        <p:sp>
          <p:nvSpPr>
            <p:cNvPr id="91" name="Flowchart: Decision 10"/>
            <p:cNvSpPr/>
            <p:nvPr/>
          </p:nvSpPr>
          <p:spPr>
            <a:xfrm>
              <a:off x="3151402" y="5223637"/>
              <a:ext cx="3005958" cy="1061545"/>
            </a:xfrm>
            <a:prstGeom prst="flowChartDecision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Global Trigger Processor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2" name="Elbow Connector 91"/>
            <p:cNvCxnSpPr>
              <a:endCxn id="91" idx="1"/>
            </p:cNvCxnSpPr>
            <p:nvPr/>
          </p:nvCxnSpPr>
          <p:spPr>
            <a:xfrm flipV="1">
              <a:off x="544286" y="5754410"/>
              <a:ext cx="2607116" cy="305304"/>
            </a:xfrm>
            <a:prstGeom prst="bentConnector3">
              <a:avLst>
                <a:gd name="adj1" fmla="val 76166"/>
              </a:avLst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93" name="TextBox 92"/>
            <p:cNvSpPr txBox="1"/>
            <p:nvPr/>
          </p:nvSpPr>
          <p:spPr>
            <a:xfrm>
              <a:off x="383726" y="5724464"/>
              <a:ext cx="2091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Beam Spill Indicator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86539" y="6037774"/>
              <a:ext cx="23181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(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Async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 from FNAL @ .5-.9Hz)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cxnSp>
          <p:nvCxnSpPr>
            <p:cNvPr id="95" name="Elbow Connector 94"/>
            <p:cNvCxnSpPr>
              <a:stCxn id="91" idx="3"/>
            </p:cNvCxnSpPr>
            <p:nvPr/>
          </p:nvCxnSpPr>
          <p:spPr>
            <a:xfrm flipV="1">
              <a:off x="6157360" y="3295001"/>
              <a:ext cx="457140" cy="2459409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rgbClr val="C0504D"/>
              </a:solidFill>
              <a:prstDash val="solid"/>
              <a:headEnd type="none" w="med" len="med"/>
              <a:tailEnd type="triangl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96" name="TextBox 95"/>
            <p:cNvSpPr txBox="1"/>
            <p:nvPr/>
          </p:nvSpPr>
          <p:spPr>
            <a:xfrm>
              <a:off x="6293949" y="4560483"/>
              <a:ext cx="430887" cy="1615827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Trigger Broadcast 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cxnSp>
          <p:nvCxnSpPr>
            <p:cNvPr id="97" name="Elbow Connector 96"/>
            <p:cNvCxnSpPr>
              <a:stCxn id="91" idx="3"/>
            </p:cNvCxnSpPr>
            <p:nvPr/>
          </p:nvCxnSpPr>
          <p:spPr>
            <a:xfrm>
              <a:off x="6157360" y="5754410"/>
              <a:ext cx="840778" cy="635880"/>
            </a:xfrm>
            <a:prstGeom prst="bentConnector3">
              <a:avLst>
                <a:gd name="adj1" fmla="val 27499"/>
              </a:avLst>
            </a:prstGeom>
            <a:noFill/>
            <a:ln w="38100" cap="flat" cmpd="sng" algn="ctr">
              <a:solidFill>
                <a:srgbClr val="C0504D"/>
              </a:solidFill>
              <a:prstDash val="solid"/>
              <a:headEnd type="none" w="med" len="med"/>
              <a:tailEnd type="triangl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98" name="Group 121"/>
          <p:cNvGrpSpPr/>
          <p:nvPr/>
        </p:nvGrpSpPr>
        <p:grpSpPr>
          <a:xfrm>
            <a:off x="4667445" y="2137209"/>
            <a:ext cx="3378518" cy="2764212"/>
            <a:chOff x="4576005" y="2413705"/>
            <a:chExt cx="3378518" cy="2764212"/>
          </a:xfrm>
        </p:grpSpPr>
        <p:sp>
          <p:nvSpPr>
            <p:cNvPr id="99" name="TextBox 98"/>
            <p:cNvSpPr txBox="1"/>
            <p:nvPr/>
          </p:nvSpPr>
          <p:spPr>
            <a:xfrm>
              <a:off x="4576005" y="2702658"/>
              <a:ext cx="615553" cy="115871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Data Driven</a:t>
              </a:r>
              <a:b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</a:b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Trig. Decisions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cxnSp>
          <p:nvCxnSpPr>
            <p:cNvPr id="100" name="Elbow Connector 99"/>
            <p:cNvCxnSpPr>
              <a:stCxn id="33" idx="2"/>
              <a:endCxn id="91" idx="0"/>
            </p:cNvCxnSpPr>
            <p:nvPr/>
          </p:nvCxnSpPr>
          <p:spPr>
            <a:xfrm rot="5400000">
              <a:off x="4922346" y="2145740"/>
              <a:ext cx="2764212" cy="3300142"/>
            </a:xfrm>
            <a:prstGeom prst="bentConnector3">
              <a:avLst>
                <a:gd name="adj1" fmla="val 50000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pic>
        <p:nvPicPr>
          <p:cNvPr id="101" name="Picture 10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182" y="2091401"/>
            <a:ext cx="660655" cy="165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7813745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Searches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1480" y="960120"/>
            <a:ext cx="85496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smtClean="0">
                <a:latin typeface="Calibri" pitchFamily="34" charset="0"/>
                <a:cs typeface="Calibri" pitchFamily="34" charset="0"/>
              </a:rPr>
              <a:t>Searching for penetrating, subluminal or highly-ionizing particles opens up windows into other possible physics exotics 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Q-balls (non-topological solitons; Kusenko, Shaposhnikov, PLB 418, 46 (1998))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Stable micro black-hole remnants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Strange quark matter nuggets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Dyons</a:t>
            </a:r>
          </a:p>
        </p:txBody>
      </p:sp>
    </p:spTree>
    <p:extLst>
      <p:ext uri="{BB962C8B-B14F-4D97-AF65-F5344CB8AC3E}">
        <p14:creationId xmlns:p14="http://schemas.microsoft.com/office/powerpoint/2010/main" val="2262851733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1520" y="777240"/>
            <a:ext cx="62484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Monopole searches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Supernova searches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WIMP searches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Cosmic rays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Exotic Physics Topics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199007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Q-Balls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2920" y="868680"/>
            <a:ext cx="530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Aggregates of squarks, sleptons, and Higgs fields</a:t>
            </a:r>
          </a:p>
        </p:txBody>
      </p:sp>
    </p:spTree>
    <p:extLst>
      <p:ext uri="{BB962C8B-B14F-4D97-AF65-F5344CB8AC3E}">
        <p14:creationId xmlns:p14="http://schemas.microsoft.com/office/powerpoint/2010/main" val="2637960619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Nuclearites:  Strangelets, Strange Quark Matter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34" y="1463040"/>
            <a:ext cx="4572000" cy="42442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822960"/>
            <a:ext cx="39319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Aggregates of u, d, and s quarks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Color singlet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Positive integer electric charge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Stable for all baryon numbers from A = ~10 to 10</a:t>
            </a:r>
            <a:r>
              <a:rPr lang="en-US" sz="2000" baseline="30000" dirty="0" smtClean="0">
                <a:latin typeface="Calibri" pitchFamily="34" charset="0"/>
                <a:cs typeface="Calibri" pitchFamily="34" charset="0"/>
              </a:rPr>
              <a:t>57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Produced shortly after the Big Bang and in violent astrophysical collisions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Galactic velocities:  </a:t>
            </a:r>
            <a:r>
              <a:rPr lang="en-US" sz="2000" dirty="0" smtClean="0">
                <a:latin typeface="Symbol" pitchFamily="18" charset="2"/>
                <a:cs typeface="Calibri" pitchFamily="34" charset="0"/>
              </a:rPr>
              <a:t>b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~10</a:t>
            </a:r>
            <a:r>
              <a:rPr lang="en-US" sz="2000" baseline="30000" dirty="0" smtClean="0">
                <a:latin typeface="Calibri" pitchFamily="34" charset="0"/>
                <a:cs typeface="Calibri" pitchFamily="34" charset="0"/>
              </a:rPr>
              <a:t>-3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Will traverse earth if M</a:t>
            </a:r>
            <a:r>
              <a:rPr lang="en-US" sz="2000" baseline="-25000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&gt; 0.1 g</a:t>
            </a:r>
          </a:p>
        </p:txBody>
      </p:sp>
    </p:spTree>
    <p:extLst>
      <p:ext uri="{BB962C8B-B14F-4D97-AF65-F5344CB8AC3E}">
        <p14:creationId xmlns:p14="http://schemas.microsoft.com/office/powerpoint/2010/main" val="158592939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Monopoles in Literature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409700"/>
            <a:ext cx="88201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0" y="640080"/>
            <a:ext cx="3781953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094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SUSY in Literature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281113"/>
            <a:ext cx="867727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4343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to find monopoles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Dukes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NOvA Monopoles:  7/30/2012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1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Find Monopoles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Dukes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NOvA Monopoles:  7/30/2012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181D0-B2D9-4812-A01C-50288EBFF53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" y="548640"/>
            <a:ext cx="64008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In flight (cosmic and atmospheric)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Produced early in the Big Bang</a:t>
            </a:r>
          </a:p>
          <a:p>
            <a:pPr lvl="1">
              <a:spcAft>
                <a:spcPts val="3000"/>
              </a:spcAft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Produced from cosmic rays in the atmosphere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In bulk matter (stellar, cosmic, and atmospheric)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Produced early in the Big Bang</a:t>
            </a:r>
          </a:p>
          <a:p>
            <a:pPr lvl="1">
              <a:spcAft>
                <a:spcPts val="3000"/>
              </a:spcAft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Bound in matter before star formation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At accelerators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Produced in high-energy collisions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636" y="640080"/>
            <a:ext cx="2032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960" y="2697480"/>
            <a:ext cx="247135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636" y="4754880"/>
            <a:ext cx="198195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" y="5847695"/>
            <a:ext cx="6620476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Abundances and cross sections are highly uncertain</a:t>
            </a:r>
          </a:p>
        </p:txBody>
      </p:sp>
    </p:spTree>
    <p:extLst>
      <p:ext uri="{BB962C8B-B14F-4D97-AF65-F5344CB8AC3E}">
        <p14:creationId xmlns:p14="http://schemas.microsoft.com/office/powerpoint/2010/main" val="1893677714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1}{2}-\frac{2}{3}~MIP  template TPT1  env TPENV1  fore 0  back 16777215  eqnno 1"/>
  <p:tag name="FILENAME" val="TP_tmp"/>
  <p:tag name="ORIGWIDTH" val="52"/>
  <p:tag name="PICTUREFILESIZE" val="3705"/>
</p:tagLst>
</file>

<file path=ppt/theme/theme1.xml><?xml version="1.0" encoding="utf-8"?>
<a:theme xmlns:a="http://schemas.openxmlformats.org/drawingml/2006/main" name="Default Design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C9CDE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Calibri" pitchFamily="34" charset="0"/>
          </a:defRPr>
        </a:defPPr>
      </a:lstStyle>
    </a:spDef>
    <a:lnDef>
      <a:spPr>
        <a:ln>
          <a:solidFill>
            <a:srgbClr val="6600FF"/>
          </a:solidFill>
          <a:tailEnd type="non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mtClean="0">
            <a:latin typeface="Calibri" pitchFamily="34" charset="0"/>
            <a:cs typeface="Calibri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45504</TotalTime>
  <Words>2825</Words>
  <Application>Microsoft Office PowerPoint</Application>
  <PresentationFormat>On-screen Show (4:3)</PresentationFormat>
  <Paragraphs>553</Paragraphs>
  <Slides>55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Arial</vt:lpstr>
      <vt:lpstr>cmsy10</vt:lpstr>
      <vt:lpstr>Calibri</vt:lpstr>
      <vt:lpstr>Verdana</vt:lpstr>
      <vt:lpstr>Symbol</vt:lpstr>
      <vt:lpstr>Comic Sans MS</vt:lpstr>
      <vt:lpstr>Default Design</vt:lpstr>
      <vt:lpstr>Custom Design</vt:lpstr>
      <vt:lpstr>Equation</vt:lpstr>
      <vt:lpstr>NOnA Monopole Search</vt:lpstr>
      <vt:lpstr>why monopoles</vt:lpstr>
      <vt:lpstr>Why Monopoles</vt:lpstr>
      <vt:lpstr>Why Monopoles</vt:lpstr>
      <vt:lpstr>Monopole Properties</vt:lpstr>
      <vt:lpstr>Monopoles in Literature</vt:lpstr>
      <vt:lpstr>SUSY in Literature</vt:lpstr>
      <vt:lpstr>where to find monopoles</vt:lpstr>
      <vt:lpstr>Where to Find Monopoles</vt:lpstr>
      <vt:lpstr>Monopole Sensitivity</vt:lpstr>
      <vt:lpstr>Some Limits Due to Energy Loss</vt:lpstr>
      <vt:lpstr>monopole energy loss</vt:lpstr>
      <vt:lpstr>Monopole Energy Loss</vt:lpstr>
      <vt:lpstr>Monopole Energy Loss:  MACRO Calculations</vt:lpstr>
      <vt:lpstr>Energy Loss:  References</vt:lpstr>
      <vt:lpstr>detection techniques</vt:lpstr>
      <vt:lpstr>Detection Techniques:  Electric Induction</vt:lpstr>
      <vt:lpstr>Detection Techniques:  Electric Induction</vt:lpstr>
      <vt:lpstr>Beampipe Monopole Search</vt:lpstr>
      <vt:lpstr>PowerPoint Presentation</vt:lpstr>
      <vt:lpstr>Detection Techniques:  Time of Flight</vt:lpstr>
      <vt:lpstr>Detection Techniques:  Nuclear Track Detectors</vt:lpstr>
      <vt:lpstr>Detection Techniques:  Nuclear Track Detectors</vt:lpstr>
      <vt:lpstr>Detection Techniques:  Radiowave</vt:lpstr>
      <vt:lpstr>Detection Techniques:  Indirect Searches</vt:lpstr>
      <vt:lpstr>limits</vt:lpstr>
      <vt:lpstr>A Recent Discovery</vt:lpstr>
      <vt:lpstr>A More Recent Discovery</vt:lpstr>
      <vt:lpstr>Present Limits</vt:lpstr>
      <vt:lpstr>Experiments:  SLIM</vt:lpstr>
      <vt:lpstr>Experiments:  OHYA</vt:lpstr>
      <vt:lpstr>Experiments:  MACRO</vt:lpstr>
      <vt:lpstr>Experiments:  Direct Production of Monopoles</vt:lpstr>
      <vt:lpstr>NOnA</vt:lpstr>
      <vt:lpstr>Why Search for Monopoles with NOvA?</vt:lpstr>
      <vt:lpstr>NOvA Sensitivity vs Time</vt:lpstr>
      <vt:lpstr>NOvA Monopole Search Strategy</vt:lpstr>
      <vt:lpstr>Goals of the Monopole Group</vt:lpstr>
      <vt:lpstr>NOvA Monopole Reach</vt:lpstr>
      <vt:lpstr>NOvA Monopole Reach</vt:lpstr>
      <vt:lpstr>NOvA Monopole Reach</vt:lpstr>
      <vt:lpstr>NOvA Monopole Reach:  Overburden</vt:lpstr>
      <vt:lpstr>Acceptance Estimate from Toy Monte Carlo</vt:lpstr>
      <vt:lpstr>Istotropic Acceptance from Toy Monte Carlo</vt:lpstr>
      <vt:lpstr>Isotropic Acceptance from Real Monte Carlo</vt:lpstr>
      <vt:lpstr>Detector Energy Response</vt:lpstr>
      <vt:lpstr>Detector Energy Response</vt:lpstr>
      <vt:lpstr>NOvA Timing:  Monopole Traversal Times</vt:lpstr>
      <vt:lpstr>Detector Electronics Response</vt:lpstr>
      <vt:lpstr>Trigger</vt:lpstr>
      <vt:lpstr>Trigger</vt:lpstr>
      <vt:lpstr>Other Searches</vt:lpstr>
      <vt:lpstr>Possible Exotic Physics Topics</vt:lpstr>
      <vt:lpstr>Q-Balls</vt:lpstr>
      <vt:lpstr>Nuclearites:  Strangelets, Strange Quark Matter</vt:lpstr>
    </vt:vector>
  </TitlesOfParts>
  <Company>University of Virginia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mu2e Seminar</dc:title>
  <dc:creator>ecd3m</dc:creator>
  <cp:lastModifiedBy>craig</cp:lastModifiedBy>
  <cp:revision>1424</cp:revision>
  <dcterms:created xsi:type="dcterms:W3CDTF">2005-04-08T16:10:17Z</dcterms:created>
  <dcterms:modified xsi:type="dcterms:W3CDTF">2013-01-22T03:59:27Z</dcterms:modified>
</cp:coreProperties>
</file>